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1488" r:id="rId2"/>
    <p:sldId id="437" r:id="rId3"/>
    <p:sldId id="2198" r:id="rId4"/>
    <p:sldId id="649" r:id="rId5"/>
    <p:sldId id="2904" r:id="rId6"/>
    <p:sldId id="3023" r:id="rId7"/>
    <p:sldId id="2898" r:id="rId8"/>
    <p:sldId id="2899" r:id="rId9"/>
    <p:sldId id="3029" r:id="rId10"/>
    <p:sldId id="3030" r:id="rId11"/>
    <p:sldId id="3031" r:id="rId12"/>
    <p:sldId id="3032" r:id="rId13"/>
    <p:sldId id="3033" r:id="rId14"/>
    <p:sldId id="2849" r:id="rId15"/>
    <p:sldId id="3035" r:id="rId16"/>
    <p:sldId id="3036" r:id="rId17"/>
    <p:sldId id="3037" r:id="rId18"/>
    <p:sldId id="3034" r:id="rId19"/>
    <p:sldId id="3038" r:id="rId20"/>
    <p:sldId id="3042" r:id="rId21"/>
    <p:sldId id="3046" r:id="rId22"/>
    <p:sldId id="3068" r:id="rId23"/>
    <p:sldId id="3069" r:id="rId24"/>
    <p:sldId id="3070" r:id="rId25"/>
    <p:sldId id="3071" r:id="rId26"/>
    <p:sldId id="3072" r:id="rId27"/>
    <p:sldId id="3067" r:id="rId28"/>
    <p:sldId id="3064" r:id="rId29"/>
    <p:sldId id="3039" r:id="rId30"/>
    <p:sldId id="3040" r:id="rId31"/>
    <p:sldId id="3041" r:id="rId32"/>
    <p:sldId id="3066" r:id="rId33"/>
    <p:sldId id="3050" r:id="rId34"/>
    <p:sldId id="3051" r:id="rId35"/>
    <p:sldId id="3053" r:id="rId36"/>
    <p:sldId id="3082" r:id="rId37"/>
    <p:sldId id="3092" r:id="rId38"/>
    <p:sldId id="3080" r:id="rId39"/>
    <p:sldId id="3083" r:id="rId40"/>
    <p:sldId id="3093" r:id="rId41"/>
    <p:sldId id="3084" r:id="rId42"/>
    <p:sldId id="3086" r:id="rId43"/>
    <p:sldId id="3094" r:id="rId44"/>
    <p:sldId id="3087" r:id="rId45"/>
    <p:sldId id="3089" r:id="rId46"/>
    <p:sldId id="3079" r:id="rId47"/>
    <p:sldId id="3043" r:id="rId48"/>
    <p:sldId id="3044" r:id="rId49"/>
    <p:sldId id="3045" r:id="rId50"/>
    <p:sldId id="3047" r:id="rId51"/>
    <p:sldId id="3052" r:id="rId52"/>
    <p:sldId id="3088" r:id="rId53"/>
    <p:sldId id="3091" r:id="rId54"/>
    <p:sldId id="3090" r:id="rId55"/>
    <p:sldId id="3095" r:id="rId56"/>
    <p:sldId id="3096" r:id="rId57"/>
    <p:sldId id="2851" r:id="rId58"/>
    <p:sldId id="3097" r:id="rId59"/>
    <p:sldId id="3063" r:id="rId60"/>
    <p:sldId id="3060" r:id="rId61"/>
    <p:sldId id="3062" r:id="rId62"/>
    <p:sldId id="3061" r:id="rId63"/>
    <p:sldId id="3098" r:id="rId64"/>
    <p:sldId id="2327" r:id="rId65"/>
    <p:sldId id="3099" r:id="rId66"/>
    <p:sldId id="3100" r:id="rId67"/>
    <p:sldId id="3101" r:id="rId68"/>
    <p:sldId id="3102" r:id="rId69"/>
    <p:sldId id="3103" r:id="rId70"/>
    <p:sldId id="3104" r:id="rId71"/>
    <p:sldId id="3106" r:id="rId72"/>
    <p:sldId id="3105" r:id="rId73"/>
    <p:sldId id="3107" r:id="rId74"/>
    <p:sldId id="3109" r:id="rId75"/>
    <p:sldId id="3110" r:id="rId76"/>
    <p:sldId id="3112" r:id="rId77"/>
    <p:sldId id="3111" r:id="rId78"/>
    <p:sldId id="3113" r:id="rId79"/>
    <p:sldId id="3114" r:id="rId80"/>
    <p:sldId id="3115" r:id="rId81"/>
    <p:sldId id="3116" r:id="rId82"/>
    <p:sldId id="3117" r:id="rId83"/>
    <p:sldId id="3108" r:id="rId84"/>
    <p:sldId id="3118" r:id="rId85"/>
    <p:sldId id="3120" r:id="rId86"/>
    <p:sldId id="3121" r:id="rId87"/>
    <p:sldId id="3122" r:id="rId88"/>
    <p:sldId id="3123" r:id="rId89"/>
    <p:sldId id="3124" r:id="rId90"/>
    <p:sldId id="3125" r:id="rId91"/>
    <p:sldId id="3126" r:id="rId92"/>
    <p:sldId id="3127" r:id="rId93"/>
    <p:sldId id="3128" r:id="rId94"/>
    <p:sldId id="3129" r:id="rId95"/>
    <p:sldId id="3131" r:id="rId96"/>
    <p:sldId id="3130" r:id="rId97"/>
    <p:sldId id="3132" r:id="rId98"/>
    <p:sldId id="3133" r:id="rId99"/>
    <p:sldId id="3134" r:id="rId100"/>
    <p:sldId id="3137" r:id="rId101"/>
    <p:sldId id="3138" r:id="rId102"/>
    <p:sldId id="3139" r:id="rId103"/>
    <p:sldId id="3141" r:id="rId104"/>
    <p:sldId id="3140" r:id="rId105"/>
    <p:sldId id="3135" r:id="rId106"/>
    <p:sldId id="3142" r:id="rId107"/>
    <p:sldId id="3143" r:id="rId108"/>
    <p:sldId id="3144" r:id="rId109"/>
    <p:sldId id="3147" r:id="rId110"/>
    <p:sldId id="3148" r:id="rId111"/>
    <p:sldId id="3149" r:id="rId112"/>
    <p:sldId id="3150" r:id="rId113"/>
    <p:sldId id="3145" r:id="rId114"/>
    <p:sldId id="543" r:id="rId115"/>
    <p:sldId id="469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 autoAdjust="0"/>
    <p:restoredTop sz="94660"/>
  </p:normalViewPr>
  <p:slideViewPr>
    <p:cSldViewPr>
      <p:cViewPr varScale="1">
        <p:scale>
          <a:sx n="84" d="100"/>
          <a:sy n="84" d="100"/>
        </p:scale>
        <p:origin x="84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7FB4-019C-41B7-A759-ED0348E90F4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4119-FEF5-4E2E-A9D6-AA935159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5-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09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CC4-0617-4451-A338-E95B7558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8C1F-DDB7-4F1F-A2C4-320A3A61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bad (good?) news: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live in the 21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ea typeface="Times New Roman" panose="02020603050405020304" pitchFamily="18" charset="0"/>
              </a:rPr>
              <a:t> century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We have ways to graph even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complicated functions easily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Use a graphing utility -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amount of information that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can be obtained from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algebraic analysis is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932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marL="742950" indent="-742950" algn="l">
              <a:spcBef>
                <a:spcPts val="0"/>
              </a:spcBef>
              <a:buAutoNum type="alphaLcParenBoth"/>
            </a:pPr>
            <a:r>
              <a:rPr lang="en-US" sz="3700" dirty="0"/>
              <a:t>Find the horizontal asymptote of C(t)  degree num/degree </a:t>
            </a:r>
            <a:r>
              <a:rPr lang="en-US" sz="3700" dirty="0" err="1"/>
              <a:t>denom</a:t>
            </a:r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409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marL="742950" indent="-742950" algn="l">
              <a:spcBef>
                <a:spcPts val="0"/>
              </a:spcBef>
              <a:buAutoNum type="alphaLcParenBoth"/>
            </a:pPr>
            <a:r>
              <a:rPr lang="en-US" sz="3700" dirty="0"/>
              <a:t>Find the horizontal asymptote of C(t)  degree1/degree2… so…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6A5A8-B55D-437B-8CAF-101F161FD426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1)  Is the degree of the numerator less than the degree of the denominator?</a:t>
            </a:r>
          </a:p>
          <a:p>
            <a:r>
              <a:rPr lang="en-US" sz="1600" dirty="0"/>
              <a:t>     horizontal asymptote y=0 </a:t>
            </a:r>
          </a:p>
          <a:p>
            <a:r>
              <a:rPr lang="en-US" sz="1600" dirty="0"/>
              <a:t>2) Is the degree of the numerator </a:t>
            </a:r>
            <a:r>
              <a:rPr lang="en-US" sz="1600" dirty="0">
                <a:solidFill>
                  <a:srgbClr val="FFC000"/>
                </a:solidFill>
              </a:rPr>
              <a:t>the same</a:t>
            </a:r>
            <a:r>
              <a:rPr lang="en-US" sz="1600" dirty="0"/>
              <a:t> as the degree of the denominator?</a:t>
            </a:r>
          </a:p>
          <a:p>
            <a:r>
              <a:rPr lang="en-US" sz="1600" dirty="0"/>
              <a:t>     horizontal asymptote: (</a:t>
            </a:r>
            <a:r>
              <a:rPr lang="en-US" sz="1600" dirty="0" err="1"/>
              <a:t>coeff</a:t>
            </a:r>
            <a:r>
              <a:rPr lang="en-US" sz="1600" dirty="0"/>
              <a:t> largest degree num “a”)/(</a:t>
            </a:r>
            <a:r>
              <a:rPr lang="en-US" sz="1600" dirty="0" err="1"/>
              <a:t>coeff</a:t>
            </a:r>
            <a:r>
              <a:rPr lang="en-US" sz="1600" dirty="0"/>
              <a:t> largest degree </a:t>
            </a:r>
            <a:r>
              <a:rPr lang="en-US" sz="1600" dirty="0" err="1"/>
              <a:t>denom</a:t>
            </a:r>
            <a:r>
              <a:rPr lang="en-US" sz="1600" dirty="0"/>
              <a:t> “b”</a:t>
            </a:r>
          </a:p>
          <a:p>
            <a:r>
              <a:rPr lang="en-US" sz="1600" dirty="0"/>
              <a:t>3) Is the degree of the numerator </a:t>
            </a:r>
            <a:r>
              <a:rPr lang="en-US" sz="1600" dirty="0">
                <a:solidFill>
                  <a:srgbClr val="FFC000"/>
                </a:solidFill>
              </a:rPr>
              <a:t>larger</a:t>
            </a:r>
            <a:r>
              <a:rPr lang="en-US" sz="1600" dirty="0"/>
              <a:t> than the degree of the denominator?</a:t>
            </a:r>
          </a:p>
          <a:p>
            <a:r>
              <a:rPr lang="en-US" sz="1600" dirty="0"/>
              <a:t>     no horizontal asymptote</a:t>
            </a:r>
          </a:p>
        </p:txBody>
      </p:sp>
    </p:spTree>
    <p:extLst>
      <p:ext uri="{BB962C8B-B14F-4D97-AF65-F5344CB8AC3E}">
        <p14:creationId xmlns:p14="http://schemas.microsoft.com/office/powerpoint/2010/main" val="22364419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marL="742950" indent="-742950" algn="l">
              <a:spcBef>
                <a:spcPts val="0"/>
              </a:spcBef>
              <a:buAutoNum type="alphaLcParenBoth"/>
            </a:pPr>
            <a:r>
              <a:rPr lang="en-US" sz="3700" dirty="0"/>
              <a:t>Find the horizontal asymptote of C(t): degree1/degree2,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    so the horizontal asymptote is: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    y = 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6A5A8-B55D-437B-8CAF-101F161FD426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 Is the degree of the numerator less than the degree of the denominator?</a:t>
            </a:r>
          </a:p>
          <a:p>
            <a:r>
              <a:rPr lang="en-US" dirty="0"/>
              <a:t>     horizontal asymptote y=0 </a:t>
            </a:r>
          </a:p>
        </p:txBody>
      </p:sp>
    </p:spTree>
    <p:extLst>
      <p:ext uri="{BB962C8B-B14F-4D97-AF65-F5344CB8AC3E}">
        <p14:creationId xmlns:p14="http://schemas.microsoft.com/office/powerpoint/2010/main" val="3771994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algn="l"/>
            <a:r>
              <a:rPr lang="en-US" sz="3700" dirty="0"/>
              <a:t>(b) Graph C(t)</a:t>
            </a:r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636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0667E8-BE5C-4D97-A08F-080B3A42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61522"/>
            <a:ext cx="3790950" cy="32964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896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r>
              <a:rPr lang="en-US" sz="3700" dirty="0"/>
              <a:t>(b) Graph C(t)</a:t>
            </a:r>
          </a:p>
          <a:p>
            <a:pPr algn="l"/>
            <a:r>
              <a:rPr lang="en-US" sz="3700" dirty="0"/>
              <a:t>Tell me about this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graph…</a:t>
            </a:r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BED0A-5603-468E-8DCB-EC92B0A8D76D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https://www.wolframalpha.com/input/?i=t%2F%282t%5E2%2B1%29</a:t>
            </a:r>
          </a:p>
        </p:txBody>
      </p:sp>
    </p:spTree>
    <p:extLst>
      <p:ext uri="{BB962C8B-B14F-4D97-AF65-F5344CB8AC3E}">
        <p14:creationId xmlns:p14="http://schemas.microsoft.com/office/powerpoint/2010/main" val="20156785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E68BD-E0BC-439D-983F-CECDBF38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61522"/>
            <a:ext cx="3790950" cy="32964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algn="l"/>
            <a:r>
              <a:rPr lang="en-US" sz="3700" dirty="0"/>
              <a:t>(c) Determine the time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at which the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concentration is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highest and what the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concentration is at that time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F9AED-1397-4A8E-B89B-A7C51103AE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https://www.wolframalpha.com/input/?i=t%2F%282t%5E2%2B1%29</a:t>
            </a:r>
          </a:p>
        </p:txBody>
      </p:sp>
    </p:spTree>
    <p:extLst>
      <p:ext uri="{BB962C8B-B14F-4D97-AF65-F5344CB8AC3E}">
        <p14:creationId xmlns:p14="http://schemas.microsoft.com/office/powerpoint/2010/main" val="16834700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F9F7C-9F5E-47AB-B767-84A7865C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68" y="0"/>
            <a:ext cx="749946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1F9AED-1397-4A8E-B89B-A7C51103AE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https://www.wolframalpha.com/input/?i=t%2F%282t%5E2%2B1%29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5E4252-DF5A-41BD-B0B1-72DE32FAF551}"/>
              </a:ext>
            </a:extLst>
          </p:cNvPr>
          <p:cNvSpPr/>
          <p:nvPr/>
        </p:nvSpPr>
        <p:spPr>
          <a:xfrm>
            <a:off x="457200" y="3048000"/>
            <a:ext cx="4419600" cy="990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45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E68BD-E0BC-439D-983F-CECDBF38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61522"/>
            <a:ext cx="3790950" cy="32964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algn="l"/>
            <a:r>
              <a:rPr lang="en-US" sz="3700" dirty="0"/>
              <a:t>(c) So the maximum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concentration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≈ 0.354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  <a:r>
              <a:rPr lang="en-US" sz="3700" dirty="0"/>
              <a:t>  occurs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at ≈ 0.707 </a:t>
            </a:r>
            <a:r>
              <a:rPr lang="en-US" sz="2000" dirty="0" err="1"/>
              <a:t>whats</a:t>
            </a:r>
            <a:r>
              <a:rPr lang="en-US" sz="2000" dirty="0"/>
              <a:t>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F9AED-1397-4A8E-B89B-A7C51103AE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https://www.wolframalpha.com/input/?i=t%2F%282t%5E2%2B1%29</a:t>
            </a:r>
          </a:p>
        </p:txBody>
      </p:sp>
    </p:spTree>
    <p:extLst>
      <p:ext uri="{BB962C8B-B14F-4D97-AF65-F5344CB8AC3E}">
        <p14:creationId xmlns:p14="http://schemas.microsoft.com/office/powerpoint/2010/main" val="26459942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E68BD-E0BC-439D-983F-CECDBF38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61522"/>
            <a:ext cx="3790950" cy="32964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algn="l"/>
            <a:r>
              <a:rPr lang="en-US" sz="3700" dirty="0"/>
              <a:t>(c) So the maximum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concentration 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≈ </a:t>
            </a:r>
            <a:r>
              <a:rPr lang="en-US" sz="3700" dirty="0">
                <a:solidFill>
                  <a:srgbClr val="FFFF00"/>
                </a:solidFill>
              </a:rPr>
              <a:t>0.354 µmol </a:t>
            </a:r>
            <a:r>
              <a:rPr lang="en-US" sz="3700" dirty="0"/>
              <a:t> occurs</a:t>
            </a:r>
          </a:p>
          <a:p>
            <a:pPr algn="l">
              <a:spcBef>
                <a:spcPts val="0"/>
              </a:spcBef>
            </a:pPr>
            <a:r>
              <a:rPr lang="en-US" sz="3700" dirty="0"/>
              <a:t>at ≈ </a:t>
            </a:r>
            <a:r>
              <a:rPr lang="en-US" sz="3700" dirty="0">
                <a:solidFill>
                  <a:srgbClr val="FFFF00"/>
                </a:solidFill>
              </a:rPr>
              <a:t>0.707 hours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F9AED-1397-4A8E-B89B-A7C51103AE7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https://www.wolframalpha.com/input/?i=t%2F%282t%5E2%2B1%29</a:t>
            </a:r>
          </a:p>
        </p:txBody>
      </p:sp>
    </p:spTree>
    <p:extLst>
      <p:ext uri="{BB962C8B-B14F-4D97-AF65-F5344CB8AC3E}">
        <p14:creationId xmlns:p14="http://schemas.microsoft.com/office/powerpoint/2010/main" val="16150365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There are two possible drugs a murder victim might have ingested</a:t>
            </a:r>
          </a:p>
          <a:p>
            <a:pPr algn="l"/>
            <a:r>
              <a:rPr lang="en-US" sz="3700" dirty="0"/>
              <a:t>One has a concentration curve of:</a:t>
            </a:r>
          </a:p>
          <a:p>
            <a:r>
              <a:rPr lang="en-US" sz="3700" dirty="0"/>
              <a:t>C1(t)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r>
              <a:rPr lang="en-US" sz="3700" dirty="0"/>
              <a:t>The other has a concentration curve of: C2 = t/(t</a:t>
            </a:r>
            <a:r>
              <a:rPr lang="en-US" sz="3700" baseline="30000" dirty="0"/>
              <a:t>2</a:t>
            </a:r>
            <a:r>
              <a:rPr lang="en-US" sz="3700" dirty="0"/>
              <a:t>+25)</a:t>
            </a:r>
          </a:p>
          <a:p>
            <a:r>
              <a:rPr lang="en-US" sz="3700" dirty="0"/>
              <a:t>Compare the two graphs</a:t>
            </a:r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/>
              <a:t>The most important thing for calculus is that the functions must be smooth and continuous</a:t>
            </a:r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652C1D6-ACA2-41C0-B71A-BA0583C1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7"/>
          <a:stretch/>
        </p:blipFill>
        <p:spPr>
          <a:xfrm>
            <a:off x="76201" y="3657600"/>
            <a:ext cx="41148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9FACF-C96E-4EE5-AD56-8F2A8DC506CA}"/>
              </a:ext>
            </a:extLst>
          </p:cNvPr>
          <p:cNvSpPr txBox="1"/>
          <p:nvPr/>
        </p:nvSpPr>
        <p:spPr>
          <a:xfrm>
            <a:off x="533400" y="3364468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“cliffs”: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2C9E2C1-AF30-404D-8AE2-67E489C24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"/>
          <a:stretch/>
        </p:blipFill>
        <p:spPr>
          <a:xfrm>
            <a:off x="4755964" y="3540034"/>
            <a:ext cx="4223657" cy="2403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62015-15C0-435F-BF47-0633E9E0450C}"/>
              </a:ext>
            </a:extLst>
          </p:cNvPr>
          <p:cNvSpPr txBox="1"/>
          <p:nvPr/>
        </p:nvSpPr>
        <p:spPr>
          <a:xfrm>
            <a:off x="5181600" y="336446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“holes”:</a:t>
            </a:r>
          </a:p>
        </p:txBody>
      </p:sp>
    </p:spTree>
    <p:extLst>
      <p:ext uri="{BB962C8B-B14F-4D97-AF65-F5344CB8AC3E}">
        <p14:creationId xmlns:p14="http://schemas.microsoft.com/office/powerpoint/2010/main" val="7506574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DFED6-B92E-44F4-BEAE-001AD0A9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" y="2691946"/>
            <a:ext cx="3790950" cy="3296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B5046-124E-4514-A71C-CE5195E0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18" y="2590800"/>
            <a:ext cx="3943482" cy="2595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There are two possible drugs a murder victim might have ingested</a:t>
            </a:r>
          </a:p>
          <a:p>
            <a:r>
              <a:rPr lang="en-US" sz="3700" dirty="0"/>
              <a:t>C1(t)=t/(2t</a:t>
            </a:r>
            <a:r>
              <a:rPr lang="en-US" sz="3700" baseline="30000" dirty="0"/>
              <a:t>2</a:t>
            </a:r>
            <a:r>
              <a:rPr lang="en-US" sz="3700" dirty="0"/>
              <a:t>+1)        C2 = t/(t</a:t>
            </a:r>
            <a:r>
              <a:rPr lang="en-US" sz="3700" baseline="30000" dirty="0"/>
              <a:t>2</a:t>
            </a:r>
            <a:r>
              <a:rPr lang="en-US" sz="3700" dirty="0"/>
              <a:t>+25)</a:t>
            </a:r>
          </a:p>
          <a:p>
            <a:endParaRPr lang="en-US" sz="3700" dirty="0"/>
          </a:p>
          <a:p>
            <a:endParaRPr lang="en-US" sz="3700" dirty="0"/>
          </a:p>
          <a:p>
            <a:endParaRPr lang="en-US" sz="3700" dirty="0"/>
          </a:p>
          <a:p>
            <a:endParaRPr lang="en-US" sz="3700" dirty="0"/>
          </a:p>
          <a:p>
            <a:r>
              <a:rPr lang="en-US" sz="3700" dirty="0"/>
              <a:t>Compare the two graphs</a:t>
            </a:r>
          </a:p>
          <a:p>
            <a:endParaRPr lang="en-US" sz="3700" dirty="0"/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559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DFED6-B92E-44F4-BEAE-001AD0A9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" y="2691946"/>
            <a:ext cx="3790950" cy="3296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B5046-124E-4514-A71C-CE5195E0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18" y="2590800"/>
            <a:ext cx="3943482" cy="2595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There are two possible drugs a murder victim might have ingested</a:t>
            </a:r>
          </a:p>
          <a:p>
            <a:r>
              <a:rPr lang="en-US" sz="3700" dirty="0"/>
              <a:t>C1(t)=t/(2t</a:t>
            </a:r>
            <a:r>
              <a:rPr lang="en-US" sz="3700" baseline="30000" dirty="0"/>
              <a:t>2</a:t>
            </a:r>
            <a:r>
              <a:rPr lang="en-US" sz="3700" dirty="0"/>
              <a:t>+1)        C2 = t/(t</a:t>
            </a:r>
            <a:r>
              <a:rPr lang="en-US" sz="3700" baseline="30000" dirty="0"/>
              <a:t>2</a:t>
            </a:r>
            <a:r>
              <a:rPr lang="en-US" sz="3700" dirty="0"/>
              <a:t>+25)</a:t>
            </a:r>
          </a:p>
          <a:p>
            <a:endParaRPr lang="en-US" sz="3700" dirty="0"/>
          </a:p>
          <a:p>
            <a:endParaRPr lang="en-US" sz="3700" dirty="0"/>
          </a:p>
          <a:p>
            <a:endParaRPr lang="en-US" sz="3700" dirty="0"/>
          </a:p>
          <a:p>
            <a:endParaRPr lang="en-US" sz="3700" dirty="0"/>
          </a:p>
          <a:p>
            <a:r>
              <a:rPr lang="en-US" sz="3700" dirty="0"/>
              <a:t>If the concentration in the murder victims blood is 0.30, which is it?</a:t>
            </a:r>
          </a:p>
          <a:p>
            <a:endParaRPr lang="en-US" sz="3700" dirty="0"/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88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DFED6-B92E-44F4-BEAE-001AD0A9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" y="2691946"/>
            <a:ext cx="3790950" cy="3296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B5046-124E-4514-A71C-CE5195E0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18" y="2590800"/>
            <a:ext cx="3943482" cy="2595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There are two possible drugs a murder victim might have ingested</a:t>
            </a:r>
          </a:p>
          <a:p>
            <a:r>
              <a:rPr lang="en-US" sz="3700" dirty="0"/>
              <a:t>C1(t)=t/(2t</a:t>
            </a:r>
            <a:r>
              <a:rPr lang="en-US" sz="3700" baseline="30000" dirty="0"/>
              <a:t>2</a:t>
            </a:r>
            <a:r>
              <a:rPr lang="en-US" sz="3700" dirty="0"/>
              <a:t>+1)        C2 = t/(t</a:t>
            </a:r>
            <a:r>
              <a:rPr lang="en-US" sz="3700" baseline="30000" dirty="0"/>
              <a:t>2</a:t>
            </a:r>
            <a:r>
              <a:rPr lang="en-US" sz="3700" dirty="0"/>
              <a:t>+25)</a:t>
            </a:r>
          </a:p>
          <a:p>
            <a:endParaRPr lang="en-US" sz="3700" dirty="0"/>
          </a:p>
          <a:p>
            <a:endParaRPr lang="en-US" sz="3700" dirty="0"/>
          </a:p>
          <a:p>
            <a:endParaRPr lang="en-US" sz="3700" dirty="0"/>
          </a:p>
          <a:p>
            <a:endParaRPr lang="en-US" sz="2000" dirty="0"/>
          </a:p>
          <a:p>
            <a:r>
              <a:rPr lang="en-US" sz="3700" dirty="0"/>
              <a:t>If the victim has been dead more than 10 hours and the concentration is 0.075, which is it?</a:t>
            </a:r>
          </a:p>
          <a:p>
            <a:endParaRPr lang="en-US" sz="3700" dirty="0"/>
          </a:p>
          <a:p>
            <a:pPr algn="l"/>
            <a:endParaRPr lang="en-US" sz="3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566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we’ll be running into these in calculus class!</a:t>
            </a:r>
          </a:p>
        </p:txBody>
      </p:sp>
    </p:spTree>
    <p:extLst>
      <p:ext uri="{BB962C8B-B14F-4D97-AF65-F5344CB8AC3E}">
        <p14:creationId xmlns:p14="http://schemas.microsoft.com/office/powerpoint/2010/main" val="6960257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46E89-ECD9-DB21-40A6-37B7F581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Rational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Graphs of Rational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Asymptotes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Uses of rational equations </a:t>
            </a:r>
          </a:p>
          <a:p>
            <a:pPr>
              <a:spcBef>
                <a:spcPts val="0"/>
              </a:spcBef>
            </a:pPr>
            <a:endParaRPr lang="en-US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Have numerators and denominators in a function</a:t>
            </a:r>
          </a:p>
          <a:p>
            <a:endParaRPr lang="en-US" dirty="0"/>
          </a:p>
          <a:p>
            <a:r>
              <a:rPr lang="en-US" dirty="0"/>
              <a:t>Strategy: Get all denominators alike and cancel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9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Polynomial division:</a:t>
            </a:r>
          </a:p>
          <a:p>
            <a:pPr>
              <a:spcBef>
                <a:spcPts val="0"/>
              </a:spcBef>
            </a:pPr>
            <a:r>
              <a:rPr lang="en-US" dirty="0"/>
              <a:t>   long division of two polynomials</a:t>
            </a:r>
          </a:p>
          <a:p>
            <a:endParaRPr lang="en-US" sz="2000" dirty="0"/>
          </a:p>
          <a:p>
            <a:r>
              <a:rPr lang="en-US" dirty="0"/>
              <a:t>Synthetic division (the Remainder   </a:t>
            </a:r>
          </a:p>
          <a:p>
            <a:pPr>
              <a:spcBef>
                <a:spcPts val="0"/>
              </a:spcBef>
            </a:pPr>
            <a:r>
              <a:rPr lang="en-US" dirty="0"/>
              <a:t>   Theorem): </a:t>
            </a:r>
          </a:p>
          <a:p>
            <a:pPr>
              <a:spcBef>
                <a:spcPts val="0"/>
              </a:spcBef>
            </a:pPr>
            <a:r>
              <a:rPr lang="en-US" dirty="0"/>
              <a:t>   can only be done for </a:t>
            </a:r>
          </a:p>
          <a:p>
            <a:pPr>
              <a:spcBef>
                <a:spcPts val="0"/>
              </a:spcBef>
            </a:pPr>
            <a:r>
              <a:rPr lang="en-US" dirty="0"/>
              <a:t>   denominators in the form     </a:t>
            </a:r>
          </a:p>
          <a:p>
            <a:pPr>
              <a:spcBef>
                <a:spcPts val="0"/>
              </a:spcBef>
            </a:pPr>
            <a:r>
              <a:rPr lang="en-US" dirty="0"/>
              <a:t>   “x – c”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653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240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Graphing rational equations can be tricky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0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Finding the domain of a rational equation will determine where the function is continuous</a:t>
            </a:r>
          </a:p>
        </p:txBody>
      </p:sp>
    </p:spTree>
    <p:extLst>
      <p:ext uri="{BB962C8B-B14F-4D97-AF65-F5344CB8AC3E}">
        <p14:creationId xmlns:p14="http://schemas.microsoft.com/office/powerpoint/2010/main" val="389394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Points of discontinuity may be a hole in the graph or an </a:t>
            </a:r>
            <a:r>
              <a:rPr lang="en-US" dirty="0">
                <a:solidFill>
                  <a:srgbClr val="FFC000"/>
                </a:solidFill>
              </a:rPr>
              <a:t>asymptote</a:t>
            </a:r>
            <a:r>
              <a:rPr lang="en-US" dirty="0"/>
              <a:t> (a point the graph approaches)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CCFAEFB-90DF-4249-B6E3-22FE24CDD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3"/>
          <a:stretch/>
        </p:blipFill>
        <p:spPr>
          <a:xfrm>
            <a:off x="115524" y="4038600"/>
            <a:ext cx="4489813" cy="2574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1BD79-D7FC-4471-AB63-4529843F4E63}"/>
              </a:ext>
            </a:extLst>
          </p:cNvPr>
          <p:cNvSpPr txBox="1"/>
          <p:nvPr/>
        </p:nvSpPr>
        <p:spPr>
          <a:xfrm>
            <a:off x="2128838" y="4419600"/>
            <a:ext cx="842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BDEC1-929A-4F06-97EE-2B510922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4038703"/>
            <a:ext cx="4081463" cy="27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y = 1/x:</a:t>
            </a:r>
          </a:p>
          <a:p>
            <a:pPr>
              <a:spcBef>
                <a:spcPts val="0"/>
              </a:spcBef>
            </a:pPr>
            <a:r>
              <a:rPr lang="en-US" dirty="0"/>
              <a:t>x=0 is a </a:t>
            </a:r>
            <a:r>
              <a:rPr lang="en-US" dirty="0">
                <a:solidFill>
                  <a:srgbClr val="FFC000"/>
                </a:solidFill>
              </a:rPr>
              <a:t>vertical asymptote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FFFEA-ADC0-40A3-AA62-6F9EB9F42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50"/>
          <a:stretch/>
        </p:blipFill>
        <p:spPr>
          <a:xfrm>
            <a:off x="2590800" y="3361982"/>
            <a:ext cx="6409803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7377F-03EF-4C44-88AB-6E45E1DF6F43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94058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1/x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Even more so!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7377F-03EF-4C44-88AB-6E45E1DF6F43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A4868-66DF-490F-96EA-A69AA75F2924}"/>
              </a:ext>
            </a:extLst>
          </p:cNvPr>
          <p:cNvGrpSpPr/>
          <p:nvPr/>
        </p:nvGrpSpPr>
        <p:grpSpPr>
          <a:xfrm>
            <a:off x="2590800" y="3302758"/>
            <a:ext cx="6409803" cy="3425588"/>
            <a:chOff x="2590800" y="3302758"/>
            <a:chExt cx="6409803" cy="3425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79B00E-961B-4AA0-BBFA-DD54FFADA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250"/>
            <a:stretch/>
          </p:blipFill>
          <p:spPr>
            <a:xfrm>
              <a:off x="2590800" y="3361982"/>
              <a:ext cx="6409803" cy="3352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FE1E54-E44C-4E26-889F-769573427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5" r="-1"/>
            <a:stretch/>
          </p:blipFill>
          <p:spPr>
            <a:xfrm>
              <a:off x="2860343" y="3302758"/>
              <a:ext cx="6105004" cy="342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27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Rational functions</a:t>
            </a:r>
          </a:p>
          <a:p>
            <a:r>
              <a:rPr lang="en-US" dirty="0"/>
              <a:t>	New: Graphs of rational </a:t>
            </a:r>
          </a:p>
          <a:p>
            <a:pPr>
              <a:spcBef>
                <a:spcPts val="0"/>
              </a:spcBef>
            </a:pPr>
            <a:r>
              <a:rPr lang="en-US" dirty="0"/>
              <a:t>			functions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sz="4000" dirty="0"/>
              <a:t>Asymptotes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		Uses of rational equations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 vertical asymptote, when it occurs, describes the behavior of the graph when x is close to some number c </a:t>
            </a:r>
          </a:p>
          <a:p>
            <a:pPr algn="l"/>
            <a:r>
              <a:rPr lang="en-US" dirty="0"/>
              <a:t>The graph of a rational function will never intersect a vertical asymptote</a:t>
            </a:r>
          </a:p>
        </p:txBody>
      </p:sp>
    </p:spTree>
    <p:extLst>
      <p:ext uri="{BB962C8B-B14F-4D97-AF65-F5344CB8AC3E}">
        <p14:creationId xmlns:p14="http://schemas.microsoft.com/office/powerpoint/2010/main" val="94257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The vertical asymptotes of a rational function are located at the real zeros of the denominator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9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</a:t>
            </a:r>
            <a:r>
              <a:rPr lang="en-US" dirty="0">
                <a:solidFill>
                  <a:srgbClr val="FFFF00"/>
                </a:solidFill>
              </a:rPr>
              <a:t>at x=5</a:t>
            </a:r>
            <a:r>
              <a:rPr lang="en-US" dirty="0"/>
              <a:t>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5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at x=5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</a:t>
            </a:r>
            <a:r>
              <a:rPr lang="en-US" dirty="0">
                <a:solidFill>
                  <a:srgbClr val="FFFF00"/>
                </a:solidFill>
              </a:rPr>
              <a:t>at x=3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5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at x=5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at x=3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</a:t>
            </a:r>
            <a:r>
              <a:rPr lang="en-US" dirty="0">
                <a:solidFill>
                  <a:srgbClr val="FFFF00"/>
                </a:solidFill>
              </a:rPr>
              <a:t>none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3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at x=5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at x=3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none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</a:t>
            </a:r>
            <a:r>
              <a:rPr lang="en-US" dirty="0">
                <a:solidFill>
                  <a:srgbClr val="FFFF00"/>
                </a:solidFill>
              </a:rPr>
              <a:t>at x=-4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any vertical asymptotes:  </a:t>
            </a:r>
          </a:p>
          <a:p>
            <a:r>
              <a:rPr lang="en-US" dirty="0"/>
              <a:t>R(x) = 4x/(x-5)       at x=5   </a:t>
            </a:r>
          </a:p>
          <a:p>
            <a:endParaRPr lang="en-US" sz="1500" dirty="0"/>
          </a:p>
          <a:p>
            <a:r>
              <a:rPr lang="en-US" dirty="0"/>
              <a:t>R(x) = x/(x</a:t>
            </a:r>
            <a:r>
              <a:rPr lang="en-US" baseline="30000" dirty="0"/>
              <a:t>3</a:t>
            </a:r>
            <a:r>
              <a:rPr lang="en-US" dirty="0"/>
              <a:t>-27)		at x=3</a:t>
            </a:r>
          </a:p>
          <a:p>
            <a:endParaRPr lang="en-US" sz="1500" dirty="0"/>
          </a:p>
          <a:p>
            <a:r>
              <a:rPr lang="en-US" dirty="0"/>
              <a:t>R(x) = (x-3)/(x</a:t>
            </a:r>
            <a:r>
              <a:rPr lang="en-US" baseline="30000" dirty="0"/>
              <a:t>4</a:t>
            </a:r>
            <a:r>
              <a:rPr lang="en-US" dirty="0"/>
              <a:t>+1)	none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2</a:t>
            </a:r>
            <a:r>
              <a:rPr lang="en-US" dirty="0"/>
              <a:t>/(4+x)		at x=-4</a:t>
            </a:r>
          </a:p>
          <a:p>
            <a:endParaRPr lang="en-US" sz="1500" dirty="0"/>
          </a:p>
          <a:p>
            <a:r>
              <a:rPr lang="en-US" dirty="0"/>
              <a:t>R(x) = 5x</a:t>
            </a:r>
            <a:r>
              <a:rPr lang="en-US" baseline="30000" dirty="0"/>
              <a:t>3</a:t>
            </a:r>
            <a:r>
              <a:rPr lang="en-US" dirty="0"/>
              <a:t>/(7+x)		</a:t>
            </a:r>
            <a:r>
              <a:rPr lang="en-US" dirty="0">
                <a:solidFill>
                  <a:srgbClr val="FFFF00"/>
                </a:solidFill>
              </a:rPr>
              <a:t>at x=-7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1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88512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y = 1/x:</a:t>
            </a:r>
          </a:p>
          <a:p>
            <a:pPr>
              <a:spcBef>
                <a:spcPts val="0"/>
              </a:spcBef>
            </a:pPr>
            <a:r>
              <a:rPr lang="en-US" dirty="0"/>
              <a:t>There is also a </a:t>
            </a:r>
            <a:r>
              <a:rPr lang="en-US" dirty="0">
                <a:solidFill>
                  <a:srgbClr val="FFC000"/>
                </a:solidFill>
              </a:rPr>
              <a:t>horizontal asymptote</a:t>
            </a:r>
            <a:r>
              <a:rPr lang="en-US" dirty="0"/>
              <a:t>… what is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FFFEA-ADC0-40A3-AA62-6F9EB9F42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50"/>
          <a:stretch/>
        </p:blipFill>
        <p:spPr>
          <a:xfrm>
            <a:off x="2590800" y="3361982"/>
            <a:ext cx="6409803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7377F-03EF-4C44-88AB-6E45E1DF6F43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6231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 3) </a:t>
            </a:r>
            <a:r>
              <a:rPr lang="en-US" sz="27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Graph rational functions</a:t>
            </a:r>
            <a:r>
              <a:rPr lang="en-US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their transformations, identifying all intercepts and </a:t>
            </a:r>
            <a:r>
              <a:rPr lang="en-US" sz="27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asymptotes</a:t>
            </a:r>
          </a:p>
          <a:p>
            <a:pPr>
              <a:spcBef>
                <a:spcPts val="0"/>
              </a:spcBef>
            </a:pP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y = 1/x:</a:t>
            </a:r>
          </a:p>
          <a:p>
            <a:pPr>
              <a:spcBef>
                <a:spcPts val="0"/>
              </a:spcBef>
            </a:pPr>
            <a:r>
              <a:rPr lang="en-US" dirty="0"/>
              <a:t>Yep! y=0 is a horizontal asymptote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FFFEA-ADC0-40A3-AA62-6F9EB9F42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50"/>
          <a:stretch/>
        </p:blipFill>
        <p:spPr>
          <a:xfrm>
            <a:off x="2590800" y="3361982"/>
            <a:ext cx="6409803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7377F-03EF-4C44-88AB-6E45E1DF6F43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15361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A horizontal asymptote, when it occurs, describes the end behavior of the graph </a:t>
            </a:r>
          </a:p>
          <a:p>
            <a:pPr algn="l"/>
            <a:r>
              <a:rPr lang="en-US" i="0" u="none" strike="noStrike" baseline="0" dirty="0"/>
              <a:t>The graph of a function </a:t>
            </a:r>
            <a:r>
              <a:rPr lang="en-US" i="0" u="none" strike="noStrike" baseline="0" dirty="0">
                <a:solidFill>
                  <a:schemeClr val="tx1"/>
                </a:solidFill>
              </a:rPr>
              <a:t>may intersect</a:t>
            </a:r>
            <a:r>
              <a:rPr lang="en-US" i="0" u="none" strike="noStrike" baseline="0" dirty="0"/>
              <a:t> a horizontal asymptote (!)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43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Horizontal asymptotes will happen at the extreme values of x for the rational function</a:t>
            </a:r>
          </a:p>
          <a:p>
            <a:pPr algn="l">
              <a:spcBef>
                <a:spcPts val="0"/>
              </a:spcBef>
            </a:pPr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  <a:r>
              <a:rPr lang="en-US" dirty="0"/>
              <a:t> or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-∞</a:t>
            </a:r>
            <a:r>
              <a:rPr lang="en-US" dirty="0"/>
              <a:t>  (the end behavior)  </a:t>
            </a:r>
          </a:p>
        </p:txBody>
      </p:sp>
    </p:spTree>
    <p:extLst>
      <p:ext uri="{BB962C8B-B14F-4D97-AF65-F5344CB8AC3E}">
        <p14:creationId xmlns:p14="http://schemas.microsoft.com/office/powerpoint/2010/main" val="91112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1) 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The graph will have the horizontal asymptote y=0 (the x-axis)</a:t>
            </a:r>
          </a:p>
        </p:txBody>
      </p:sp>
    </p:spTree>
    <p:extLst>
      <p:ext uri="{BB962C8B-B14F-4D97-AF65-F5344CB8AC3E}">
        <p14:creationId xmlns:p14="http://schemas.microsoft.com/office/powerpoint/2010/main" val="106272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2) Is the degree of the numerator the same as the degree of the denominator?</a:t>
            </a:r>
          </a:p>
          <a:p>
            <a:r>
              <a:rPr lang="en-US" dirty="0"/>
              <a:t>It has a horizontal asymptote: </a:t>
            </a:r>
          </a:p>
          <a:p>
            <a:pPr algn="ctr"/>
            <a:r>
              <a:rPr lang="en-US" u="sng" dirty="0"/>
              <a:t>coeff largest degree num “a”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coeff largest degree </a:t>
            </a:r>
            <a:r>
              <a:rPr lang="en-US" dirty="0" err="1"/>
              <a:t>denom</a:t>
            </a:r>
            <a:r>
              <a:rPr lang="en-US" dirty="0"/>
              <a:t> “b”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8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3) Is the degree of the numerator larger than the degree of the denominator?</a:t>
            </a:r>
          </a:p>
          <a:p>
            <a:r>
              <a:rPr lang="en-US" dirty="0"/>
              <a:t>There is no horizontal asymptote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5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horizontal asymptote y=0 </a:t>
            </a:r>
          </a:p>
        </p:txBody>
      </p:sp>
    </p:spTree>
    <p:extLst>
      <p:ext uri="{BB962C8B-B14F-4D97-AF65-F5344CB8AC3E}">
        <p14:creationId xmlns:p14="http://schemas.microsoft.com/office/powerpoint/2010/main" val="1320918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degree1/degree1</a:t>
            </a:r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degree1/degree3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degree1/degree4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horizontal asymptote y=0 </a:t>
            </a:r>
          </a:p>
        </p:txBody>
      </p:sp>
    </p:spTree>
    <p:extLst>
      <p:ext uri="{BB962C8B-B14F-4D97-AF65-F5344CB8AC3E}">
        <p14:creationId xmlns:p14="http://schemas.microsoft.com/office/powerpoint/2010/main" val="3081635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degree1/degree1</a:t>
            </a:r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>
                <a:solidFill>
                  <a:srgbClr val="FFC000"/>
                </a:solidFill>
              </a:rPr>
              <a:t>degree1/degree3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>
                <a:solidFill>
                  <a:srgbClr val="FFC000"/>
                </a:solidFill>
              </a:rPr>
              <a:t>degree1/degree4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horizontal asymptote y=0 </a:t>
            </a:r>
          </a:p>
        </p:txBody>
      </p:sp>
    </p:spTree>
    <p:extLst>
      <p:ext uri="{BB962C8B-B14F-4D97-AF65-F5344CB8AC3E}">
        <p14:creationId xmlns:p14="http://schemas.microsoft.com/office/powerpoint/2010/main" val="4179244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>
                <a:solidFill>
                  <a:srgbClr val="FFFF00"/>
                </a:solidFill>
              </a:rPr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>
                <a:solidFill>
                  <a:srgbClr val="FFFF00"/>
                </a:solidFill>
              </a:rPr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horizontal asymptote y=0 </a:t>
            </a:r>
          </a:p>
        </p:txBody>
      </p:sp>
    </p:spTree>
    <p:extLst>
      <p:ext uri="{BB962C8B-B14F-4D97-AF65-F5344CB8AC3E}">
        <p14:creationId xmlns:p14="http://schemas.microsoft.com/office/powerpoint/2010/main" val="40322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degree1/degree1</a:t>
            </a:r>
            <a:r>
              <a:rPr lang="en-US" sz="3800" dirty="0"/>
              <a:t>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  <a:r>
              <a:rPr lang="en-US" dirty="0"/>
              <a:t>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sz="3800" dirty="0"/>
              <a:t>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F5DBB-8A08-4983-B810-28F4D1B37A66}"/>
              </a:ext>
            </a:extLst>
          </p:cNvPr>
          <p:cNvSpPr txBox="1"/>
          <p:nvPr/>
        </p:nvSpPr>
        <p:spPr>
          <a:xfrm>
            <a:off x="0" y="620033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the same</a:t>
            </a:r>
            <a:r>
              <a:rPr lang="en-US" dirty="0"/>
              <a:t> as the degree of the denominator?</a:t>
            </a:r>
          </a:p>
          <a:p>
            <a:r>
              <a:rPr lang="en-US" dirty="0"/>
              <a:t>horizontal asymptote: coeff largest degree num “a”/coeff largest degree </a:t>
            </a:r>
            <a:r>
              <a:rPr lang="en-US" dirty="0" err="1"/>
              <a:t>denom</a:t>
            </a:r>
            <a:r>
              <a:rPr lang="en-US" dirty="0"/>
              <a:t> “b”</a:t>
            </a:r>
          </a:p>
        </p:txBody>
      </p:sp>
    </p:spTree>
    <p:extLst>
      <p:ext uri="{BB962C8B-B14F-4D97-AF65-F5344CB8AC3E}">
        <p14:creationId xmlns:p14="http://schemas.microsoft.com/office/powerpoint/2010/main" val="345417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>
                <a:solidFill>
                  <a:srgbClr val="FFC000"/>
                </a:solidFill>
              </a:rPr>
              <a:t>degree1/degree1</a:t>
            </a:r>
            <a:r>
              <a:rPr lang="en-US" sz="3800" dirty="0"/>
              <a:t>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  <a:r>
              <a:rPr lang="en-US" dirty="0"/>
              <a:t>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sz="3800" dirty="0"/>
              <a:t>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F5DBB-8A08-4983-B810-28F4D1B37A66}"/>
              </a:ext>
            </a:extLst>
          </p:cNvPr>
          <p:cNvSpPr txBox="1"/>
          <p:nvPr/>
        </p:nvSpPr>
        <p:spPr>
          <a:xfrm>
            <a:off x="0" y="620033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the same</a:t>
            </a:r>
            <a:r>
              <a:rPr lang="en-US" dirty="0"/>
              <a:t> as the degree of the denominator?</a:t>
            </a:r>
          </a:p>
          <a:p>
            <a:r>
              <a:rPr lang="en-US" dirty="0"/>
              <a:t>horizontal asymptote: coeff largest degree num “a”/coeff largest degree </a:t>
            </a:r>
            <a:r>
              <a:rPr lang="en-US" dirty="0" err="1"/>
              <a:t>denom</a:t>
            </a:r>
            <a:r>
              <a:rPr lang="en-US" dirty="0"/>
              <a:t> “b”</a:t>
            </a:r>
          </a:p>
        </p:txBody>
      </p:sp>
    </p:spTree>
    <p:extLst>
      <p:ext uri="{BB962C8B-B14F-4D97-AF65-F5344CB8AC3E}">
        <p14:creationId xmlns:p14="http://schemas.microsoft.com/office/powerpoint/2010/main" val="357062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</a:t>
            </a:r>
            <a:r>
              <a:rPr lang="en-US" sz="3800" dirty="0">
                <a:solidFill>
                  <a:srgbClr val="FFC000"/>
                </a:solidFill>
              </a:rPr>
              <a:t>4</a:t>
            </a:r>
            <a:r>
              <a:rPr lang="en-US" sz="3800" dirty="0"/>
              <a:t>x/(</a:t>
            </a:r>
            <a:r>
              <a:rPr lang="en-US" sz="3800" dirty="0">
                <a:solidFill>
                  <a:srgbClr val="FFC000"/>
                </a:solidFill>
              </a:rPr>
              <a:t>1</a:t>
            </a:r>
            <a:r>
              <a:rPr lang="en-US" sz="3800" dirty="0"/>
              <a:t>x-5) 	  </a:t>
            </a:r>
            <a:r>
              <a:rPr lang="en-US" sz="3800" dirty="0">
                <a:solidFill>
                  <a:srgbClr val="FFFF00"/>
                </a:solidFill>
              </a:rPr>
              <a:t>at </a:t>
            </a:r>
            <a:r>
              <a:rPr lang="en-US" sz="3500" dirty="0">
                <a:solidFill>
                  <a:srgbClr val="FFC000"/>
                </a:solidFill>
              </a:rPr>
              <a:t>4/1</a:t>
            </a:r>
            <a:r>
              <a:rPr lang="en-US" sz="3800" dirty="0"/>
              <a:t> or </a:t>
            </a:r>
            <a:r>
              <a:rPr lang="en-US" sz="3800" dirty="0">
                <a:solidFill>
                  <a:srgbClr val="FFFF00"/>
                </a:solidFill>
              </a:rPr>
              <a:t>4</a:t>
            </a:r>
            <a:endParaRPr lang="en-US" sz="3500" dirty="0">
              <a:solidFill>
                <a:srgbClr val="FFFF00"/>
              </a:solidFill>
            </a:endParaRPr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F5DBB-8A08-4983-B810-28F4D1B37A66}"/>
              </a:ext>
            </a:extLst>
          </p:cNvPr>
          <p:cNvSpPr txBox="1"/>
          <p:nvPr/>
        </p:nvSpPr>
        <p:spPr>
          <a:xfrm>
            <a:off x="0" y="620033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the same</a:t>
            </a:r>
            <a:r>
              <a:rPr lang="en-US" dirty="0"/>
              <a:t> as the degree of the denominator?</a:t>
            </a:r>
          </a:p>
          <a:p>
            <a:r>
              <a:rPr lang="en-US" dirty="0"/>
              <a:t>horizontal asymptote: coeff largest degree num/coeff largest degree </a:t>
            </a:r>
            <a:r>
              <a:rPr lang="en-US" dirty="0" err="1"/>
              <a:t>denom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62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at 4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  <a:r>
              <a:rPr lang="en-US" dirty="0"/>
              <a:t>  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sz="3800" dirty="0"/>
              <a:t>	  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14136-83A4-4BC1-9432-11A91105A0D8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larger</a:t>
            </a:r>
            <a:r>
              <a:rPr lang="en-US" dirty="0"/>
              <a:t> than the degree of the denominator?</a:t>
            </a:r>
          </a:p>
          <a:p>
            <a:r>
              <a:rPr lang="en-US" dirty="0"/>
              <a:t>There is no horizontal asymptote</a:t>
            </a:r>
          </a:p>
        </p:txBody>
      </p:sp>
    </p:spTree>
    <p:extLst>
      <p:ext uri="{BB962C8B-B14F-4D97-AF65-F5344CB8AC3E}">
        <p14:creationId xmlns:p14="http://schemas.microsoft.com/office/powerpoint/2010/main" val="2015319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at 4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>
                <a:solidFill>
                  <a:srgbClr val="FFC000"/>
                </a:solidFill>
              </a:rPr>
              <a:t>degree2/degree1</a:t>
            </a:r>
            <a:r>
              <a:rPr lang="en-US" dirty="0"/>
              <a:t>  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>
                <a:solidFill>
                  <a:srgbClr val="FFC000"/>
                </a:solidFill>
              </a:rPr>
              <a:t>degree3/degree1</a:t>
            </a:r>
            <a:r>
              <a:rPr lang="en-US" sz="3800" dirty="0"/>
              <a:t>	  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14136-83A4-4BC1-9432-11A91105A0D8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larger</a:t>
            </a:r>
            <a:r>
              <a:rPr lang="en-US" dirty="0"/>
              <a:t> than the degree of the denominator?</a:t>
            </a:r>
          </a:p>
          <a:p>
            <a:r>
              <a:rPr lang="en-US" dirty="0"/>
              <a:t>There is no horizontal asymptote</a:t>
            </a:r>
          </a:p>
        </p:txBody>
      </p:sp>
    </p:spTree>
    <p:extLst>
      <p:ext uri="{BB962C8B-B14F-4D97-AF65-F5344CB8AC3E}">
        <p14:creationId xmlns:p14="http://schemas.microsoft.com/office/powerpoint/2010/main" val="86196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horizontal asymptotes:  </a:t>
            </a:r>
          </a:p>
          <a:p>
            <a:r>
              <a:rPr lang="en-US" sz="3800" dirty="0"/>
              <a:t>R(x) = 4x/(x-5) 	  at 4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at y=0</a:t>
            </a: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>
                <a:solidFill>
                  <a:srgbClr val="FFFF00"/>
                </a:solidFill>
              </a:rPr>
              <a:t>none</a:t>
            </a:r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>
                <a:solidFill>
                  <a:srgbClr val="FFFF00"/>
                </a:solidFill>
              </a:rPr>
              <a:t>none</a:t>
            </a:r>
            <a:r>
              <a:rPr lang="en-US" sz="3800" dirty="0"/>
              <a:t>	  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14136-83A4-4BC1-9432-11A91105A0D8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</a:t>
            </a:r>
            <a:r>
              <a:rPr lang="en-US" dirty="0">
                <a:solidFill>
                  <a:srgbClr val="FFC000"/>
                </a:solidFill>
              </a:rPr>
              <a:t>larger</a:t>
            </a:r>
            <a:r>
              <a:rPr lang="en-US" dirty="0"/>
              <a:t> than the degree of the denominator?</a:t>
            </a:r>
          </a:p>
          <a:p>
            <a:r>
              <a:rPr lang="en-US" dirty="0"/>
              <a:t>There is no horizontal asymptote</a:t>
            </a:r>
          </a:p>
        </p:txBody>
      </p:sp>
    </p:spTree>
    <p:extLst>
      <p:ext uri="{BB962C8B-B14F-4D97-AF65-F5344CB8AC3E}">
        <p14:creationId xmlns:p14="http://schemas.microsoft.com/office/powerpoint/2010/main" val="391694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7811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There is a third type of asymptote!</a:t>
            </a:r>
          </a:p>
          <a:p>
            <a:pPr algn="l"/>
            <a:r>
              <a:rPr lang="en-US" dirty="0"/>
              <a:t>If,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  <a:r>
              <a:rPr lang="en-US" dirty="0"/>
              <a:t> or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-∞</a:t>
            </a:r>
            <a:r>
              <a:rPr lang="en-US" dirty="0"/>
              <a:t>, the value of a rational function approaches a linear expression </a:t>
            </a:r>
            <a:r>
              <a:rPr lang="en-US" dirty="0" err="1"/>
              <a:t>ax+b</a:t>
            </a:r>
            <a:r>
              <a:rPr lang="en-US" dirty="0"/>
              <a:t>, a≠0, then the line y=</a:t>
            </a:r>
            <a:r>
              <a:rPr lang="en-US" dirty="0" err="1"/>
              <a:t>ax+b</a:t>
            </a:r>
            <a:r>
              <a:rPr lang="en-US" dirty="0"/>
              <a:t> is an </a:t>
            </a:r>
            <a:r>
              <a:rPr lang="en-US" dirty="0">
                <a:solidFill>
                  <a:srgbClr val="FFC000"/>
                </a:solidFill>
              </a:rPr>
              <a:t>oblique asymptote</a:t>
            </a:r>
            <a:r>
              <a:rPr lang="en-US" dirty="0"/>
              <a:t> of R</a:t>
            </a:r>
          </a:p>
        </p:txBody>
      </p:sp>
    </p:spTree>
    <p:extLst>
      <p:ext uri="{BB962C8B-B14F-4D97-AF65-F5344CB8AC3E}">
        <p14:creationId xmlns:p14="http://schemas.microsoft.com/office/powerpoint/2010/main" val="2124434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Oblique asymptote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890A5-D558-46EF-A732-570777DD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52625"/>
            <a:ext cx="6943725" cy="4661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5C14C-FA8D-428D-8D17-0A5094E3EE7F}"/>
              </a:ext>
            </a:extLst>
          </p:cNvPr>
          <p:cNvSpPr txBox="1"/>
          <p:nvPr/>
        </p:nvSpPr>
        <p:spPr>
          <a:xfrm>
            <a:off x="0" y="6611035"/>
            <a:ext cx="70149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https://magoosh.com/hs/files/2017/01/oblique_asymptote_example.jpg</a:t>
            </a:r>
          </a:p>
        </p:txBody>
      </p:sp>
    </p:spTree>
    <p:extLst>
      <p:ext uri="{BB962C8B-B14F-4D97-AF65-F5344CB8AC3E}">
        <p14:creationId xmlns:p14="http://schemas.microsoft.com/office/powerpoint/2010/main" val="269841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An oblique asymptote, when it occurs, also describes the end behavior of the graph </a:t>
            </a:r>
          </a:p>
          <a:p>
            <a:pPr algn="l"/>
            <a:r>
              <a:rPr lang="en-US" i="0" u="none" strike="noStrike" baseline="0" dirty="0"/>
              <a:t>The graph of a function </a:t>
            </a:r>
            <a:r>
              <a:rPr lang="en-US" i="0" u="none" strike="noStrike" baseline="0" dirty="0">
                <a:solidFill>
                  <a:schemeClr val="tx1"/>
                </a:solidFill>
              </a:rPr>
              <a:t>may intersect</a:t>
            </a:r>
            <a:r>
              <a:rPr lang="en-US" i="0" u="none" strike="noStrike" baseline="0" dirty="0"/>
              <a:t> an oblique asymptote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70758" cy="5638800"/>
          </a:xfrm>
        </p:spPr>
        <p:txBody>
          <a:bodyPr/>
          <a:lstStyle/>
          <a:p>
            <a:r>
              <a:rPr lang="en-US" dirty="0"/>
              <a:t>We can solve the “which graph?” question without solving for any x values by using the zeros of multiplicity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03CB7-5670-4FD0-B8F0-A628FC8E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 Graphs</a:t>
            </a:r>
          </a:p>
        </p:txBody>
      </p:sp>
    </p:spTree>
    <p:extLst>
      <p:ext uri="{BB962C8B-B14F-4D97-AF65-F5344CB8AC3E}">
        <p14:creationId xmlns:p14="http://schemas.microsoft.com/office/powerpoint/2010/main" val="4269124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So to find oblique asymptotes, we again need to find the end behavior of the rational function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  <a:r>
              <a:rPr lang="en-US" dirty="0"/>
              <a:t> or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6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to find oblique asymptotes:</a:t>
            </a:r>
          </a:p>
          <a:p>
            <a:r>
              <a:rPr lang="en-US" dirty="0"/>
              <a:t>3) 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  <a:p>
            <a:r>
              <a:rPr lang="en-US" sz="2700" dirty="0"/>
              <a:t>where “a” is the coefficient of the largest degree in the numerator and “b” is the coefficient of the largest degree in the denominator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1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oblique asymptotes:</a:t>
            </a:r>
          </a:p>
          <a:p>
            <a:r>
              <a:rPr lang="en-US" dirty="0"/>
              <a:t>4) Is the degree of the numerator 2 or more larger than the degree of the denominator?</a:t>
            </a:r>
          </a:p>
          <a:p>
            <a:r>
              <a:rPr lang="en-US" dirty="0"/>
              <a:t>There is no oblique asymptote</a:t>
            </a:r>
          </a:p>
          <a:p>
            <a:r>
              <a:rPr lang="en-US" dirty="0"/>
              <a:t>(or horizontal)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48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oblique asymptotes:  </a:t>
            </a:r>
          </a:p>
          <a:p>
            <a:r>
              <a:rPr lang="en-US" sz="3800" dirty="0"/>
              <a:t>R(x) = 4x/(x-5) 	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</p:txBody>
      </p:sp>
    </p:spTree>
    <p:extLst>
      <p:ext uri="{BB962C8B-B14F-4D97-AF65-F5344CB8AC3E}">
        <p14:creationId xmlns:p14="http://schemas.microsoft.com/office/powerpoint/2010/main" val="4088485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oblique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degree1/degree1</a:t>
            </a:r>
            <a:r>
              <a:rPr lang="en-US" sz="3800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degree1/degree3</a:t>
            </a:r>
            <a:r>
              <a:rPr lang="en-US" sz="3800" dirty="0"/>
              <a:t>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degree1/degree4</a:t>
            </a:r>
            <a:r>
              <a:rPr lang="en-US" dirty="0"/>
              <a:t>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/>
              <a:t>degree2/degree1</a:t>
            </a:r>
            <a:r>
              <a:rPr lang="en-US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sz="3800" dirty="0"/>
              <a:t>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</p:txBody>
      </p:sp>
    </p:spTree>
    <p:extLst>
      <p:ext uri="{BB962C8B-B14F-4D97-AF65-F5344CB8AC3E}">
        <p14:creationId xmlns:p14="http://schemas.microsoft.com/office/powerpoint/2010/main" val="1924995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oblique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degree1/degree1</a:t>
            </a:r>
            <a:r>
              <a:rPr lang="en-US" sz="3800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degree1/degree3</a:t>
            </a:r>
            <a:r>
              <a:rPr lang="en-US" sz="3800" dirty="0"/>
              <a:t>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degree1/degree4</a:t>
            </a:r>
            <a:r>
              <a:rPr lang="en-US" dirty="0"/>
              <a:t>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5x</a:t>
            </a:r>
            <a:r>
              <a:rPr lang="en-US" sz="3800" baseline="30000" dirty="0"/>
              <a:t>2</a:t>
            </a:r>
            <a:r>
              <a:rPr lang="en-US" sz="3800" dirty="0"/>
              <a:t>/(4+x)</a:t>
            </a:r>
            <a:r>
              <a:rPr lang="en-US" dirty="0"/>
              <a:t>	  </a:t>
            </a:r>
            <a:r>
              <a:rPr lang="en-US" sz="3500" dirty="0">
                <a:solidFill>
                  <a:srgbClr val="FFC000"/>
                </a:solidFill>
              </a:rPr>
              <a:t>degree2/degree1</a:t>
            </a:r>
            <a:r>
              <a:rPr lang="en-US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degree3/degree1</a:t>
            </a:r>
            <a:r>
              <a:rPr lang="en-US" sz="3800" dirty="0"/>
              <a:t>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</p:txBody>
      </p:sp>
    </p:spTree>
    <p:extLst>
      <p:ext uri="{BB962C8B-B14F-4D97-AF65-F5344CB8AC3E}">
        <p14:creationId xmlns:p14="http://schemas.microsoft.com/office/powerpoint/2010/main" val="2507196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Calculate any oblique asymptotes:  </a:t>
            </a:r>
          </a:p>
          <a:p>
            <a:r>
              <a:rPr lang="en-US" sz="3800" dirty="0"/>
              <a:t>R(x) = 4x/(x-5) 	  </a:t>
            </a:r>
            <a:r>
              <a:rPr lang="en-US" sz="3500" dirty="0"/>
              <a:t>none</a:t>
            </a:r>
            <a:r>
              <a:rPr lang="en-US" sz="3800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x/(x</a:t>
            </a:r>
            <a:r>
              <a:rPr lang="en-US" sz="3800" baseline="30000" dirty="0"/>
              <a:t>3</a:t>
            </a:r>
            <a:r>
              <a:rPr lang="en-US" sz="3800" dirty="0"/>
              <a:t>-27)	  </a:t>
            </a:r>
            <a:r>
              <a:rPr lang="en-US" sz="3500" dirty="0"/>
              <a:t>none</a:t>
            </a:r>
            <a:r>
              <a:rPr lang="en-US" sz="3800" dirty="0"/>
              <a:t> 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(x-3)/(x</a:t>
            </a:r>
            <a:r>
              <a:rPr lang="en-US" sz="3800" baseline="30000" dirty="0"/>
              <a:t>4</a:t>
            </a:r>
            <a:r>
              <a:rPr lang="en-US" sz="3800" dirty="0"/>
              <a:t>+1)</a:t>
            </a:r>
            <a:r>
              <a:rPr lang="en-US" dirty="0"/>
              <a:t>	  </a:t>
            </a:r>
            <a:r>
              <a:rPr lang="en-US" sz="3500" dirty="0"/>
              <a:t>none</a:t>
            </a:r>
            <a:r>
              <a:rPr lang="en-US" dirty="0"/>
              <a:t> 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1500" dirty="0">
              <a:solidFill>
                <a:srgbClr val="FFC000"/>
              </a:solidFill>
            </a:endParaRPr>
          </a:p>
          <a:p>
            <a:r>
              <a:rPr lang="en-US" sz="3800" dirty="0"/>
              <a:t>R(x) = </a:t>
            </a:r>
            <a:r>
              <a:rPr lang="en-US" sz="3800" dirty="0">
                <a:solidFill>
                  <a:srgbClr val="FFC000"/>
                </a:solidFill>
              </a:rPr>
              <a:t>5</a:t>
            </a:r>
            <a:r>
              <a:rPr lang="en-US" sz="3800" dirty="0"/>
              <a:t>x</a:t>
            </a:r>
            <a:r>
              <a:rPr lang="en-US" sz="3800" baseline="30000" dirty="0"/>
              <a:t>2</a:t>
            </a:r>
            <a:r>
              <a:rPr lang="en-US" sz="3800" dirty="0"/>
              <a:t>/(4+</a:t>
            </a:r>
            <a:r>
              <a:rPr lang="en-US" sz="3800" dirty="0">
                <a:solidFill>
                  <a:srgbClr val="FFC000"/>
                </a:solidFill>
              </a:rPr>
              <a:t>1</a:t>
            </a:r>
            <a:r>
              <a:rPr lang="en-US" sz="3800" dirty="0"/>
              <a:t>x)</a:t>
            </a:r>
            <a:r>
              <a:rPr lang="en-US" dirty="0"/>
              <a:t>	  </a:t>
            </a:r>
            <a:r>
              <a:rPr lang="en-US" sz="3500" dirty="0"/>
              <a:t>at </a:t>
            </a:r>
            <a:r>
              <a:rPr lang="en-US" sz="3500" dirty="0" err="1"/>
              <a:t>ax+b</a:t>
            </a:r>
            <a:r>
              <a:rPr lang="en-US" sz="3500" dirty="0"/>
              <a:t> = </a:t>
            </a:r>
            <a:r>
              <a:rPr lang="en-US" sz="3500" dirty="0">
                <a:solidFill>
                  <a:srgbClr val="FFFF00"/>
                </a:solidFill>
              </a:rPr>
              <a:t>5x+1</a:t>
            </a:r>
            <a:r>
              <a:rPr lang="en-US" dirty="0"/>
              <a:t>  </a:t>
            </a:r>
            <a:endParaRPr lang="en-US" sz="3500" dirty="0"/>
          </a:p>
          <a:p>
            <a:endParaRPr lang="en-US" sz="1500" dirty="0"/>
          </a:p>
          <a:p>
            <a:r>
              <a:rPr lang="en-US" sz="3800" dirty="0"/>
              <a:t>R(x) = 5x</a:t>
            </a:r>
            <a:r>
              <a:rPr lang="en-US" sz="3800" baseline="30000" dirty="0"/>
              <a:t>3</a:t>
            </a:r>
            <a:r>
              <a:rPr lang="en-US" sz="3800" dirty="0"/>
              <a:t>/(7+x)	  </a:t>
            </a:r>
            <a:r>
              <a:rPr lang="en-US" sz="3500" dirty="0"/>
              <a:t>none</a:t>
            </a:r>
            <a:r>
              <a:rPr lang="en-US" sz="3800" dirty="0"/>
              <a:t>	  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 GRAPHS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279-B9E5-48C5-9A10-7F18E2CA3B79}"/>
              </a:ext>
            </a:extLst>
          </p:cNvPr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</p:txBody>
      </p:sp>
    </p:spTree>
    <p:extLst>
      <p:ext uri="{BB962C8B-B14F-4D97-AF65-F5344CB8AC3E}">
        <p14:creationId xmlns:p14="http://schemas.microsoft.com/office/powerpoint/2010/main" val="2982918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1456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be relieved to know Wolfram does these easily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67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D409D-0D53-4EA9-BCB9-66B92D62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90" y="0"/>
            <a:ext cx="677301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AAC314-9969-4296-BB74-210FA1BBE47B}"/>
              </a:ext>
            </a:extLst>
          </p:cNvPr>
          <p:cNvSpPr/>
          <p:nvPr/>
        </p:nvSpPr>
        <p:spPr>
          <a:xfrm>
            <a:off x="914400" y="914400"/>
            <a:ext cx="2079009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DB25-DCBE-472B-BA4B-A2515540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4106-979E-49CE-B748-EDADB6C5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Zero of Multiplicity</a:t>
            </a:r>
          </a:p>
          <a:p>
            <a:r>
              <a:rPr lang="en-US" dirty="0"/>
              <a:t>What is the exponent for the factor a particular zero comes from?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2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6BCDEE-07F6-4B8E-8EB6-1060BE55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37" y="0"/>
            <a:ext cx="703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0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9F88-A239-4DE4-A436-7020AC97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76" y="0"/>
            <a:ext cx="7489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7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7AEAF-A9C7-43DE-A788-B2AA7B67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85" y="0"/>
            <a:ext cx="6909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7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DC89D-F882-4E19-B853-1C106DF0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2286000" cy="5638800"/>
          </a:xfrm>
        </p:spPr>
        <p:txBody>
          <a:bodyPr/>
          <a:lstStyle/>
          <a:p>
            <a:r>
              <a:rPr lang="en-US" sz="3100" dirty="0"/>
              <a:t>Wolfram even does a parabolic asymptote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A25E4-D197-4959-BAAE-7DF7860C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12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858083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 equations are common in real-life problems (sorry!)</a:t>
            </a:r>
          </a:p>
        </p:txBody>
      </p:sp>
    </p:spTree>
    <p:extLst>
      <p:ext uri="{BB962C8B-B14F-4D97-AF65-F5344CB8AC3E}">
        <p14:creationId xmlns:p14="http://schemas.microsoft.com/office/powerpoint/2010/main" val="4676252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Reynolds Metal Company manufactures aluminum cans in the shape of a cylinder with a capacity of 500 cubic centimeters (½ liter)</a:t>
            </a:r>
          </a:p>
          <a:p>
            <a:pPr algn="l"/>
            <a:r>
              <a:rPr lang="en-US" sz="2700" dirty="0"/>
              <a:t>The top and bottom of the can</a:t>
            </a:r>
          </a:p>
          <a:p>
            <a:pPr algn="l">
              <a:spcBef>
                <a:spcPts val="0"/>
              </a:spcBef>
            </a:pPr>
            <a:r>
              <a:rPr lang="en-US" sz="2700" dirty="0"/>
              <a:t>are made of a special aluminum alloy that costs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The sides of the can are made of material that costs $0.02 per square centimeter</a:t>
            </a:r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pPr algn="l"/>
            <a:r>
              <a:rPr lang="en-US" sz="2700" dirty="0"/>
              <a:t>(b) Use a graphing utility to graph the function </a:t>
            </a:r>
          </a:p>
          <a:p>
            <a:pPr algn="l"/>
            <a:r>
              <a:rPr lang="en-US" sz="2700" dirty="0"/>
              <a:t>(c) What value of r will result in the least cost?</a:t>
            </a:r>
          </a:p>
          <a:p>
            <a:pPr algn="l"/>
            <a:r>
              <a:rPr lang="en-US" sz="2700" dirty="0"/>
              <a:t>(d) What is this least cost?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B32B43-F0E5-4AB8-9B36-E98412AC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071"/>
            <a:ext cx="9144000" cy="60599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63DFF-5FBB-4F04-864C-CCB81EF3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243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/>
              <a:t>Don’t panic! Just look for the important stuff…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08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Reynolds Metal Company manufactures aluminum cans in the shape of a </a:t>
            </a:r>
            <a:r>
              <a:rPr lang="en-US" sz="2700" dirty="0"/>
              <a:t>cylinder 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with a </a:t>
            </a:r>
            <a:r>
              <a:rPr lang="en-US" sz="2700" dirty="0"/>
              <a:t>capacity of 500 cubic centimeters 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(½ liter)</a:t>
            </a:r>
          </a:p>
          <a:p>
            <a:pPr algn="l"/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700" dirty="0"/>
              <a:t>top and bottom 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of the can</a:t>
            </a:r>
          </a:p>
          <a:p>
            <a:pPr algn="l">
              <a:spcBef>
                <a:spcPts val="0"/>
              </a:spcBef>
            </a:pP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are made of a special aluminum alloy that </a:t>
            </a:r>
            <a:r>
              <a:rPr lang="en-US" sz="2700" dirty="0"/>
              <a:t>costs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700" dirty="0"/>
              <a:t>sides 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of the can are made of material that </a:t>
            </a:r>
            <a:r>
              <a:rPr lang="en-US" sz="2700" dirty="0"/>
              <a:t>costs $0.02 per square centimeter</a:t>
            </a:r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pPr algn="l"/>
            <a:r>
              <a:rPr lang="en-US" sz="2700" dirty="0"/>
              <a:t>(b) Use a graphing utility to graph the function </a:t>
            </a:r>
          </a:p>
          <a:p>
            <a:pPr algn="l"/>
            <a:r>
              <a:rPr lang="en-US" sz="2700" dirty="0"/>
              <a:t>(c) What value of r will result in the least cost?</a:t>
            </a:r>
          </a:p>
          <a:p>
            <a:pPr algn="l"/>
            <a:r>
              <a:rPr lang="en-US" sz="2700" dirty="0"/>
              <a:t>(d) What is this least cost?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D7D-1253-44BA-A699-1CB746C4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0752-5A06-461B-AF58-D2890927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r is a zero of </a:t>
            </a:r>
            <a:r>
              <a:rPr lang="en-US" dirty="0">
                <a:solidFill>
                  <a:schemeClr val="tx1"/>
                </a:solidFill>
              </a:rPr>
              <a:t>even </a:t>
            </a:r>
            <a:r>
              <a:rPr lang="en-US" dirty="0"/>
              <a:t>multiplicity:</a:t>
            </a:r>
          </a:p>
          <a:p>
            <a:pPr>
              <a:spcBef>
                <a:spcPts val="0"/>
              </a:spcBef>
            </a:pPr>
            <a:r>
              <a:rPr lang="en-US" dirty="0"/>
              <a:t>Numerically – the sign of ƒ does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not change</a:t>
            </a:r>
            <a:r>
              <a:rPr lang="en-US" dirty="0"/>
              <a:t> from one side to the </a:t>
            </a:r>
          </a:p>
          <a:p>
            <a:pPr>
              <a:spcBef>
                <a:spcPts val="0"/>
              </a:spcBef>
            </a:pPr>
            <a:r>
              <a:rPr lang="en-US" dirty="0"/>
              <a:t>  other side of r</a:t>
            </a:r>
          </a:p>
          <a:p>
            <a:pPr>
              <a:spcBef>
                <a:spcPts val="0"/>
              </a:spcBef>
            </a:pPr>
            <a:r>
              <a:rPr lang="en-US" dirty="0"/>
              <a:t>Graphically: the graph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touches</a:t>
            </a:r>
            <a:r>
              <a:rPr lang="en-US" dirty="0"/>
              <a:t> the x-axis at r</a:t>
            </a:r>
          </a:p>
        </p:txBody>
      </p:sp>
    </p:spTree>
    <p:extLst>
      <p:ext uri="{BB962C8B-B14F-4D97-AF65-F5344CB8AC3E}">
        <p14:creationId xmlns:p14="http://schemas.microsoft.com/office/powerpoint/2010/main" val="226200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pPr algn="l"/>
            <a:endParaRPr lang="en-US" sz="2700" dirty="0"/>
          </a:p>
          <a:p>
            <a:pPr algn="l"/>
            <a:r>
              <a:rPr lang="en-US" sz="2700" dirty="0"/>
              <a:t>You’ll need a formula for the shape of the can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77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84C7B-00B0-484B-8AD0-985CF3A5E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What will the surface area be?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003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The surface area: </a:t>
            </a:r>
          </a:p>
          <a:p>
            <a:r>
              <a:rPr lang="en-US" sz="3000" dirty="0"/>
              <a:t>A = 2 lids + 1 side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ED9DC-1701-4BBB-A92F-A83408B6A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4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The surface area: </a:t>
            </a:r>
          </a:p>
          <a:p>
            <a:r>
              <a:rPr lang="en-US" sz="3000" dirty="0"/>
              <a:t>A = 2 lids + 1 side</a:t>
            </a:r>
          </a:p>
          <a:p>
            <a:r>
              <a:rPr lang="en-US" sz="3000" dirty="0"/>
              <a:t>  </a:t>
            </a:r>
            <a:r>
              <a:rPr lang="en-US" sz="2000" dirty="0"/>
              <a:t> </a:t>
            </a:r>
            <a:r>
              <a:rPr lang="en-US" sz="3000" dirty="0"/>
              <a:t>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32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r>
              <a:rPr lang="en-US" sz="3000" dirty="0"/>
              <a:t>But how do we find r and 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5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r>
              <a:rPr lang="en-US" sz="3000" dirty="0"/>
              <a:t>But how do we find r and h?</a:t>
            </a:r>
          </a:p>
          <a:p>
            <a:r>
              <a:rPr lang="en-US" sz="3000" dirty="0"/>
              <a:t>Well, the volume has to be</a:t>
            </a:r>
          </a:p>
          <a:p>
            <a:r>
              <a:rPr lang="en-US" sz="3000" dirty="0"/>
              <a:t>500cm</a:t>
            </a:r>
            <a:r>
              <a:rPr lang="en-US" sz="3000" baseline="30000" dirty="0"/>
              <a:t>3</a:t>
            </a:r>
            <a:r>
              <a:rPr lang="en-US" sz="3000" dirty="0"/>
              <a:t>… </a:t>
            </a:r>
          </a:p>
          <a:p>
            <a:r>
              <a:rPr lang="en-US" sz="3000" dirty="0"/>
              <a:t>What’s the formula for the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volume of a cylinder?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009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D60B-88C1-4B4F-A494-18657007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381000"/>
          </a:xfrm>
        </p:spPr>
        <p:txBody>
          <a:bodyPr/>
          <a:lstStyle/>
          <a:p>
            <a:r>
              <a:rPr lang="en-US" sz="3000" dirty="0"/>
              <a:t>We live in a wonderful time…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29EC-8C4D-4478-B019-74CB74D9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914400"/>
            <a:ext cx="9077325" cy="5153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6D939C-7140-4712-8414-5D18B4306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2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r>
              <a:rPr lang="en-US" sz="3000" dirty="0"/>
              <a:t>But how do we find r and h?</a:t>
            </a:r>
          </a:p>
          <a:p>
            <a:r>
              <a:rPr lang="en-US" sz="3000" dirty="0"/>
              <a:t>Well, the volume has to be</a:t>
            </a:r>
          </a:p>
          <a:p>
            <a:r>
              <a:rPr lang="en-US" sz="3000" dirty="0"/>
              <a:t>500cm</a:t>
            </a:r>
            <a:r>
              <a:rPr lang="en-US" sz="3000" baseline="30000" dirty="0"/>
              <a:t>3</a:t>
            </a:r>
            <a:r>
              <a:rPr lang="en-US" sz="3000" dirty="0"/>
              <a:t>…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V = 500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1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500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Hmm… two variables…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47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500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Hmm… two variables…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Pick one! (I pick the easy one):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h = 500/(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0D7D-1253-44BA-A699-1CB746C4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0752-5A06-461B-AF58-D2890927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r is a zero of </a:t>
            </a:r>
            <a:r>
              <a:rPr lang="en-US" dirty="0">
                <a:solidFill>
                  <a:schemeClr val="tx1"/>
                </a:solidFill>
              </a:rPr>
              <a:t>odd</a:t>
            </a:r>
            <a:r>
              <a:rPr lang="en-US" dirty="0"/>
              <a:t> multiplicity:</a:t>
            </a:r>
          </a:p>
          <a:p>
            <a:pPr>
              <a:spcBef>
                <a:spcPts val="0"/>
              </a:spcBef>
            </a:pPr>
            <a:r>
              <a:rPr lang="en-US" dirty="0"/>
              <a:t>Numerically – the sign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changes</a:t>
            </a:r>
            <a:r>
              <a:rPr lang="en-US" dirty="0"/>
              <a:t> from one side to the </a:t>
            </a:r>
          </a:p>
          <a:p>
            <a:pPr>
              <a:spcBef>
                <a:spcPts val="0"/>
              </a:spcBef>
            </a:pPr>
            <a:r>
              <a:rPr lang="en-US" dirty="0"/>
              <a:t>  other side of r</a:t>
            </a:r>
          </a:p>
          <a:p>
            <a:pPr>
              <a:spcBef>
                <a:spcPts val="0"/>
              </a:spcBef>
            </a:pPr>
            <a:r>
              <a:rPr lang="en-US" dirty="0"/>
              <a:t>Graphically: the graph of ƒ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crosses</a:t>
            </a:r>
            <a:r>
              <a:rPr lang="en-US" dirty="0"/>
              <a:t> the x-axis at r</a:t>
            </a:r>
          </a:p>
        </p:txBody>
      </p:sp>
    </p:spTree>
    <p:extLst>
      <p:ext uri="{BB962C8B-B14F-4D97-AF65-F5344CB8AC3E}">
        <p14:creationId xmlns:p14="http://schemas.microsoft.com/office/powerpoint/2010/main" val="18153576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h = 500/(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Combine the two equations: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r(500/(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49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08725-48B8-425B-9113-EC2D287D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4298781"/>
            <a:ext cx="9043269" cy="2487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1BB3B-C060-45C4-988C-799711FCACE0}"/>
              </a:ext>
            </a:extLst>
          </p:cNvPr>
          <p:cNvSpPr/>
          <p:nvPr/>
        </p:nvSpPr>
        <p:spPr>
          <a:xfrm>
            <a:off x="762000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102E-94A5-4421-AEBD-FC4D0CDA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F9229-F2C3-460F-A2A1-ED2DEF1D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529164" y="762000"/>
            <a:ext cx="2538636" cy="30628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504-58D5-4C89-B83B-FDF15659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h = 500/(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Simplify: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r(500/(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2000" dirty="0"/>
              <a:t> </a:t>
            </a:r>
            <a:r>
              <a:rPr lang="en-US" sz="3000" dirty="0"/>
              <a:t>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+ 2(500/r)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2000" dirty="0"/>
              <a:t> </a:t>
            </a:r>
            <a:r>
              <a:rPr lang="en-US" sz="3000" dirty="0"/>
              <a:t>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+ 1000/r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Ah, now we have a rational equation!</a:t>
            </a:r>
          </a:p>
          <a:p>
            <a:pPr>
              <a:spcBef>
                <a:spcPts val="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987684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+ 1000/r </a:t>
            </a:r>
          </a:p>
          <a:p>
            <a:pPr algn="l"/>
            <a:r>
              <a:rPr lang="en-US" sz="2700" dirty="0"/>
              <a:t>Hmm… cost…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9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+ 1000/r </a:t>
            </a:r>
          </a:p>
          <a:p>
            <a:pPr algn="l"/>
            <a:endParaRPr lang="en-US" sz="2700" dirty="0"/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6EC6-81C4-4389-9BF2-10842D2ED3F4}"/>
              </a:ext>
            </a:extLst>
          </p:cNvPr>
          <p:cNvSpPr txBox="1"/>
          <p:nvPr/>
        </p:nvSpPr>
        <p:spPr>
          <a:xfrm rot="16200000">
            <a:off x="2648515" y="3489692"/>
            <a:ext cx="38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4D4B8-F1B0-4A33-A067-E7D20F3B53C6}"/>
              </a:ext>
            </a:extLst>
          </p:cNvPr>
          <p:cNvSpPr txBox="1"/>
          <p:nvPr/>
        </p:nvSpPr>
        <p:spPr>
          <a:xfrm rot="16200000">
            <a:off x="1234709" y="3489692"/>
            <a:ext cx="38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3B0E4-7E5A-4846-81CE-3C43C05FB8C1}"/>
              </a:ext>
            </a:extLst>
          </p:cNvPr>
          <p:cNvSpPr txBox="1"/>
          <p:nvPr/>
        </p:nvSpPr>
        <p:spPr>
          <a:xfrm>
            <a:off x="990600" y="4191000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Top and</a:t>
            </a:r>
          </a:p>
          <a:p>
            <a:r>
              <a:rPr lang="en-US" sz="1800" dirty="0">
                <a:solidFill>
                  <a:srgbClr val="CCFFFF"/>
                </a:solidFill>
              </a:rPr>
              <a:t>bottom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72961-45FF-44B8-8CD7-8FD9666894D0}"/>
              </a:ext>
            </a:extLst>
          </p:cNvPr>
          <p:cNvSpPr txBox="1"/>
          <p:nvPr/>
        </p:nvSpPr>
        <p:spPr>
          <a:xfrm>
            <a:off x="2514600" y="4191000"/>
            <a:ext cx="804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Sides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60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+ 1000/r </a:t>
            </a:r>
          </a:p>
          <a:p>
            <a:pPr algn="l"/>
            <a:endParaRPr lang="en-US" sz="2700" dirty="0"/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6EC6-81C4-4389-9BF2-10842D2ED3F4}"/>
              </a:ext>
            </a:extLst>
          </p:cNvPr>
          <p:cNvSpPr txBox="1"/>
          <p:nvPr/>
        </p:nvSpPr>
        <p:spPr>
          <a:xfrm rot="16200000">
            <a:off x="2648515" y="3489692"/>
            <a:ext cx="38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4D4B8-F1B0-4A33-A067-E7D20F3B53C6}"/>
              </a:ext>
            </a:extLst>
          </p:cNvPr>
          <p:cNvSpPr txBox="1"/>
          <p:nvPr/>
        </p:nvSpPr>
        <p:spPr>
          <a:xfrm rot="16200000">
            <a:off x="1234709" y="3489692"/>
            <a:ext cx="38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3B0E4-7E5A-4846-81CE-3C43C05FB8C1}"/>
              </a:ext>
            </a:extLst>
          </p:cNvPr>
          <p:cNvSpPr txBox="1"/>
          <p:nvPr/>
        </p:nvSpPr>
        <p:spPr>
          <a:xfrm>
            <a:off x="990600" y="41910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Top and</a:t>
            </a:r>
          </a:p>
          <a:p>
            <a:r>
              <a:rPr lang="en-US" sz="1800" dirty="0">
                <a:solidFill>
                  <a:srgbClr val="CCFFFF"/>
                </a:solidFill>
              </a:rPr>
              <a:t>bottom</a:t>
            </a:r>
          </a:p>
          <a:p>
            <a:r>
              <a:rPr lang="en-US" dirty="0">
                <a:solidFill>
                  <a:srgbClr val="CCFFFF"/>
                </a:solidFill>
              </a:rPr>
              <a:t>$0.05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72961-45FF-44B8-8CD7-8FD9666894D0}"/>
              </a:ext>
            </a:extLst>
          </p:cNvPr>
          <p:cNvSpPr txBox="1"/>
          <p:nvPr/>
        </p:nvSpPr>
        <p:spPr>
          <a:xfrm>
            <a:off x="2514600" y="4191000"/>
            <a:ext cx="83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Sides</a:t>
            </a:r>
          </a:p>
          <a:p>
            <a:r>
              <a:rPr lang="en-US" dirty="0">
                <a:solidFill>
                  <a:srgbClr val="CCFFFF"/>
                </a:solidFill>
              </a:rPr>
              <a:t>$0.02</a:t>
            </a:r>
          </a:p>
        </p:txBody>
      </p:sp>
    </p:spTree>
    <p:extLst>
      <p:ext uri="{BB962C8B-B14F-4D97-AF65-F5344CB8AC3E}">
        <p14:creationId xmlns:p14="http://schemas.microsoft.com/office/powerpoint/2010/main" val="6430769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 = (0.05)2</a:t>
            </a:r>
            <a:r>
              <a:rPr lang="en-US" sz="2800" b="0" dirty="0">
                <a:solidFill>
                  <a:srgbClr val="FFFF00"/>
                </a:solidFill>
              </a:rPr>
              <a:t>π</a:t>
            </a: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baseline="30000" dirty="0">
                <a:solidFill>
                  <a:srgbClr val="FFFF00"/>
                </a:solidFill>
              </a:rPr>
              <a:t>2 </a:t>
            </a:r>
            <a:r>
              <a:rPr lang="en-US" sz="2800" dirty="0">
                <a:solidFill>
                  <a:srgbClr val="FFFF00"/>
                </a:solidFill>
              </a:rPr>
              <a:t>+ (0.02)1000/r </a:t>
            </a:r>
          </a:p>
          <a:p>
            <a:r>
              <a:rPr lang="en-US" sz="2800" dirty="0"/>
              <a:t>(b) Now for a graph…</a:t>
            </a:r>
          </a:p>
          <a:p>
            <a:endParaRPr lang="en-US" sz="2800" dirty="0"/>
          </a:p>
          <a:p>
            <a:pPr algn="l"/>
            <a:endParaRPr lang="en-US" sz="2700" dirty="0"/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234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AE878-C136-43EE-85E1-AC82847C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"/>
          <a:stretch/>
        </p:blipFill>
        <p:spPr>
          <a:xfrm>
            <a:off x="738187" y="766483"/>
            <a:ext cx="7667625" cy="6091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69BC1E-590E-4585-A43A-55FFA76A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D3632-FA6F-4D0D-A16D-115C3FAB976D}"/>
              </a:ext>
            </a:extLst>
          </p:cNvPr>
          <p:cNvSpPr txBox="1"/>
          <p:nvPr/>
        </p:nvSpPr>
        <p:spPr>
          <a:xfrm>
            <a:off x="0" y="6553200"/>
            <a:ext cx="9372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https://www.wolframalpha.com/input/?i=%280.05%292%CF%80r%5E2+%2B+%280.02%291000%2Fr+</a:t>
            </a:r>
          </a:p>
        </p:txBody>
      </p:sp>
    </p:spTree>
    <p:extLst>
      <p:ext uri="{BB962C8B-B14F-4D97-AF65-F5344CB8AC3E}">
        <p14:creationId xmlns:p14="http://schemas.microsoft.com/office/powerpoint/2010/main" val="15307036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21525-032A-4429-979A-849B7FC9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2" y="762000"/>
            <a:ext cx="9166204" cy="579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093F8E-CC31-48F6-B0C3-512AA991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C839F-3F1B-48FA-8D4B-EFF863BDA2F5}"/>
              </a:ext>
            </a:extLst>
          </p:cNvPr>
          <p:cNvSpPr txBox="1"/>
          <p:nvPr/>
        </p:nvSpPr>
        <p:spPr>
          <a:xfrm>
            <a:off x="0" y="6553200"/>
            <a:ext cx="9372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https://www.wolframalpha.com/input/?i=%280.05%292%CF%80r%5E2+%2B+%280.02%291000%2Fr+</a:t>
            </a:r>
          </a:p>
        </p:txBody>
      </p:sp>
    </p:spTree>
    <p:extLst>
      <p:ext uri="{BB962C8B-B14F-4D97-AF65-F5344CB8AC3E}">
        <p14:creationId xmlns:p14="http://schemas.microsoft.com/office/powerpoint/2010/main" val="7538578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(0.05)2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(0.02)1000/r </a:t>
            </a:r>
          </a:p>
          <a:p>
            <a:pPr algn="l"/>
            <a:r>
              <a:rPr lang="en-US" sz="2800" dirty="0"/>
              <a:t>(c) What value of r will result in the least cost?</a:t>
            </a:r>
          </a:p>
          <a:p>
            <a:pPr algn="l"/>
            <a:r>
              <a:rPr lang="en-US" sz="2800" dirty="0"/>
              <a:t>(d) What is this least cost?</a:t>
            </a:r>
          </a:p>
          <a:p>
            <a:endParaRPr lang="en-US" sz="2800" dirty="0"/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D0233-D956-4EC9-BFE5-B9AF0C21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04" y="4538663"/>
            <a:ext cx="3550396" cy="2243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DB6BA-690C-419F-A837-14983AD2A896}"/>
              </a:ext>
            </a:extLst>
          </p:cNvPr>
          <p:cNvSpPr txBox="1"/>
          <p:nvPr/>
        </p:nvSpPr>
        <p:spPr>
          <a:xfrm>
            <a:off x="0" y="6553200"/>
            <a:ext cx="9372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https://www.wolframalpha.com/input/?i=%280.05%292%CF%80r%5E2+%2B+%280.02%291000%2Fr+</a:t>
            </a:r>
          </a:p>
        </p:txBody>
      </p:sp>
    </p:spTree>
    <p:extLst>
      <p:ext uri="{BB962C8B-B14F-4D97-AF65-F5344CB8AC3E}">
        <p14:creationId xmlns:p14="http://schemas.microsoft.com/office/powerpoint/2010/main" val="7944862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(0.05)2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(0.02)1000/r </a:t>
            </a:r>
          </a:p>
          <a:p>
            <a:pPr algn="l"/>
            <a:r>
              <a:rPr lang="en-US" sz="2800" dirty="0"/>
              <a:t>(c) What value of r will result in the least cost?</a:t>
            </a:r>
          </a:p>
          <a:p>
            <a:pPr algn="l"/>
            <a:r>
              <a:rPr lang="en-US" sz="2800" dirty="0"/>
              <a:t>(d) What is this least cost?</a:t>
            </a:r>
          </a:p>
          <a:p>
            <a:endParaRPr lang="en-US" sz="1500" dirty="0"/>
          </a:p>
          <a:p>
            <a:pPr algn="l"/>
            <a:r>
              <a:rPr lang="en-US" sz="2700" dirty="0"/>
              <a:t>Here’s something’ sneaky…</a:t>
            </a:r>
          </a:p>
          <a:p>
            <a:endParaRPr lang="en-US" sz="27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B6BA-690C-419F-A837-14983AD2A896}"/>
              </a:ext>
            </a:extLst>
          </p:cNvPr>
          <p:cNvSpPr txBox="1"/>
          <p:nvPr/>
        </p:nvSpPr>
        <p:spPr>
          <a:xfrm>
            <a:off x="0" y="6553200"/>
            <a:ext cx="9372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https://www.wolframalpha.com/input/?i=%280.05%292%CF%80r%5E2+%2B+%280.02%291000%2Fr+</a:t>
            </a:r>
          </a:p>
        </p:txBody>
      </p:sp>
    </p:spTree>
    <p:extLst>
      <p:ext uri="{BB962C8B-B14F-4D97-AF65-F5344CB8AC3E}">
        <p14:creationId xmlns:p14="http://schemas.microsoft.com/office/powerpoint/2010/main" val="183716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0BC1-4649-4126-A808-FF5570EB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BFA-BBCF-4B7C-93A6-FFE6582A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How to identify the graph of a polynomial function:</a:t>
            </a:r>
          </a:p>
          <a:p>
            <a:pPr marL="457200" lvl="1" indent="0">
              <a:buNone/>
            </a:pPr>
            <a:r>
              <a:rPr lang="en-US" sz="3500" dirty="0"/>
              <a:t>What is the degree?</a:t>
            </a:r>
          </a:p>
          <a:p>
            <a:pPr marL="457200" lvl="1" indent="0">
              <a:buNone/>
            </a:pPr>
            <a:r>
              <a:rPr lang="en-US" sz="3500" dirty="0"/>
              <a:t>What is the y-intercept?</a:t>
            </a:r>
          </a:p>
          <a:p>
            <a:pPr marL="457200" lvl="1" indent="0">
              <a:buNone/>
            </a:pPr>
            <a:r>
              <a:rPr lang="en-US" sz="3500" dirty="0"/>
              <a:t>What are the zeros?</a:t>
            </a:r>
          </a:p>
          <a:p>
            <a:pPr marL="457200" lvl="1" indent="0">
              <a:buNone/>
            </a:pPr>
            <a:r>
              <a:rPr lang="en-US" sz="3500" dirty="0"/>
              <a:t>Check the zero of even/odd 	multiplicities</a:t>
            </a:r>
          </a:p>
          <a:p>
            <a:pPr marL="457200" lvl="1" indent="0">
              <a:buNone/>
            </a:pPr>
            <a:r>
              <a:rPr lang="en-US" sz="3500" dirty="0"/>
              <a:t>The end behavior will be similar to 	the term with the largest degree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95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68DEA0-7616-4EE8-8882-965C953F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94" y="0"/>
            <a:ext cx="750301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67FE29-79B8-4DD7-A28C-6F7B5F549900}"/>
              </a:ext>
            </a:extLst>
          </p:cNvPr>
          <p:cNvSpPr/>
          <p:nvPr/>
        </p:nvSpPr>
        <p:spPr>
          <a:xfrm>
            <a:off x="457200" y="5943600"/>
            <a:ext cx="441960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(0.05)2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(0.02)1000/r </a:t>
            </a:r>
          </a:p>
          <a:p>
            <a:pPr algn="l"/>
            <a:r>
              <a:rPr lang="en-US" sz="2800" dirty="0"/>
              <a:t>(c) What value of r will result in the least cost?</a:t>
            </a:r>
          </a:p>
          <a:p>
            <a:pPr algn="l"/>
            <a:r>
              <a:rPr lang="en-US" sz="2800" dirty="0"/>
              <a:t>(d) What is this least cost?</a:t>
            </a:r>
          </a:p>
          <a:p>
            <a:endParaRPr lang="en-US" sz="1500" dirty="0"/>
          </a:p>
          <a:p>
            <a:r>
              <a:rPr lang="en-US" sz="2700" dirty="0"/>
              <a:t>So, the least cost is ≈ 0.0947 at r </a:t>
            </a:r>
            <a:r>
              <a:rPr lang="en-US" sz="2800" dirty="0"/>
              <a:t>≈ 3.17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1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(0.05)2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(0.02)1000/r </a:t>
            </a:r>
          </a:p>
          <a:p>
            <a:pPr algn="l"/>
            <a:r>
              <a:rPr lang="en-US" sz="2800" dirty="0"/>
              <a:t>(c) What value of r will result in the least cost?</a:t>
            </a:r>
          </a:p>
          <a:p>
            <a:pPr algn="l"/>
            <a:r>
              <a:rPr lang="en-US" sz="2800" dirty="0"/>
              <a:t>(d) What is this least cost?</a:t>
            </a:r>
          </a:p>
          <a:p>
            <a:endParaRPr lang="en-US" sz="1500" dirty="0"/>
          </a:p>
          <a:p>
            <a:r>
              <a:rPr lang="en-US" sz="2700" dirty="0"/>
              <a:t>So, the least cost is ≈ 0.0947 WHATS? </a:t>
            </a:r>
          </a:p>
          <a:p>
            <a:r>
              <a:rPr lang="en-US" sz="2700" dirty="0"/>
              <a:t>at r </a:t>
            </a:r>
            <a:r>
              <a:rPr lang="en-US" sz="2800" dirty="0"/>
              <a:t>≈ 3.17 WHATS?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51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700" dirty="0"/>
              <a:t>Cylinder capacity of 500 cubic centimeters 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2700" dirty="0"/>
              <a:t>Top and bottom cost $0.05 per square centimeter</a:t>
            </a:r>
          </a:p>
          <a:p>
            <a:pPr algn="l">
              <a:spcBef>
                <a:spcPts val="840"/>
              </a:spcBef>
            </a:pPr>
            <a:r>
              <a:rPr lang="en-US" sz="2700" dirty="0"/>
              <a:t>Sides cost $0.02 per square centimeter</a:t>
            </a:r>
          </a:p>
          <a:p>
            <a:pPr algn="l"/>
            <a:endParaRPr lang="en-US" sz="1000" dirty="0"/>
          </a:p>
          <a:p>
            <a:pPr algn="l"/>
            <a:r>
              <a:rPr lang="en-US" sz="2700" dirty="0"/>
              <a:t>(a) Express the cost of material for the can as a function of the radius r of the can</a:t>
            </a:r>
          </a:p>
          <a:p>
            <a:r>
              <a:rPr lang="en-US" sz="2800" dirty="0"/>
              <a:t>A = (0.05)2</a:t>
            </a:r>
            <a:r>
              <a:rPr lang="en-US" sz="2800" b="0" dirty="0"/>
              <a:t>π</a:t>
            </a:r>
            <a:r>
              <a:rPr lang="en-US" sz="2800" dirty="0"/>
              <a:t>r</a:t>
            </a:r>
            <a:r>
              <a:rPr lang="en-US" sz="2800" baseline="30000" dirty="0"/>
              <a:t>2 </a:t>
            </a:r>
            <a:r>
              <a:rPr lang="en-US" sz="2800" dirty="0"/>
              <a:t>+ (0.02)1000/r </a:t>
            </a:r>
          </a:p>
          <a:p>
            <a:pPr algn="l"/>
            <a:r>
              <a:rPr lang="en-US" sz="2800" dirty="0"/>
              <a:t>(c) What value of r will result in the least cost?</a:t>
            </a:r>
          </a:p>
          <a:p>
            <a:pPr algn="l"/>
            <a:r>
              <a:rPr lang="en-US" sz="2800" dirty="0"/>
              <a:t>(d) What is this least cost?</a:t>
            </a:r>
          </a:p>
          <a:p>
            <a:endParaRPr lang="en-US" sz="1500" dirty="0"/>
          </a:p>
          <a:p>
            <a:r>
              <a:rPr lang="en-US" sz="2700" dirty="0"/>
              <a:t>So, the least cost is ≈ </a:t>
            </a:r>
            <a:r>
              <a:rPr lang="en-US" sz="2700" dirty="0">
                <a:solidFill>
                  <a:srgbClr val="FFFF00"/>
                </a:solidFill>
              </a:rPr>
              <a:t>$0.0947 </a:t>
            </a:r>
          </a:p>
          <a:p>
            <a:r>
              <a:rPr lang="en-US" sz="2700" dirty="0"/>
              <a:t>at r </a:t>
            </a:r>
            <a:r>
              <a:rPr lang="en-US" sz="2800" dirty="0"/>
              <a:t>≈ </a:t>
            </a:r>
            <a:r>
              <a:rPr lang="en-US" sz="2800" dirty="0">
                <a:solidFill>
                  <a:srgbClr val="FFFF00"/>
                </a:solidFill>
              </a:rPr>
              <a:t>3.17cm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192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BTW – we’ll be learning an easy way to calculate the minimum in calculus class!</a:t>
            </a:r>
          </a:p>
        </p:txBody>
      </p:sp>
    </p:spTree>
    <p:extLst>
      <p:ext uri="{BB962C8B-B14F-4D97-AF65-F5344CB8AC3E}">
        <p14:creationId xmlns:p14="http://schemas.microsoft.com/office/powerpoint/2010/main" val="21826233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38348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that trajectory quadratic equations have been determined for different shot put angles </a:t>
            </a:r>
          </a:p>
        </p:txBody>
      </p:sp>
    </p:spTree>
    <p:extLst>
      <p:ext uri="{BB962C8B-B14F-4D97-AF65-F5344CB8AC3E}">
        <p14:creationId xmlns:p14="http://schemas.microsoft.com/office/powerpoint/2010/main" val="28066823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other formulas commonly used in various professions have also been determined</a:t>
            </a:r>
          </a:p>
        </p:txBody>
      </p:sp>
    </p:spTree>
    <p:extLst>
      <p:ext uri="{BB962C8B-B14F-4D97-AF65-F5344CB8AC3E}">
        <p14:creationId xmlns:p14="http://schemas.microsoft.com/office/powerpoint/2010/main" val="793904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“Concentration over time” formulas have been determined for many drugs</a:t>
            </a:r>
          </a:p>
        </p:txBody>
      </p:sp>
    </p:spTree>
    <p:extLst>
      <p:ext uri="{BB962C8B-B14F-4D97-AF65-F5344CB8AC3E}">
        <p14:creationId xmlns:p14="http://schemas.microsoft.com/office/powerpoint/2010/main" val="13922489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838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/>
              <a:t>The concentration “C” in µmol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700" dirty="0"/>
              <a:t>of a certain drug in a patient’s bloodstream “t” hours after injection is given by:</a:t>
            </a:r>
          </a:p>
          <a:p>
            <a:pPr algn="ctr"/>
            <a:r>
              <a:rPr lang="en-US" sz="3700" dirty="0"/>
              <a:t>C(t) = t/(2t</a:t>
            </a:r>
            <a:r>
              <a:rPr lang="en-US" sz="3700" baseline="30000" dirty="0"/>
              <a:t>2</a:t>
            </a:r>
            <a:r>
              <a:rPr lang="en-US" sz="3700" dirty="0"/>
              <a:t>+1)</a:t>
            </a:r>
          </a:p>
          <a:p>
            <a:pPr marL="742950" indent="-742950" algn="l">
              <a:spcBef>
                <a:spcPts val="0"/>
              </a:spcBef>
              <a:buAutoNum type="alphaLcParenBoth"/>
            </a:pPr>
            <a:r>
              <a:rPr lang="en-US" sz="3700" dirty="0"/>
              <a:t>Find the horizontal asymptote of C(t)  </a:t>
            </a:r>
            <a:r>
              <a:rPr lang="en-US" sz="2500" dirty="0" err="1"/>
              <a:t>whadda</a:t>
            </a:r>
            <a:r>
              <a:rPr lang="en-US" sz="2500" dirty="0"/>
              <a:t> we need to know?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RATIONAL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F7BDC-CBE4-487B-8200-A67D9489BD8B}"/>
              </a:ext>
            </a:extLst>
          </p:cNvPr>
          <p:cNvSpPr txBox="1"/>
          <p:nvPr/>
        </p:nvSpPr>
        <p:spPr>
          <a:xfrm>
            <a:off x="6001871" y="692986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micromole</a:t>
            </a:r>
          </a:p>
        </p:txBody>
      </p:sp>
    </p:spTree>
    <p:extLst>
      <p:ext uri="{BB962C8B-B14F-4D97-AF65-F5344CB8AC3E}">
        <p14:creationId xmlns:p14="http://schemas.microsoft.com/office/powerpoint/2010/main" val="383705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5557</Words>
  <Application>Microsoft Office PowerPoint</Application>
  <PresentationFormat>On-screen Show (4:3)</PresentationFormat>
  <Paragraphs>773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2" baseType="lpstr">
      <vt:lpstr>Arial</vt:lpstr>
      <vt:lpstr>Calibri</vt:lpstr>
      <vt:lpstr>Comic Sans MS</vt:lpstr>
      <vt:lpstr>Courier New</vt:lpstr>
      <vt:lpstr>Roboto</vt:lpstr>
      <vt:lpstr>Wingdings</vt:lpstr>
      <vt:lpstr>Office Theme</vt:lpstr>
      <vt:lpstr>PowerPoint Presentation</vt:lpstr>
      <vt:lpstr>What’s Up?</vt:lpstr>
      <vt:lpstr>What’s Up?</vt:lpstr>
      <vt:lpstr>Review</vt:lpstr>
      <vt:lpstr>Polynomial Graphs</vt:lpstr>
      <vt:lpstr>Polynomial Graphs</vt:lpstr>
      <vt:lpstr>Polynomial Graphs</vt:lpstr>
      <vt:lpstr>Polynomial Graphs</vt:lpstr>
      <vt:lpstr>Polynomial Graphs</vt:lpstr>
      <vt:lpstr>Polynomial Graphs</vt:lpstr>
      <vt:lpstr>Continuity</vt:lpstr>
      <vt:lpstr>Rational Equations</vt:lpstr>
      <vt:lpstr>Polynomial Division</vt:lpstr>
      <vt:lpstr>Questions?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PowerPoint Presentation</vt:lpstr>
      <vt:lpstr>PowerPoint Presentation</vt:lpstr>
      <vt:lpstr>PowerPoint Presentation</vt:lpstr>
      <vt:lpstr>PowerPoint Presentation</vt:lpstr>
      <vt:lpstr>Questions?</vt:lpstr>
      <vt:lpstr>Rational Equation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Rational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Rational Equations</vt:lpstr>
      <vt:lpstr>Questions?</vt:lpstr>
      <vt:lpstr>Uses of Rational Equations</vt:lpstr>
      <vt:lpstr>Uses of Rational Equations</vt:lpstr>
      <vt:lpstr>Uses of Rational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Rational Equations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298</cp:revision>
  <dcterms:created xsi:type="dcterms:W3CDTF">2012-09-06T22:30:26Z</dcterms:created>
  <dcterms:modified xsi:type="dcterms:W3CDTF">2023-02-28T08:53:30Z</dcterms:modified>
</cp:coreProperties>
</file>