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1488" r:id="rId2"/>
    <p:sldId id="437" r:id="rId3"/>
    <p:sldId id="2198" r:id="rId4"/>
    <p:sldId id="466" r:id="rId5"/>
    <p:sldId id="2338" r:id="rId6"/>
    <p:sldId id="2339" r:id="rId7"/>
    <p:sldId id="524" r:id="rId8"/>
    <p:sldId id="478" r:id="rId9"/>
    <p:sldId id="502" r:id="rId10"/>
    <p:sldId id="518" r:id="rId11"/>
    <p:sldId id="2973" r:id="rId12"/>
    <p:sldId id="497" r:id="rId13"/>
    <p:sldId id="2851" r:id="rId14"/>
    <p:sldId id="2853" r:id="rId15"/>
    <p:sldId id="2964" r:id="rId16"/>
    <p:sldId id="2963" r:id="rId17"/>
    <p:sldId id="2967" r:id="rId18"/>
    <p:sldId id="533" r:id="rId19"/>
    <p:sldId id="2855" r:id="rId20"/>
    <p:sldId id="2854" r:id="rId21"/>
    <p:sldId id="2210" r:id="rId22"/>
    <p:sldId id="403" r:id="rId23"/>
    <p:sldId id="402" r:id="rId24"/>
    <p:sldId id="404" r:id="rId25"/>
    <p:sldId id="406" r:id="rId26"/>
    <p:sldId id="2278" r:id="rId27"/>
    <p:sldId id="2276" r:id="rId28"/>
    <p:sldId id="2277" r:id="rId29"/>
    <p:sldId id="2258" r:id="rId30"/>
    <p:sldId id="359" r:id="rId31"/>
    <p:sldId id="360" r:id="rId32"/>
    <p:sldId id="2280" r:id="rId33"/>
    <p:sldId id="2281" r:id="rId34"/>
    <p:sldId id="2282" r:id="rId35"/>
    <p:sldId id="2286" r:id="rId36"/>
    <p:sldId id="2283" r:id="rId37"/>
    <p:sldId id="2284" r:id="rId38"/>
    <p:sldId id="2285" r:id="rId39"/>
    <p:sldId id="2279" r:id="rId40"/>
    <p:sldId id="2275" r:id="rId41"/>
    <p:sldId id="394" r:id="rId42"/>
    <p:sldId id="386" r:id="rId43"/>
    <p:sldId id="408" r:id="rId44"/>
    <p:sldId id="424" r:id="rId45"/>
    <p:sldId id="2288" r:id="rId46"/>
    <p:sldId id="2289" r:id="rId47"/>
    <p:sldId id="2290" r:id="rId48"/>
    <p:sldId id="2291" r:id="rId49"/>
    <p:sldId id="2292" r:id="rId50"/>
    <p:sldId id="2293" r:id="rId51"/>
    <p:sldId id="2287" r:id="rId52"/>
    <p:sldId id="387" r:id="rId53"/>
    <p:sldId id="411" r:id="rId54"/>
    <p:sldId id="361" r:id="rId55"/>
    <p:sldId id="409" r:id="rId56"/>
    <p:sldId id="410" r:id="rId57"/>
    <p:sldId id="425" r:id="rId58"/>
    <p:sldId id="2301" r:id="rId59"/>
    <p:sldId id="2302" r:id="rId60"/>
    <p:sldId id="2303" r:id="rId61"/>
    <p:sldId id="2304" r:id="rId62"/>
    <p:sldId id="2305" r:id="rId63"/>
    <p:sldId id="2299" r:id="rId64"/>
    <p:sldId id="2243" r:id="rId65"/>
    <p:sldId id="390" r:id="rId66"/>
    <p:sldId id="412" r:id="rId67"/>
    <p:sldId id="2306" r:id="rId68"/>
    <p:sldId id="426" r:id="rId69"/>
    <p:sldId id="2309" r:id="rId70"/>
    <p:sldId id="2310" r:id="rId71"/>
    <p:sldId id="2311" r:id="rId72"/>
    <p:sldId id="2312" r:id="rId73"/>
    <p:sldId id="2313" r:id="rId74"/>
    <p:sldId id="2314" r:id="rId75"/>
    <p:sldId id="2307" r:id="rId76"/>
    <p:sldId id="2250" r:id="rId77"/>
    <p:sldId id="2273" r:id="rId78"/>
    <p:sldId id="2274" r:id="rId79"/>
    <p:sldId id="2315" r:id="rId80"/>
    <p:sldId id="427" r:id="rId81"/>
    <p:sldId id="2317" r:id="rId82"/>
    <p:sldId id="2318" r:id="rId83"/>
    <p:sldId id="2319" r:id="rId84"/>
    <p:sldId id="2320" r:id="rId85"/>
    <p:sldId id="2321" r:id="rId86"/>
    <p:sldId id="2322" r:id="rId87"/>
    <p:sldId id="2316" r:id="rId88"/>
    <p:sldId id="2238" r:id="rId89"/>
    <p:sldId id="392" r:id="rId90"/>
    <p:sldId id="429" r:id="rId91"/>
    <p:sldId id="428" r:id="rId92"/>
    <p:sldId id="395" r:id="rId93"/>
    <p:sldId id="2323" r:id="rId94"/>
    <p:sldId id="413" r:id="rId95"/>
    <p:sldId id="2324" r:id="rId96"/>
    <p:sldId id="2325" r:id="rId97"/>
    <p:sldId id="2270" r:id="rId98"/>
    <p:sldId id="396" r:id="rId99"/>
    <p:sldId id="397" r:id="rId100"/>
    <p:sldId id="398" r:id="rId101"/>
    <p:sldId id="399" r:id="rId102"/>
    <p:sldId id="401" r:id="rId103"/>
    <p:sldId id="400" r:id="rId104"/>
    <p:sldId id="362" r:id="rId105"/>
    <p:sldId id="388" r:id="rId106"/>
    <p:sldId id="414" r:id="rId107"/>
    <p:sldId id="2335" r:id="rId108"/>
    <p:sldId id="2332" r:id="rId109"/>
    <p:sldId id="2333" r:id="rId110"/>
    <p:sldId id="2334" r:id="rId111"/>
    <p:sldId id="2331" r:id="rId112"/>
    <p:sldId id="2330" r:id="rId113"/>
    <p:sldId id="2336" r:id="rId114"/>
    <p:sldId id="2337" r:id="rId115"/>
    <p:sldId id="468" r:id="rId116"/>
    <p:sldId id="470" r:id="rId1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BBB"/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 varScale="1">
        <p:scale>
          <a:sx n="84" d="100"/>
          <a:sy n="84" d="100"/>
        </p:scale>
        <p:origin x="9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FDD15-88C6-4F3D-86F4-20514392E18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B2114-2665-45D5-AEFC-EEDEC326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3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4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3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2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2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3-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06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 electrical networks it is common to have many sine-shaped waves all with the same frequency but with different amplitudes and phases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061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Evaluating Polynomials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Order of Operations to get the right answer is: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	P	parentheses</a:t>
            </a:r>
          </a:p>
          <a:p>
            <a:pPr>
              <a:spcBef>
                <a:spcPts val="0"/>
              </a:spcBef>
            </a:pPr>
            <a:r>
              <a:rPr lang="en-US" dirty="0"/>
              <a:t>	E	exponents</a:t>
            </a:r>
          </a:p>
          <a:p>
            <a:pPr>
              <a:spcBef>
                <a:spcPts val="0"/>
              </a:spcBef>
            </a:pPr>
            <a:r>
              <a:rPr lang="en-US" dirty="0"/>
              <a:t>	M	multiplication</a:t>
            </a:r>
          </a:p>
          <a:p>
            <a:pPr>
              <a:spcBef>
                <a:spcPts val="0"/>
              </a:spcBef>
            </a:pPr>
            <a:r>
              <a:rPr lang="en-US" dirty="0"/>
              <a:t>	D	division</a:t>
            </a:r>
          </a:p>
          <a:p>
            <a:pPr>
              <a:spcBef>
                <a:spcPts val="0"/>
              </a:spcBef>
            </a:pPr>
            <a:r>
              <a:rPr lang="en-US" dirty="0"/>
              <a:t>	A	addition</a:t>
            </a:r>
          </a:p>
          <a:p>
            <a:pPr>
              <a:spcBef>
                <a:spcPts val="0"/>
              </a:spcBef>
            </a:pPr>
            <a:r>
              <a:rPr lang="en-US" dirty="0"/>
              <a:t>	S	subtraction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91200" y="3657600"/>
            <a:ext cx="3352800" cy="3124200"/>
            <a:chOff x="5791200" y="3657600"/>
            <a:chExt cx="3352800" cy="31242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6477000" y="4191000"/>
              <a:ext cx="2667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dirty="0"/>
                <a:t>Done at the same </a:t>
              </a:r>
            </a:p>
            <a:p>
              <a:pPr>
                <a:spcBef>
                  <a:spcPts val="0"/>
                </a:spcBef>
              </a:pPr>
              <a:r>
                <a:rPr lang="en-US" sz="2000" dirty="0"/>
                <a:t>time left to right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477000" y="5410200"/>
              <a:ext cx="2667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dirty="0"/>
                <a:t>Done at the same </a:t>
              </a:r>
            </a:p>
            <a:p>
              <a:pPr>
                <a:spcBef>
                  <a:spcPts val="0"/>
                </a:spcBef>
              </a:pPr>
              <a:r>
                <a:rPr lang="en-US" sz="2000" dirty="0"/>
                <a:t>time left to right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791200" y="3657600"/>
              <a:ext cx="2667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0" dirty="0">
                  <a:latin typeface="Arial Narrow" pitchFamily="34" charset="0"/>
                </a:rPr>
                <a:t>&gt;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5791200" y="4876800"/>
              <a:ext cx="2667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0" dirty="0">
                  <a:latin typeface="Arial Narrow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9420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Evaluate:</a:t>
            </a:r>
          </a:p>
          <a:p>
            <a:r>
              <a:rPr lang="en-US" dirty="0"/>
              <a:t>6 + 4x		</a:t>
            </a:r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What do you need?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523502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Evaluating Polynomials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Evaluate:</a:t>
            </a:r>
          </a:p>
          <a:p>
            <a:r>
              <a:rPr lang="en-US" dirty="0"/>
              <a:t>6 + 4x		for x = 10</a:t>
            </a:r>
            <a:endParaRPr lang="en-US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0579249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Evaluating Polynomials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Evaluate:</a:t>
            </a:r>
          </a:p>
          <a:p>
            <a:r>
              <a:rPr lang="en-US" dirty="0"/>
              <a:t>6 + 4x		for x = 10</a:t>
            </a:r>
            <a:endParaRPr lang="en-US" baseline="30000" dirty="0"/>
          </a:p>
          <a:p>
            <a:endParaRPr lang="en-US" sz="2000" dirty="0"/>
          </a:p>
          <a:p>
            <a:r>
              <a:rPr lang="en-US" dirty="0"/>
              <a:t>6 + 4(10)		</a:t>
            </a:r>
          </a:p>
          <a:p>
            <a:endParaRPr lang="en-US" dirty="0"/>
          </a:p>
          <a:p>
            <a:r>
              <a:rPr lang="en-US" dirty="0"/>
              <a:t>Now what?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827185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Evaluating Polynomials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Evaluate:</a:t>
            </a:r>
          </a:p>
          <a:p>
            <a:r>
              <a:rPr lang="en-US" dirty="0"/>
              <a:t>6 + 4x		for x = 10</a:t>
            </a:r>
            <a:endParaRPr lang="en-US" baseline="30000" dirty="0"/>
          </a:p>
          <a:p>
            <a:endParaRPr lang="en-US" sz="2000" dirty="0"/>
          </a:p>
          <a:p>
            <a:pPr algn="ctr"/>
            <a:r>
              <a:rPr lang="en-US" dirty="0"/>
              <a:t>6 + 4(10)		</a:t>
            </a:r>
          </a:p>
          <a:p>
            <a:endParaRPr lang="en-US" dirty="0"/>
          </a:p>
          <a:p>
            <a:r>
              <a:rPr lang="en-US" dirty="0"/>
              <a:t>(6+4) 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     or     6 + (4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10)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Evaluating Polynomials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Evaluate:</a:t>
            </a:r>
          </a:p>
          <a:p>
            <a:r>
              <a:rPr lang="en-US" dirty="0"/>
              <a:t>6 + 4x		for x = 10</a:t>
            </a:r>
            <a:endParaRPr lang="en-US" baseline="30000" dirty="0"/>
          </a:p>
          <a:p>
            <a:endParaRPr lang="en-US" sz="2000" dirty="0"/>
          </a:p>
          <a:p>
            <a:pPr algn="ctr"/>
            <a:r>
              <a:rPr lang="en-US" dirty="0"/>
              <a:t>6 + 4(10)		</a:t>
            </a:r>
          </a:p>
          <a:p>
            <a:endParaRPr lang="en-US" dirty="0"/>
          </a:p>
          <a:p>
            <a:r>
              <a:rPr lang="en-US" dirty="0"/>
              <a:t>(6+4) 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     or     6 + (4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43000" y="3352800"/>
            <a:ext cx="228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0" dirty="0">
                <a:solidFill>
                  <a:srgbClr val="FF0000"/>
                </a:solidFill>
                <a:latin typeface="Century Gothic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11" name="Oval 10"/>
          <p:cNvSpPr/>
          <p:nvPr/>
        </p:nvSpPr>
        <p:spPr>
          <a:xfrm>
            <a:off x="5410200" y="3962400"/>
            <a:ext cx="3581400" cy="1752600"/>
          </a:xfrm>
          <a:prstGeom prst="ellipse">
            <a:avLst/>
          </a:prstGeom>
          <a:noFill/>
          <a:ln w="292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181600" y="54102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7000" dirty="0">
                <a:solidFill>
                  <a:srgbClr val="FF0000"/>
                </a:solidFill>
                <a:latin typeface="Century Gothic" pitchFamily="34" charset="0"/>
                <a:cs typeface="Calibri" pitchFamily="34" charset="0"/>
              </a:rPr>
              <a:t>PEMDAS</a:t>
            </a:r>
            <a:r>
              <a:rPr lang="en-US" sz="10000" dirty="0">
                <a:solidFill>
                  <a:srgbClr val="FF0000"/>
                </a:solidFill>
                <a:latin typeface="Century Gothic" pitchFamily="34" charset="0"/>
                <a:cs typeface="Calibr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28021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Evaluating Polynomials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Evaluate:</a:t>
            </a:r>
          </a:p>
          <a:p>
            <a:r>
              <a:rPr lang="en-US" dirty="0"/>
              <a:t>6 + 4x		for x = 10</a:t>
            </a:r>
          </a:p>
          <a:p>
            <a:endParaRPr lang="en-US" sz="1000" dirty="0"/>
          </a:p>
          <a:p>
            <a:pPr algn="ctr"/>
            <a:r>
              <a:rPr lang="en-US" dirty="0"/>
              <a:t>6 + 4(10)</a:t>
            </a:r>
          </a:p>
          <a:p>
            <a:pPr algn="ctr"/>
            <a:r>
              <a:rPr lang="en-US" dirty="0"/>
              <a:t>6 + 40</a:t>
            </a:r>
          </a:p>
          <a:p>
            <a:pPr algn="ctr"/>
            <a:r>
              <a:rPr lang="en-US" dirty="0"/>
              <a:t>     </a:t>
            </a:r>
            <a:r>
              <a:rPr lang="en-US" dirty="0">
                <a:solidFill>
                  <a:srgbClr val="FFFF00"/>
                </a:solidFill>
              </a:rPr>
              <a:t>46</a:t>
            </a:r>
            <a:r>
              <a:rPr lang="en-US" dirty="0"/>
              <a:t> </a:t>
            </a:r>
            <a:r>
              <a:rPr lang="en-US" sz="2000" dirty="0"/>
              <a:t>not 100</a:t>
            </a:r>
          </a:p>
        </p:txBody>
      </p:sp>
    </p:spTree>
    <p:extLst>
      <p:ext uri="{BB962C8B-B14F-4D97-AF65-F5344CB8AC3E}">
        <p14:creationId xmlns:p14="http://schemas.microsoft.com/office/powerpoint/2010/main" val="231633040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Evaluating polynomial expressions: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 + 5x	   for x=4				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 – 5x	   for x=4				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5x + y	   for x=9 and y=5	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+ 9x   for x=3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C131F3B-5922-41F1-A167-B2FC325B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305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Evaluating polynomial expressions: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 + 5x	   for x=4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25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 – 5x	   for x=4				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5x + y	   for x=9 and y=5	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+ 9x   for x=3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C131F3B-5922-41F1-A167-B2FC325B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2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Evaluating polynomial expressions: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 + 5x	   for x=4				25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 – 5x	   for x=4			  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-15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5x + y	   for x=9 and y=5	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+ 9x   for x=3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C131F3B-5922-41F1-A167-B2FC325B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5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represented by a real multiplier for frequency and time and a complex multiplier for amplitude (</a:t>
            </a:r>
            <a:r>
              <a:rPr lang="en-US" dirty="0">
                <a:solidFill>
                  <a:srgbClr val="FFC000"/>
                </a:solidFill>
              </a:rPr>
              <a:t>phasor</a:t>
            </a:r>
            <a:r>
              <a:rPr lang="en-US" dirty="0"/>
              <a:t>)</a:t>
            </a:r>
          </a:p>
          <a:p>
            <a:r>
              <a:rPr lang="en-US" dirty="0"/>
              <a:t>Combining these phasors is called </a:t>
            </a:r>
            <a:r>
              <a:rPr lang="en-US" dirty="0">
                <a:solidFill>
                  <a:srgbClr val="FFC000"/>
                </a:solidFill>
              </a:rPr>
              <a:t>phasor arithmetic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601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Evaluating polynomial expressions: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 + 5x	   for x=4				25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 – 5x	   for x=4			   -15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5x + y	   for x=9 and y=5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50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+ 9x   for x=3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C131F3B-5922-41F1-A167-B2FC325B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893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Evaluating polynomial expressions: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 + 5x	   for x=4				25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 – 5x	   for x=4			   -15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5x + y	   for x=9 and y=5	50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+ 9x   for x=3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36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C131F3B-5922-41F1-A167-B2FC325B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48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Although these are not polynomials, you can still evaluate them:</a:t>
            </a:r>
          </a:p>
          <a:p>
            <a:r>
              <a:rPr lang="en-US" dirty="0"/>
              <a:t>(x+3)/(2x-1) for x=6</a:t>
            </a:r>
          </a:p>
          <a:p>
            <a:endParaRPr lang="en-US" dirty="0"/>
          </a:p>
          <a:p>
            <a:r>
              <a:rPr lang="en-US" dirty="0"/>
              <a:t>(x-8)/(2y+5) for x=9 and y=7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C131F3B-5922-41F1-A167-B2FC325B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7148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Although these are not polynomials, you can still evaluate them:</a:t>
            </a:r>
          </a:p>
          <a:p>
            <a:r>
              <a:rPr lang="en-US" dirty="0"/>
              <a:t>(x+3)/(2x-1) for x=6</a:t>
            </a:r>
          </a:p>
          <a:p>
            <a:r>
              <a:rPr lang="en-US" dirty="0"/>
              <a:t>			</a:t>
            </a:r>
            <a:r>
              <a:rPr lang="en-US" dirty="0">
                <a:solidFill>
                  <a:srgbClr val="FFFF00"/>
                </a:solidFill>
              </a:rPr>
              <a:t>9/11</a:t>
            </a:r>
            <a:r>
              <a:rPr lang="en-US" dirty="0"/>
              <a:t> ≈ </a:t>
            </a:r>
            <a:r>
              <a:rPr lang="en-US" dirty="0">
                <a:solidFill>
                  <a:srgbClr val="FFFF00"/>
                </a:solidFill>
              </a:rPr>
              <a:t>0.818</a:t>
            </a:r>
          </a:p>
          <a:p>
            <a:r>
              <a:rPr lang="en-US" dirty="0"/>
              <a:t>(x-8)/(2y+5) for x=9 and y=7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C131F3B-5922-41F1-A167-B2FC325B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967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Although these are not polynomials, you can still evaluate them:</a:t>
            </a:r>
          </a:p>
          <a:p>
            <a:r>
              <a:rPr lang="en-US" dirty="0"/>
              <a:t>(x+3)/(2x-1) for x=6</a:t>
            </a:r>
          </a:p>
          <a:p>
            <a:r>
              <a:rPr lang="en-US" dirty="0"/>
              <a:t>			9/11 ≈ 0.818</a:t>
            </a:r>
          </a:p>
          <a:p>
            <a:r>
              <a:rPr lang="en-US" dirty="0"/>
              <a:t>(x-8)/(2y+5) for x=9 and y=7</a:t>
            </a:r>
          </a:p>
          <a:p>
            <a:r>
              <a:rPr lang="en-US" dirty="0"/>
              <a:t>			</a:t>
            </a:r>
            <a:r>
              <a:rPr lang="en-US" dirty="0">
                <a:solidFill>
                  <a:srgbClr val="FFFF00"/>
                </a:solidFill>
              </a:rPr>
              <a:t>1/19</a:t>
            </a:r>
            <a:r>
              <a:rPr lang="en-US" dirty="0"/>
              <a:t> ≈ </a:t>
            </a:r>
            <a:r>
              <a:rPr lang="en-US" dirty="0">
                <a:solidFill>
                  <a:srgbClr val="FFFF00"/>
                </a:solidFill>
              </a:rPr>
              <a:t>0.053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C131F3B-5922-41F1-A167-B2FC325B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41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3010755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CBB1-694F-3497-9304-E20A9578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Today we covered:</a:t>
            </a:r>
          </a:p>
          <a:p>
            <a:r>
              <a:rPr lang="en-US" dirty="0">
                <a:solidFill>
                  <a:srgbClr val="002060"/>
                </a:solidFill>
              </a:rPr>
              <a:t>	Review of lines and 				quadratic equations</a:t>
            </a:r>
          </a:p>
          <a:p>
            <a:r>
              <a:rPr lang="en-US" dirty="0">
                <a:solidFill>
                  <a:srgbClr val="002060"/>
                </a:solidFill>
              </a:rPr>
              <a:t>	Polynomials</a:t>
            </a:r>
          </a:p>
        </p:txBody>
      </p:sp>
    </p:spTree>
    <p:extLst>
      <p:ext uri="{BB962C8B-B14F-4D97-AF65-F5344CB8AC3E}">
        <p14:creationId xmlns:p14="http://schemas.microsoft.com/office/powerpoint/2010/main" val="9998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two impedances are connected in series, the equivalent impedance is obtained by addition: </a:t>
            </a:r>
          </a:p>
          <a:p>
            <a:pPr algn="ctr"/>
            <a:r>
              <a:rPr lang="en-US" i="1" dirty="0" err="1"/>
              <a:t>Z</a:t>
            </a:r>
            <a:r>
              <a:rPr lang="en-US" i="1" baseline="-25000" dirty="0" err="1"/>
              <a:t>e</a:t>
            </a:r>
            <a:r>
              <a:rPr lang="en-US" i="1" dirty="0"/>
              <a:t>= Z</a:t>
            </a:r>
            <a:r>
              <a:rPr lang="en-US" i="1" baseline="-25000" dirty="0"/>
              <a:t>1 </a:t>
            </a:r>
            <a:r>
              <a:rPr lang="en-US" i="1" dirty="0"/>
              <a:t>+ Z</a:t>
            </a:r>
            <a:r>
              <a:rPr lang="en-US" i="1" baseline="-25000" dirty="0"/>
              <a:t>2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174247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548-6F32-4882-8277-D85FDFA5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93D3-6FE1-4E29-AA3D-75AB439CE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ƒ(value) = 0 </a:t>
            </a:r>
          </a:p>
          <a:p>
            <a:pPr>
              <a:spcBef>
                <a:spcPts val="0"/>
              </a:spcBef>
            </a:pPr>
            <a:r>
              <a:rPr lang="en-US" dirty="0"/>
              <a:t>then “value” is called a “</a:t>
            </a:r>
            <a:r>
              <a:rPr lang="en-US" dirty="0">
                <a:solidFill>
                  <a:srgbClr val="FFC000"/>
                </a:solidFill>
              </a:rPr>
              <a:t>zero</a:t>
            </a:r>
            <a:r>
              <a:rPr lang="en-US" dirty="0"/>
              <a:t>” of the function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The zeros are the x-intercepts</a:t>
            </a:r>
          </a:p>
          <a:p>
            <a:r>
              <a:rPr lang="en-US" dirty="0"/>
              <a:t>(where the graph hits the x-axis)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9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548-6F32-4882-8277-D85FDFA5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93D3-6FE1-4E29-AA3D-75AB439CE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values are real numbers, they are called “</a:t>
            </a:r>
            <a:r>
              <a:rPr lang="en-US" dirty="0">
                <a:solidFill>
                  <a:srgbClr val="FFC000"/>
                </a:solidFill>
              </a:rPr>
              <a:t>real zeros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9610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bx = c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is also known as the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quadratic equation</a:t>
            </a:r>
            <a:r>
              <a:rPr lang="en-US" dirty="0"/>
              <a:t>”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graph will have a parabolic shape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6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To solve for the zeros, the equation becomes: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 = 0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because the zeros occur where y=0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94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The quadratic formula:</a:t>
            </a:r>
          </a:p>
          <a:p>
            <a:endParaRPr lang="en-US" dirty="0"/>
          </a:p>
          <a:p>
            <a:r>
              <a:rPr lang="en-US" dirty="0"/>
              <a:t>		x =</a:t>
            </a:r>
          </a:p>
          <a:p>
            <a:endParaRPr lang="en-US" dirty="0"/>
          </a:p>
          <a:p>
            <a:r>
              <a:rPr lang="en-US" dirty="0"/>
              <a:t>can be used to solve any quadratic equation</a:t>
            </a:r>
          </a:p>
          <a:p>
            <a:r>
              <a:rPr lang="en-US" dirty="0"/>
              <a:t>The ± will give two values for “x”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3200400" y="2209800"/>
                <a:ext cx="41910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2209800"/>
                <a:ext cx="4191000" cy="1447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392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will typically have the same number of zeros as its largest exponent (order)</a:t>
            </a:r>
          </a:p>
          <a:p>
            <a:endParaRPr lang="en-US" dirty="0"/>
          </a:p>
          <a:p>
            <a:r>
              <a:rPr lang="en-US" dirty="0"/>
              <a:t>(it will never have more…)</a:t>
            </a:r>
          </a:p>
        </p:txBody>
      </p:sp>
    </p:spTree>
    <p:extLst>
      <p:ext uri="{BB962C8B-B14F-4D97-AF65-F5344CB8AC3E}">
        <p14:creationId xmlns:p14="http://schemas.microsoft.com/office/powerpoint/2010/main" val="237054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7B63-C809-4C41-A102-059B8FA0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9B381-DF84-4320-9087-500C4B651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the quadratic formula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have 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negative value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 solutions can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be complex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9B381-DF84-4320-9087-500C4B651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C7EF63E-7877-4C2D-843E-39FC784BFA88}"/>
              </a:ext>
            </a:extLst>
          </p:cNvPr>
          <p:cNvGrpSpPr/>
          <p:nvPr/>
        </p:nvGrpSpPr>
        <p:grpSpPr>
          <a:xfrm>
            <a:off x="4807059" y="2571750"/>
            <a:ext cx="4717941" cy="4286250"/>
            <a:chOff x="4654659" y="2514600"/>
            <a:chExt cx="4717941" cy="42862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065071-43EF-46F5-9AA6-15E61BC0A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2609850"/>
              <a:ext cx="4057650" cy="405765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A5F005-7E87-44B0-AC7C-26BCD6A29AD6}"/>
                </a:ext>
              </a:extLst>
            </p:cNvPr>
            <p:cNvGrpSpPr/>
            <p:nvPr/>
          </p:nvGrpSpPr>
          <p:grpSpPr>
            <a:xfrm>
              <a:off x="6400799" y="2514600"/>
              <a:ext cx="680295" cy="4286250"/>
              <a:chOff x="-55303" y="0"/>
              <a:chExt cx="624548" cy="201815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6B32517-BF1C-4975-B59A-C21EBF9A7C1C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8CE95C5C-4A9C-4838-BEE6-CC586053A3C2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96B60801-583A-4DB4-9B1B-D0F7B442B018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81B467AD-AF7D-4E44-9152-C13751F9226D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2A11DE74-E166-4956-B03A-B5D46FDD136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A28F2D76-A1EF-417B-AD83-A9BFCAFAAC3C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C613DA58-6F54-4754-A89A-E3ED9BDD9BB1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9970706-DC81-4873-B26F-DC699C23E869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3E12BD3-1D29-4A5C-8E80-3CC15E1743C3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22241A6-599B-4507-A524-8AE4CAEBEB57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5A1D343B-6BBA-47A7-8884-60E0BBBC90A1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9CC651-0FC8-4116-89AD-9D9ED9B13E00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091B0A-1E75-4AD1-B249-06608C88946E}"/>
                </a:ext>
              </a:extLst>
            </p:cNvPr>
            <p:cNvGrpSpPr/>
            <p:nvPr/>
          </p:nvGrpSpPr>
          <p:grpSpPr>
            <a:xfrm>
              <a:off x="4654659" y="4620058"/>
              <a:ext cx="4717941" cy="383311"/>
              <a:chOff x="0" y="0"/>
              <a:chExt cx="2177064" cy="40120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3E997C5-4A0B-46AC-BFB7-AADB09D163F7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9C00297-C6D3-4067-97BC-4C770A719F25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50D6B7A-312F-4308-A82F-7101BC96C18E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2166FCA-6772-4F47-993B-3B25353C8163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221FC7-E4A2-4A2E-866D-2FA195D222B4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CCC4024-3149-4F04-9DBF-06822B90106F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AF9237B-3EEA-40B7-B987-3495AB0EDA69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B1BF1B4-7342-41FB-B591-E89BA0AD484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A38CE9A-7E33-4685-BD86-AE2ACAD81878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B8C345E-4498-42A7-8E90-9359043E6699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8181E4-38BF-423C-9D12-3E52A03495EF}"/>
                </a:ext>
              </a:extLst>
            </p:cNvPr>
            <p:cNvSpPr/>
            <p:nvPr/>
          </p:nvSpPr>
          <p:spPr>
            <a:xfrm>
              <a:off x="5774303" y="2609849"/>
              <a:ext cx="2062129" cy="1562099"/>
            </a:xfrm>
            <a:custGeom>
              <a:avLst/>
              <a:gdLst>
                <a:gd name="connsiteX0" fmla="*/ 0 w 3352800"/>
                <a:gd name="connsiteY0" fmla="*/ 23447 h 2102130"/>
                <a:gd name="connsiteX1" fmla="*/ 105508 w 3352800"/>
                <a:gd name="connsiteY1" fmla="*/ 222739 h 2102130"/>
                <a:gd name="connsiteX2" fmla="*/ 187569 w 3352800"/>
                <a:gd name="connsiteY2" fmla="*/ 433754 h 2102130"/>
                <a:gd name="connsiteX3" fmla="*/ 304800 w 3352800"/>
                <a:gd name="connsiteY3" fmla="*/ 668216 h 2102130"/>
                <a:gd name="connsiteX4" fmla="*/ 410308 w 3352800"/>
                <a:gd name="connsiteY4" fmla="*/ 902677 h 2102130"/>
                <a:gd name="connsiteX5" fmla="*/ 574431 w 3352800"/>
                <a:gd name="connsiteY5" fmla="*/ 1207477 h 2102130"/>
                <a:gd name="connsiteX6" fmla="*/ 785446 w 3352800"/>
                <a:gd name="connsiteY6" fmla="*/ 1500554 h 2102130"/>
                <a:gd name="connsiteX7" fmla="*/ 914400 w 3352800"/>
                <a:gd name="connsiteY7" fmla="*/ 1664677 h 2102130"/>
                <a:gd name="connsiteX8" fmla="*/ 1008185 w 3352800"/>
                <a:gd name="connsiteY8" fmla="*/ 1758462 h 2102130"/>
                <a:gd name="connsiteX9" fmla="*/ 1078523 w 3352800"/>
                <a:gd name="connsiteY9" fmla="*/ 1828800 h 2102130"/>
                <a:gd name="connsiteX10" fmla="*/ 1160585 w 3352800"/>
                <a:gd name="connsiteY10" fmla="*/ 1899139 h 2102130"/>
                <a:gd name="connsiteX11" fmla="*/ 1289539 w 3352800"/>
                <a:gd name="connsiteY11" fmla="*/ 1981200 h 2102130"/>
                <a:gd name="connsiteX12" fmla="*/ 1406769 w 3352800"/>
                <a:gd name="connsiteY12" fmla="*/ 2028093 h 2102130"/>
                <a:gd name="connsiteX13" fmla="*/ 1535723 w 3352800"/>
                <a:gd name="connsiteY13" fmla="*/ 2074985 h 2102130"/>
                <a:gd name="connsiteX14" fmla="*/ 1652954 w 3352800"/>
                <a:gd name="connsiteY14" fmla="*/ 2098431 h 2102130"/>
                <a:gd name="connsiteX15" fmla="*/ 1699846 w 3352800"/>
                <a:gd name="connsiteY15" fmla="*/ 2098431 h 2102130"/>
                <a:gd name="connsiteX16" fmla="*/ 1793631 w 3352800"/>
                <a:gd name="connsiteY16" fmla="*/ 2063262 h 2102130"/>
                <a:gd name="connsiteX17" fmla="*/ 1910862 w 3352800"/>
                <a:gd name="connsiteY17" fmla="*/ 2039816 h 2102130"/>
                <a:gd name="connsiteX18" fmla="*/ 2039816 w 3352800"/>
                <a:gd name="connsiteY18" fmla="*/ 1969477 h 2102130"/>
                <a:gd name="connsiteX19" fmla="*/ 2192216 w 3352800"/>
                <a:gd name="connsiteY19" fmla="*/ 1899139 h 2102130"/>
                <a:gd name="connsiteX20" fmla="*/ 2309446 w 3352800"/>
                <a:gd name="connsiteY20" fmla="*/ 1805354 h 2102130"/>
                <a:gd name="connsiteX21" fmla="*/ 2450123 w 3352800"/>
                <a:gd name="connsiteY21" fmla="*/ 1641231 h 2102130"/>
                <a:gd name="connsiteX22" fmla="*/ 2567354 w 3352800"/>
                <a:gd name="connsiteY22" fmla="*/ 1477108 h 2102130"/>
                <a:gd name="connsiteX23" fmla="*/ 2731477 w 3352800"/>
                <a:gd name="connsiteY23" fmla="*/ 1277816 h 2102130"/>
                <a:gd name="connsiteX24" fmla="*/ 2883877 w 3352800"/>
                <a:gd name="connsiteY24" fmla="*/ 1031631 h 2102130"/>
                <a:gd name="connsiteX25" fmla="*/ 2965939 w 3352800"/>
                <a:gd name="connsiteY25" fmla="*/ 855785 h 2102130"/>
                <a:gd name="connsiteX26" fmla="*/ 3083169 w 3352800"/>
                <a:gd name="connsiteY26" fmla="*/ 597877 h 2102130"/>
                <a:gd name="connsiteX27" fmla="*/ 3200400 w 3352800"/>
                <a:gd name="connsiteY27" fmla="*/ 328247 h 2102130"/>
                <a:gd name="connsiteX28" fmla="*/ 3305908 w 3352800"/>
                <a:gd name="connsiteY28" fmla="*/ 128954 h 2102130"/>
                <a:gd name="connsiteX29" fmla="*/ 3352800 w 3352800"/>
                <a:gd name="connsiteY29" fmla="*/ 0 h 2102130"/>
                <a:gd name="connsiteX30" fmla="*/ 3352800 w 3352800"/>
                <a:gd name="connsiteY30" fmla="*/ 0 h 2102130"/>
                <a:gd name="connsiteX31" fmla="*/ 3352800 w 3352800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5197 w 3330428"/>
                <a:gd name="connsiteY2" fmla="*/ 433754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52059 w 3330428"/>
                <a:gd name="connsiteY5" fmla="*/ 1207477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44982 w 3330428"/>
                <a:gd name="connsiteY22" fmla="*/ 1477108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178028 w 3330428"/>
                <a:gd name="connsiteY27" fmla="*/ 328247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5197 w 3330428"/>
                <a:gd name="connsiteY2" fmla="*/ 433754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52059 w 3330428"/>
                <a:gd name="connsiteY5" fmla="*/ 1207477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178028 w 3330428"/>
                <a:gd name="connsiteY27" fmla="*/ 328247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5197 w 3330428"/>
                <a:gd name="connsiteY2" fmla="*/ 433754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52059 w 3330428"/>
                <a:gd name="connsiteY5" fmla="*/ 1207477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201477 w 3330428"/>
                <a:gd name="connsiteY27" fmla="*/ 316522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9008 w 3330428"/>
                <a:gd name="connsiteY2" fmla="*/ 426133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52059 w 3330428"/>
                <a:gd name="connsiteY5" fmla="*/ 1207477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201477 w 3330428"/>
                <a:gd name="connsiteY27" fmla="*/ 316522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9008 w 3330428"/>
                <a:gd name="connsiteY2" fmla="*/ 426133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57775 w 3330428"/>
                <a:gd name="connsiteY5" fmla="*/ 1201761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201477 w 3330428"/>
                <a:gd name="connsiteY27" fmla="*/ 316522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9008 w 3330428"/>
                <a:gd name="connsiteY2" fmla="*/ 426133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63491 w 3330428"/>
                <a:gd name="connsiteY5" fmla="*/ 1197951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201477 w 3330428"/>
                <a:gd name="connsiteY27" fmla="*/ 316522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9008 w 3330428"/>
                <a:gd name="connsiteY2" fmla="*/ 426133 h 2102130"/>
                <a:gd name="connsiteX3" fmla="*/ 282428 w 3330428"/>
                <a:gd name="connsiteY3" fmla="*/ 668216 h 2102130"/>
                <a:gd name="connsiteX4" fmla="*/ 395557 w 3330428"/>
                <a:gd name="connsiteY4" fmla="*/ 902677 h 2102130"/>
                <a:gd name="connsiteX5" fmla="*/ 563491 w 3330428"/>
                <a:gd name="connsiteY5" fmla="*/ 1197951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201477 w 3330428"/>
                <a:gd name="connsiteY27" fmla="*/ 316522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1492 w 3348846"/>
                <a:gd name="connsiteY6" fmla="*/ 1507298 h 2108874"/>
                <a:gd name="connsiteX7" fmla="*/ 910446 w 3348846"/>
                <a:gd name="connsiteY7" fmla="*/ 1671421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1492 w 3348846"/>
                <a:gd name="connsiteY6" fmla="*/ 1507298 h 2108874"/>
                <a:gd name="connsiteX7" fmla="*/ 910446 w 3348846"/>
                <a:gd name="connsiteY7" fmla="*/ 1671421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1492 w 3348846"/>
                <a:gd name="connsiteY6" fmla="*/ 1507298 h 2108874"/>
                <a:gd name="connsiteX7" fmla="*/ 910446 w 3348846"/>
                <a:gd name="connsiteY7" fmla="*/ 1671421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1492 w 3348846"/>
                <a:gd name="connsiteY6" fmla="*/ 1507298 h 2108874"/>
                <a:gd name="connsiteX7" fmla="*/ 912352 w 3348846"/>
                <a:gd name="connsiteY7" fmla="*/ 1665706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1492 w 3348846"/>
                <a:gd name="connsiteY6" fmla="*/ 1507298 h 2108874"/>
                <a:gd name="connsiteX7" fmla="*/ 918068 w 3348846"/>
                <a:gd name="connsiteY7" fmla="*/ 1661896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3397 w 3348846"/>
                <a:gd name="connsiteY6" fmla="*/ 1503488 h 2108874"/>
                <a:gd name="connsiteX7" fmla="*/ 918068 w 3348846"/>
                <a:gd name="connsiteY7" fmla="*/ 1661896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82191 w 3348846"/>
                <a:gd name="connsiteY9" fmla="*/ 1829829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82191 w 3348846"/>
                <a:gd name="connsiteY9" fmla="*/ 1829829 h 2108874"/>
                <a:gd name="connsiteX10" fmla="*/ 1164252 w 3348846"/>
                <a:gd name="connsiteY10" fmla="*/ 1896358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82191 w 3348846"/>
                <a:gd name="connsiteY9" fmla="*/ 1829829 h 2108874"/>
                <a:gd name="connsiteX10" fmla="*/ 1164252 w 3348846"/>
                <a:gd name="connsiteY10" fmla="*/ 1896358 h 2108874"/>
                <a:gd name="connsiteX11" fmla="*/ 1279870 w 3348846"/>
                <a:gd name="connsiteY11" fmla="*/ 1978419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82191 w 3348846"/>
                <a:gd name="connsiteY9" fmla="*/ 1829829 h 2108874"/>
                <a:gd name="connsiteX10" fmla="*/ 1164252 w 3348846"/>
                <a:gd name="connsiteY10" fmla="*/ 1896358 h 2108874"/>
                <a:gd name="connsiteX11" fmla="*/ 1279870 w 3348846"/>
                <a:gd name="connsiteY11" fmla="*/ 1978419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82191 w 3348846"/>
                <a:gd name="connsiteY9" fmla="*/ 1829829 h 2108874"/>
                <a:gd name="connsiteX10" fmla="*/ 1164252 w 3348846"/>
                <a:gd name="connsiteY10" fmla="*/ 1896358 h 2108874"/>
                <a:gd name="connsiteX11" fmla="*/ 1283680 w 3348846"/>
                <a:gd name="connsiteY11" fmla="*/ 1974609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6521"/>
                <a:gd name="connsiteX1" fmla="*/ 101554 w 3348846"/>
                <a:gd name="connsiteY1" fmla="*/ 229483 h 2106521"/>
                <a:gd name="connsiteX2" fmla="*/ 187426 w 3348846"/>
                <a:gd name="connsiteY2" fmla="*/ 432877 h 2106521"/>
                <a:gd name="connsiteX3" fmla="*/ 300846 w 3348846"/>
                <a:gd name="connsiteY3" fmla="*/ 674960 h 2106521"/>
                <a:gd name="connsiteX4" fmla="*/ 413975 w 3348846"/>
                <a:gd name="connsiteY4" fmla="*/ 909421 h 2106521"/>
                <a:gd name="connsiteX5" fmla="*/ 587625 w 3348846"/>
                <a:gd name="connsiteY5" fmla="*/ 1202790 h 2106521"/>
                <a:gd name="connsiteX6" fmla="*/ 789113 w 3348846"/>
                <a:gd name="connsiteY6" fmla="*/ 1499678 h 2106521"/>
                <a:gd name="connsiteX7" fmla="*/ 918068 w 3348846"/>
                <a:gd name="connsiteY7" fmla="*/ 1661896 h 2106521"/>
                <a:gd name="connsiteX8" fmla="*/ 1011852 w 3348846"/>
                <a:gd name="connsiteY8" fmla="*/ 1763301 h 2106521"/>
                <a:gd name="connsiteX9" fmla="*/ 1082191 w 3348846"/>
                <a:gd name="connsiteY9" fmla="*/ 1829829 h 2106521"/>
                <a:gd name="connsiteX10" fmla="*/ 1164252 w 3348846"/>
                <a:gd name="connsiteY10" fmla="*/ 1896358 h 2106521"/>
                <a:gd name="connsiteX11" fmla="*/ 1283680 w 3348846"/>
                <a:gd name="connsiteY11" fmla="*/ 1974609 h 2106521"/>
                <a:gd name="connsiteX12" fmla="*/ 1402815 w 3348846"/>
                <a:gd name="connsiteY12" fmla="*/ 2034837 h 2106521"/>
                <a:gd name="connsiteX13" fmla="*/ 1531769 w 3348846"/>
                <a:gd name="connsiteY13" fmla="*/ 2081729 h 2106521"/>
                <a:gd name="connsiteX14" fmla="*/ 1652810 w 3348846"/>
                <a:gd name="connsiteY14" fmla="*/ 2097555 h 2106521"/>
                <a:gd name="connsiteX15" fmla="*/ 1695892 w 3348846"/>
                <a:gd name="connsiteY15" fmla="*/ 2105175 h 2106521"/>
                <a:gd name="connsiteX16" fmla="*/ 1789677 w 3348846"/>
                <a:gd name="connsiteY16" fmla="*/ 2070006 h 2106521"/>
                <a:gd name="connsiteX17" fmla="*/ 1906908 w 3348846"/>
                <a:gd name="connsiteY17" fmla="*/ 2046560 h 2106521"/>
                <a:gd name="connsiteX18" fmla="*/ 2035862 w 3348846"/>
                <a:gd name="connsiteY18" fmla="*/ 1976221 h 2106521"/>
                <a:gd name="connsiteX19" fmla="*/ 2188262 w 3348846"/>
                <a:gd name="connsiteY19" fmla="*/ 1905883 h 2106521"/>
                <a:gd name="connsiteX20" fmla="*/ 2305492 w 3348846"/>
                <a:gd name="connsiteY20" fmla="*/ 1812098 h 2106521"/>
                <a:gd name="connsiteX21" fmla="*/ 2446169 w 3348846"/>
                <a:gd name="connsiteY21" fmla="*/ 1647975 h 2106521"/>
                <a:gd name="connsiteX22" fmla="*/ 2586849 w 3348846"/>
                <a:gd name="connsiteY22" fmla="*/ 1519025 h 2106521"/>
                <a:gd name="connsiteX23" fmla="*/ 2727523 w 3348846"/>
                <a:gd name="connsiteY23" fmla="*/ 1284560 h 2106521"/>
                <a:gd name="connsiteX24" fmla="*/ 2879923 w 3348846"/>
                <a:gd name="connsiteY24" fmla="*/ 1038375 h 2106521"/>
                <a:gd name="connsiteX25" fmla="*/ 2961985 w 3348846"/>
                <a:gd name="connsiteY25" fmla="*/ 862529 h 2106521"/>
                <a:gd name="connsiteX26" fmla="*/ 3079215 w 3348846"/>
                <a:gd name="connsiteY26" fmla="*/ 604621 h 2106521"/>
                <a:gd name="connsiteX27" fmla="*/ 3219895 w 3348846"/>
                <a:gd name="connsiteY27" fmla="*/ 323266 h 2106521"/>
                <a:gd name="connsiteX28" fmla="*/ 3301954 w 3348846"/>
                <a:gd name="connsiteY28" fmla="*/ 135698 h 2106521"/>
                <a:gd name="connsiteX29" fmla="*/ 3348846 w 3348846"/>
                <a:gd name="connsiteY29" fmla="*/ 6744 h 2106521"/>
                <a:gd name="connsiteX30" fmla="*/ 3348846 w 3348846"/>
                <a:gd name="connsiteY30" fmla="*/ 6744 h 2106521"/>
                <a:gd name="connsiteX31" fmla="*/ 3348846 w 3348846"/>
                <a:gd name="connsiteY31" fmla="*/ 6744 h 2106521"/>
                <a:gd name="connsiteX0" fmla="*/ 0 w 3348846"/>
                <a:gd name="connsiteY0" fmla="*/ 0 h 2098483"/>
                <a:gd name="connsiteX1" fmla="*/ 101554 w 3348846"/>
                <a:gd name="connsiteY1" fmla="*/ 229483 h 2098483"/>
                <a:gd name="connsiteX2" fmla="*/ 187426 w 3348846"/>
                <a:gd name="connsiteY2" fmla="*/ 432877 h 2098483"/>
                <a:gd name="connsiteX3" fmla="*/ 300846 w 3348846"/>
                <a:gd name="connsiteY3" fmla="*/ 674960 h 2098483"/>
                <a:gd name="connsiteX4" fmla="*/ 413975 w 3348846"/>
                <a:gd name="connsiteY4" fmla="*/ 909421 h 2098483"/>
                <a:gd name="connsiteX5" fmla="*/ 587625 w 3348846"/>
                <a:gd name="connsiteY5" fmla="*/ 1202790 h 2098483"/>
                <a:gd name="connsiteX6" fmla="*/ 789113 w 3348846"/>
                <a:gd name="connsiteY6" fmla="*/ 1499678 h 2098483"/>
                <a:gd name="connsiteX7" fmla="*/ 918068 w 3348846"/>
                <a:gd name="connsiteY7" fmla="*/ 1661896 h 2098483"/>
                <a:gd name="connsiteX8" fmla="*/ 1011852 w 3348846"/>
                <a:gd name="connsiteY8" fmla="*/ 1763301 h 2098483"/>
                <a:gd name="connsiteX9" fmla="*/ 1082191 w 3348846"/>
                <a:gd name="connsiteY9" fmla="*/ 1829829 h 2098483"/>
                <a:gd name="connsiteX10" fmla="*/ 1164252 w 3348846"/>
                <a:gd name="connsiteY10" fmla="*/ 1896358 h 2098483"/>
                <a:gd name="connsiteX11" fmla="*/ 1283680 w 3348846"/>
                <a:gd name="connsiteY11" fmla="*/ 1974609 h 2098483"/>
                <a:gd name="connsiteX12" fmla="*/ 1402815 w 3348846"/>
                <a:gd name="connsiteY12" fmla="*/ 2034837 h 2098483"/>
                <a:gd name="connsiteX13" fmla="*/ 1531769 w 3348846"/>
                <a:gd name="connsiteY13" fmla="*/ 2081729 h 2098483"/>
                <a:gd name="connsiteX14" fmla="*/ 1652810 w 3348846"/>
                <a:gd name="connsiteY14" fmla="*/ 2097555 h 2098483"/>
                <a:gd name="connsiteX15" fmla="*/ 1695892 w 3348846"/>
                <a:gd name="connsiteY15" fmla="*/ 2093744 h 2098483"/>
                <a:gd name="connsiteX16" fmla="*/ 1789677 w 3348846"/>
                <a:gd name="connsiteY16" fmla="*/ 2070006 h 2098483"/>
                <a:gd name="connsiteX17" fmla="*/ 1906908 w 3348846"/>
                <a:gd name="connsiteY17" fmla="*/ 2046560 h 2098483"/>
                <a:gd name="connsiteX18" fmla="*/ 2035862 w 3348846"/>
                <a:gd name="connsiteY18" fmla="*/ 1976221 h 2098483"/>
                <a:gd name="connsiteX19" fmla="*/ 2188262 w 3348846"/>
                <a:gd name="connsiteY19" fmla="*/ 1905883 h 2098483"/>
                <a:gd name="connsiteX20" fmla="*/ 2305492 w 3348846"/>
                <a:gd name="connsiteY20" fmla="*/ 1812098 h 2098483"/>
                <a:gd name="connsiteX21" fmla="*/ 2446169 w 3348846"/>
                <a:gd name="connsiteY21" fmla="*/ 1647975 h 2098483"/>
                <a:gd name="connsiteX22" fmla="*/ 2586849 w 3348846"/>
                <a:gd name="connsiteY22" fmla="*/ 1519025 h 2098483"/>
                <a:gd name="connsiteX23" fmla="*/ 2727523 w 3348846"/>
                <a:gd name="connsiteY23" fmla="*/ 1284560 h 2098483"/>
                <a:gd name="connsiteX24" fmla="*/ 2879923 w 3348846"/>
                <a:gd name="connsiteY24" fmla="*/ 1038375 h 2098483"/>
                <a:gd name="connsiteX25" fmla="*/ 2961985 w 3348846"/>
                <a:gd name="connsiteY25" fmla="*/ 862529 h 2098483"/>
                <a:gd name="connsiteX26" fmla="*/ 3079215 w 3348846"/>
                <a:gd name="connsiteY26" fmla="*/ 604621 h 2098483"/>
                <a:gd name="connsiteX27" fmla="*/ 3219895 w 3348846"/>
                <a:gd name="connsiteY27" fmla="*/ 323266 h 2098483"/>
                <a:gd name="connsiteX28" fmla="*/ 3301954 w 3348846"/>
                <a:gd name="connsiteY28" fmla="*/ 135698 h 2098483"/>
                <a:gd name="connsiteX29" fmla="*/ 3348846 w 3348846"/>
                <a:gd name="connsiteY29" fmla="*/ 6744 h 2098483"/>
                <a:gd name="connsiteX30" fmla="*/ 3348846 w 3348846"/>
                <a:gd name="connsiteY30" fmla="*/ 6744 h 2098483"/>
                <a:gd name="connsiteX31" fmla="*/ 3348846 w 3348846"/>
                <a:gd name="connsiteY31" fmla="*/ 6744 h 2098483"/>
                <a:gd name="connsiteX0" fmla="*/ 0 w 3348846"/>
                <a:gd name="connsiteY0" fmla="*/ 0 h 2097086"/>
                <a:gd name="connsiteX1" fmla="*/ 101554 w 3348846"/>
                <a:gd name="connsiteY1" fmla="*/ 229483 h 2097086"/>
                <a:gd name="connsiteX2" fmla="*/ 187426 w 3348846"/>
                <a:gd name="connsiteY2" fmla="*/ 432877 h 2097086"/>
                <a:gd name="connsiteX3" fmla="*/ 300846 w 3348846"/>
                <a:gd name="connsiteY3" fmla="*/ 674960 h 2097086"/>
                <a:gd name="connsiteX4" fmla="*/ 413975 w 3348846"/>
                <a:gd name="connsiteY4" fmla="*/ 909421 h 2097086"/>
                <a:gd name="connsiteX5" fmla="*/ 587625 w 3348846"/>
                <a:gd name="connsiteY5" fmla="*/ 1202790 h 2097086"/>
                <a:gd name="connsiteX6" fmla="*/ 789113 w 3348846"/>
                <a:gd name="connsiteY6" fmla="*/ 1499678 h 2097086"/>
                <a:gd name="connsiteX7" fmla="*/ 918068 w 3348846"/>
                <a:gd name="connsiteY7" fmla="*/ 1661896 h 2097086"/>
                <a:gd name="connsiteX8" fmla="*/ 1011852 w 3348846"/>
                <a:gd name="connsiteY8" fmla="*/ 1763301 h 2097086"/>
                <a:gd name="connsiteX9" fmla="*/ 1082191 w 3348846"/>
                <a:gd name="connsiteY9" fmla="*/ 1829829 h 2097086"/>
                <a:gd name="connsiteX10" fmla="*/ 1164252 w 3348846"/>
                <a:gd name="connsiteY10" fmla="*/ 1896358 h 2097086"/>
                <a:gd name="connsiteX11" fmla="*/ 1283680 w 3348846"/>
                <a:gd name="connsiteY11" fmla="*/ 1974609 h 2097086"/>
                <a:gd name="connsiteX12" fmla="*/ 1402815 w 3348846"/>
                <a:gd name="connsiteY12" fmla="*/ 2034837 h 2097086"/>
                <a:gd name="connsiteX13" fmla="*/ 1531769 w 3348846"/>
                <a:gd name="connsiteY13" fmla="*/ 2081729 h 2097086"/>
                <a:gd name="connsiteX14" fmla="*/ 1641379 w 3348846"/>
                <a:gd name="connsiteY14" fmla="*/ 2095649 h 2097086"/>
                <a:gd name="connsiteX15" fmla="*/ 1695892 w 3348846"/>
                <a:gd name="connsiteY15" fmla="*/ 2093744 h 2097086"/>
                <a:gd name="connsiteX16" fmla="*/ 1789677 w 3348846"/>
                <a:gd name="connsiteY16" fmla="*/ 2070006 h 2097086"/>
                <a:gd name="connsiteX17" fmla="*/ 1906908 w 3348846"/>
                <a:gd name="connsiteY17" fmla="*/ 2046560 h 2097086"/>
                <a:gd name="connsiteX18" fmla="*/ 2035862 w 3348846"/>
                <a:gd name="connsiteY18" fmla="*/ 1976221 h 2097086"/>
                <a:gd name="connsiteX19" fmla="*/ 2188262 w 3348846"/>
                <a:gd name="connsiteY19" fmla="*/ 1905883 h 2097086"/>
                <a:gd name="connsiteX20" fmla="*/ 2305492 w 3348846"/>
                <a:gd name="connsiteY20" fmla="*/ 1812098 h 2097086"/>
                <a:gd name="connsiteX21" fmla="*/ 2446169 w 3348846"/>
                <a:gd name="connsiteY21" fmla="*/ 1647975 h 2097086"/>
                <a:gd name="connsiteX22" fmla="*/ 2586849 w 3348846"/>
                <a:gd name="connsiteY22" fmla="*/ 1519025 h 2097086"/>
                <a:gd name="connsiteX23" fmla="*/ 2727523 w 3348846"/>
                <a:gd name="connsiteY23" fmla="*/ 1284560 h 2097086"/>
                <a:gd name="connsiteX24" fmla="*/ 2879923 w 3348846"/>
                <a:gd name="connsiteY24" fmla="*/ 1038375 h 2097086"/>
                <a:gd name="connsiteX25" fmla="*/ 2961985 w 3348846"/>
                <a:gd name="connsiteY25" fmla="*/ 862529 h 2097086"/>
                <a:gd name="connsiteX26" fmla="*/ 3079215 w 3348846"/>
                <a:gd name="connsiteY26" fmla="*/ 604621 h 2097086"/>
                <a:gd name="connsiteX27" fmla="*/ 3219895 w 3348846"/>
                <a:gd name="connsiteY27" fmla="*/ 323266 h 2097086"/>
                <a:gd name="connsiteX28" fmla="*/ 3301954 w 3348846"/>
                <a:gd name="connsiteY28" fmla="*/ 135698 h 2097086"/>
                <a:gd name="connsiteX29" fmla="*/ 3348846 w 3348846"/>
                <a:gd name="connsiteY29" fmla="*/ 6744 h 2097086"/>
                <a:gd name="connsiteX30" fmla="*/ 3348846 w 3348846"/>
                <a:gd name="connsiteY30" fmla="*/ 6744 h 2097086"/>
                <a:gd name="connsiteX31" fmla="*/ 3348846 w 3348846"/>
                <a:gd name="connsiteY31" fmla="*/ 6744 h 2097086"/>
                <a:gd name="connsiteX0" fmla="*/ 0 w 3348846"/>
                <a:gd name="connsiteY0" fmla="*/ 0 h 2094107"/>
                <a:gd name="connsiteX1" fmla="*/ 101554 w 3348846"/>
                <a:gd name="connsiteY1" fmla="*/ 229483 h 2094107"/>
                <a:gd name="connsiteX2" fmla="*/ 187426 w 3348846"/>
                <a:gd name="connsiteY2" fmla="*/ 432877 h 2094107"/>
                <a:gd name="connsiteX3" fmla="*/ 300846 w 3348846"/>
                <a:gd name="connsiteY3" fmla="*/ 674960 h 2094107"/>
                <a:gd name="connsiteX4" fmla="*/ 413975 w 3348846"/>
                <a:gd name="connsiteY4" fmla="*/ 909421 h 2094107"/>
                <a:gd name="connsiteX5" fmla="*/ 587625 w 3348846"/>
                <a:gd name="connsiteY5" fmla="*/ 1202790 h 2094107"/>
                <a:gd name="connsiteX6" fmla="*/ 789113 w 3348846"/>
                <a:gd name="connsiteY6" fmla="*/ 1499678 h 2094107"/>
                <a:gd name="connsiteX7" fmla="*/ 918068 w 3348846"/>
                <a:gd name="connsiteY7" fmla="*/ 1661896 h 2094107"/>
                <a:gd name="connsiteX8" fmla="*/ 1011852 w 3348846"/>
                <a:gd name="connsiteY8" fmla="*/ 1763301 h 2094107"/>
                <a:gd name="connsiteX9" fmla="*/ 1082191 w 3348846"/>
                <a:gd name="connsiteY9" fmla="*/ 1829829 h 2094107"/>
                <a:gd name="connsiteX10" fmla="*/ 1164252 w 3348846"/>
                <a:gd name="connsiteY10" fmla="*/ 1896358 h 2094107"/>
                <a:gd name="connsiteX11" fmla="*/ 1283680 w 3348846"/>
                <a:gd name="connsiteY11" fmla="*/ 1974609 h 2094107"/>
                <a:gd name="connsiteX12" fmla="*/ 1402815 w 3348846"/>
                <a:gd name="connsiteY12" fmla="*/ 2034837 h 2094107"/>
                <a:gd name="connsiteX13" fmla="*/ 1531769 w 3348846"/>
                <a:gd name="connsiteY13" fmla="*/ 2081729 h 2094107"/>
                <a:gd name="connsiteX14" fmla="*/ 1635663 w 3348846"/>
                <a:gd name="connsiteY14" fmla="*/ 2084217 h 2094107"/>
                <a:gd name="connsiteX15" fmla="*/ 1695892 w 3348846"/>
                <a:gd name="connsiteY15" fmla="*/ 2093744 h 2094107"/>
                <a:gd name="connsiteX16" fmla="*/ 1789677 w 3348846"/>
                <a:gd name="connsiteY16" fmla="*/ 2070006 h 2094107"/>
                <a:gd name="connsiteX17" fmla="*/ 1906908 w 3348846"/>
                <a:gd name="connsiteY17" fmla="*/ 2046560 h 2094107"/>
                <a:gd name="connsiteX18" fmla="*/ 2035862 w 3348846"/>
                <a:gd name="connsiteY18" fmla="*/ 1976221 h 2094107"/>
                <a:gd name="connsiteX19" fmla="*/ 2188262 w 3348846"/>
                <a:gd name="connsiteY19" fmla="*/ 1905883 h 2094107"/>
                <a:gd name="connsiteX20" fmla="*/ 2305492 w 3348846"/>
                <a:gd name="connsiteY20" fmla="*/ 1812098 h 2094107"/>
                <a:gd name="connsiteX21" fmla="*/ 2446169 w 3348846"/>
                <a:gd name="connsiteY21" fmla="*/ 1647975 h 2094107"/>
                <a:gd name="connsiteX22" fmla="*/ 2586849 w 3348846"/>
                <a:gd name="connsiteY22" fmla="*/ 1519025 h 2094107"/>
                <a:gd name="connsiteX23" fmla="*/ 2727523 w 3348846"/>
                <a:gd name="connsiteY23" fmla="*/ 1284560 h 2094107"/>
                <a:gd name="connsiteX24" fmla="*/ 2879923 w 3348846"/>
                <a:gd name="connsiteY24" fmla="*/ 1038375 h 2094107"/>
                <a:gd name="connsiteX25" fmla="*/ 2961985 w 3348846"/>
                <a:gd name="connsiteY25" fmla="*/ 862529 h 2094107"/>
                <a:gd name="connsiteX26" fmla="*/ 3079215 w 3348846"/>
                <a:gd name="connsiteY26" fmla="*/ 604621 h 2094107"/>
                <a:gd name="connsiteX27" fmla="*/ 3219895 w 3348846"/>
                <a:gd name="connsiteY27" fmla="*/ 323266 h 2094107"/>
                <a:gd name="connsiteX28" fmla="*/ 3301954 w 3348846"/>
                <a:gd name="connsiteY28" fmla="*/ 135698 h 2094107"/>
                <a:gd name="connsiteX29" fmla="*/ 3348846 w 3348846"/>
                <a:gd name="connsiteY29" fmla="*/ 6744 h 2094107"/>
                <a:gd name="connsiteX30" fmla="*/ 3348846 w 3348846"/>
                <a:gd name="connsiteY30" fmla="*/ 6744 h 2094107"/>
                <a:gd name="connsiteX31" fmla="*/ 3348846 w 3348846"/>
                <a:gd name="connsiteY31" fmla="*/ 6744 h 2094107"/>
                <a:gd name="connsiteX0" fmla="*/ 0 w 3348846"/>
                <a:gd name="connsiteY0" fmla="*/ 0 h 2094117"/>
                <a:gd name="connsiteX1" fmla="*/ 101554 w 3348846"/>
                <a:gd name="connsiteY1" fmla="*/ 229483 h 2094117"/>
                <a:gd name="connsiteX2" fmla="*/ 187426 w 3348846"/>
                <a:gd name="connsiteY2" fmla="*/ 432877 h 2094117"/>
                <a:gd name="connsiteX3" fmla="*/ 300846 w 3348846"/>
                <a:gd name="connsiteY3" fmla="*/ 674960 h 2094117"/>
                <a:gd name="connsiteX4" fmla="*/ 413975 w 3348846"/>
                <a:gd name="connsiteY4" fmla="*/ 909421 h 2094117"/>
                <a:gd name="connsiteX5" fmla="*/ 587625 w 3348846"/>
                <a:gd name="connsiteY5" fmla="*/ 1202790 h 2094117"/>
                <a:gd name="connsiteX6" fmla="*/ 789113 w 3348846"/>
                <a:gd name="connsiteY6" fmla="*/ 1499678 h 2094117"/>
                <a:gd name="connsiteX7" fmla="*/ 918068 w 3348846"/>
                <a:gd name="connsiteY7" fmla="*/ 1661896 h 2094117"/>
                <a:gd name="connsiteX8" fmla="*/ 1011852 w 3348846"/>
                <a:gd name="connsiteY8" fmla="*/ 1763301 h 2094117"/>
                <a:gd name="connsiteX9" fmla="*/ 1082191 w 3348846"/>
                <a:gd name="connsiteY9" fmla="*/ 1829829 h 2094117"/>
                <a:gd name="connsiteX10" fmla="*/ 1164252 w 3348846"/>
                <a:gd name="connsiteY10" fmla="*/ 1896358 h 2094117"/>
                <a:gd name="connsiteX11" fmla="*/ 1283680 w 3348846"/>
                <a:gd name="connsiteY11" fmla="*/ 1974609 h 2094117"/>
                <a:gd name="connsiteX12" fmla="*/ 1402815 w 3348846"/>
                <a:gd name="connsiteY12" fmla="*/ 2034837 h 2094117"/>
                <a:gd name="connsiteX13" fmla="*/ 1535579 w 3348846"/>
                <a:gd name="connsiteY13" fmla="*/ 2079824 h 2094117"/>
                <a:gd name="connsiteX14" fmla="*/ 1635663 w 3348846"/>
                <a:gd name="connsiteY14" fmla="*/ 2084217 h 2094117"/>
                <a:gd name="connsiteX15" fmla="*/ 1695892 w 3348846"/>
                <a:gd name="connsiteY15" fmla="*/ 2093744 h 2094117"/>
                <a:gd name="connsiteX16" fmla="*/ 1789677 w 3348846"/>
                <a:gd name="connsiteY16" fmla="*/ 2070006 h 2094117"/>
                <a:gd name="connsiteX17" fmla="*/ 1906908 w 3348846"/>
                <a:gd name="connsiteY17" fmla="*/ 2046560 h 2094117"/>
                <a:gd name="connsiteX18" fmla="*/ 2035862 w 3348846"/>
                <a:gd name="connsiteY18" fmla="*/ 1976221 h 2094117"/>
                <a:gd name="connsiteX19" fmla="*/ 2188262 w 3348846"/>
                <a:gd name="connsiteY19" fmla="*/ 1905883 h 2094117"/>
                <a:gd name="connsiteX20" fmla="*/ 2305492 w 3348846"/>
                <a:gd name="connsiteY20" fmla="*/ 1812098 h 2094117"/>
                <a:gd name="connsiteX21" fmla="*/ 2446169 w 3348846"/>
                <a:gd name="connsiteY21" fmla="*/ 1647975 h 2094117"/>
                <a:gd name="connsiteX22" fmla="*/ 2586849 w 3348846"/>
                <a:gd name="connsiteY22" fmla="*/ 1519025 h 2094117"/>
                <a:gd name="connsiteX23" fmla="*/ 2727523 w 3348846"/>
                <a:gd name="connsiteY23" fmla="*/ 1284560 h 2094117"/>
                <a:gd name="connsiteX24" fmla="*/ 2879923 w 3348846"/>
                <a:gd name="connsiteY24" fmla="*/ 1038375 h 2094117"/>
                <a:gd name="connsiteX25" fmla="*/ 2961985 w 3348846"/>
                <a:gd name="connsiteY25" fmla="*/ 862529 h 2094117"/>
                <a:gd name="connsiteX26" fmla="*/ 3079215 w 3348846"/>
                <a:gd name="connsiteY26" fmla="*/ 604621 h 2094117"/>
                <a:gd name="connsiteX27" fmla="*/ 3219895 w 3348846"/>
                <a:gd name="connsiteY27" fmla="*/ 323266 h 2094117"/>
                <a:gd name="connsiteX28" fmla="*/ 3301954 w 3348846"/>
                <a:gd name="connsiteY28" fmla="*/ 135698 h 2094117"/>
                <a:gd name="connsiteX29" fmla="*/ 3348846 w 3348846"/>
                <a:gd name="connsiteY29" fmla="*/ 6744 h 2094117"/>
                <a:gd name="connsiteX30" fmla="*/ 3348846 w 3348846"/>
                <a:gd name="connsiteY30" fmla="*/ 6744 h 2094117"/>
                <a:gd name="connsiteX31" fmla="*/ 3348846 w 3348846"/>
                <a:gd name="connsiteY31" fmla="*/ 6744 h 2094117"/>
                <a:gd name="connsiteX0" fmla="*/ 0 w 3348846"/>
                <a:gd name="connsiteY0" fmla="*/ 0 h 2094162"/>
                <a:gd name="connsiteX1" fmla="*/ 101554 w 3348846"/>
                <a:gd name="connsiteY1" fmla="*/ 229483 h 2094162"/>
                <a:gd name="connsiteX2" fmla="*/ 187426 w 3348846"/>
                <a:gd name="connsiteY2" fmla="*/ 432877 h 2094162"/>
                <a:gd name="connsiteX3" fmla="*/ 300846 w 3348846"/>
                <a:gd name="connsiteY3" fmla="*/ 674960 h 2094162"/>
                <a:gd name="connsiteX4" fmla="*/ 413975 w 3348846"/>
                <a:gd name="connsiteY4" fmla="*/ 909421 h 2094162"/>
                <a:gd name="connsiteX5" fmla="*/ 587625 w 3348846"/>
                <a:gd name="connsiteY5" fmla="*/ 1202790 h 2094162"/>
                <a:gd name="connsiteX6" fmla="*/ 789113 w 3348846"/>
                <a:gd name="connsiteY6" fmla="*/ 1499678 h 2094162"/>
                <a:gd name="connsiteX7" fmla="*/ 918068 w 3348846"/>
                <a:gd name="connsiteY7" fmla="*/ 1661896 h 2094162"/>
                <a:gd name="connsiteX8" fmla="*/ 1011852 w 3348846"/>
                <a:gd name="connsiteY8" fmla="*/ 1763301 h 2094162"/>
                <a:gd name="connsiteX9" fmla="*/ 1082191 w 3348846"/>
                <a:gd name="connsiteY9" fmla="*/ 1829829 h 2094162"/>
                <a:gd name="connsiteX10" fmla="*/ 1164252 w 3348846"/>
                <a:gd name="connsiteY10" fmla="*/ 1896358 h 2094162"/>
                <a:gd name="connsiteX11" fmla="*/ 1283680 w 3348846"/>
                <a:gd name="connsiteY11" fmla="*/ 1974609 h 2094162"/>
                <a:gd name="connsiteX12" fmla="*/ 1402815 w 3348846"/>
                <a:gd name="connsiteY12" fmla="*/ 2034837 h 2094162"/>
                <a:gd name="connsiteX13" fmla="*/ 1537484 w 3348846"/>
                <a:gd name="connsiteY13" fmla="*/ 2072203 h 2094162"/>
                <a:gd name="connsiteX14" fmla="*/ 1635663 w 3348846"/>
                <a:gd name="connsiteY14" fmla="*/ 2084217 h 2094162"/>
                <a:gd name="connsiteX15" fmla="*/ 1695892 w 3348846"/>
                <a:gd name="connsiteY15" fmla="*/ 2093744 h 2094162"/>
                <a:gd name="connsiteX16" fmla="*/ 1789677 w 3348846"/>
                <a:gd name="connsiteY16" fmla="*/ 2070006 h 2094162"/>
                <a:gd name="connsiteX17" fmla="*/ 1906908 w 3348846"/>
                <a:gd name="connsiteY17" fmla="*/ 2046560 h 2094162"/>
                <a:gd name="connsiteX18" fmla="*/ 2035862 w 3348846"/>
                <a:gd name="connsiteY18" fmla="*/ 1976221 h 2094162"/>
                <a:gd name="connsiteX19" fmla="*/ 2188262 w 3348846"/>
                <a:gd name="connsiteY19" fmla="*/ 1905883 h 2094162"/>
                <a:gd name="connsiteX20" fmla="*/ 2305492 w 3348846"/>
                <a:gd name="connsiteY20" fmla="*/ 1812098 h 2094162"/>
                <a:gd name="connsiteX21" fmla="*/ 2446169 w 3348846"/>
                <a:gd name="connsiteY21" fmla="*/ 1647975 h 2094162"/>
                <a:gd name="connsiteX22" fmla="*/ 2586849 w 3348846"/>
                <a:gd name="connsiteY22" fmla="*/ 1519025 h 2094162"/>
                <a:gd name="connsiteX23" fmla="*/ 2727523 w 3348846"/>
                <a:gd name="connsiteY23" fmla="*/ 1284560 h 2094162"/>
                <a:gd name="connsiteX24" fmla="*/ 2879923 w 3348846"/>
                <a:gd name="connsiteY24" fmla="*/ 1038375 h 2094162"/>
                <a:gd name="connsiteX25" fmla="*/ 2961985 w 3348846"/>
                <a:gd name="connsiteY25" fmla="*/ 862529 h 2094162"/>
                <a:gd name="connsiteX26" fmla="*/ 3079215 w 3348846"/>
                <a:gd name="connsiteY26" fmla="*/ 604621 h 2094162"/>
                <a:gd name="connsiteX27" fmla="*/ 3219895 w 3348846"/>
                <a:gd name="connsiteY27" fmla="*/ 323266 h 2094162"/>
                <a:gd name="connsiteX28" fmla="*/ 3301954 w 3348846"/>
                <a:gd name="connsiteY28" fmla="*/ 135698 h 2094162"/>
                <a:gd name="connsiteX29" fmla="*/ 3348846 w 3348846"/>
                <a:gd name="connsiteY29" fmla="*/ 6744 h 2094162"/>
                <a:gd name="connsiteX30" fmla="*/ 3348846 w 3348846"/>
                <a:gd name="connsiteY30" fmla="*/ 6744 h 2094162"/>
                <a:gd name="connsiteX31" fmla="*/ 3348846 w 3348846"/>
                <a:gd name="connsiteY31" fmla="*/ 6744 h 2094162"/>
                <a:gd name="connsiteX0" fmla="*/ 0 w 3348846"/>
                <a:gd name="connsiteY0" fmla="*/ 0 h 2094162"/>
                <a:gd name="connsiteX1" fmla="*/ 101554 w 3348846"/>
                <a:gd name="connsiteY1" fmla="*/ 229483 h 2094162"/>
                <a:gd name="connsiteX2" fmla="*/ 187426 w 3348846"/>
                <a:gd name="connsiteY2" fmla="*/ 432877 h 2094162"/>
                <a:gd name="connsiteX3" fmla="*/ 300846 w 3348846"/>
                <a:gd name="connsiteY3" fmla="*/ 674960 h 2094162"/>
                <a:gd name="connsiteX4" fmla="*/ 413975 w 3348846"/>
                <a:gd name="connsiteY4" fmla="*/ 909421 h 2094162"/>
                <a:gd name="connsiteX5" fmla="*/ 587625 w 3348846"/>
                <a:gd name="connsiteY5" fmla="*/ 1202790 h 2094162"/>
                <a:gd name="connsiteX6" fmla="*/ 789113 w 3348846"/>
                <a:gd name="connsiteY6" fmla="*/ 1499678 h 2094162"/>
                <a:gd name="connsiteX7" fmla="*/ 918068 w 3348846"/>
                <a:gd name="connsiteY7" fmla="*/ 1661896 h 2094162"/>
                <a:gd name="connsiteX8" fmla="*/ 1011852 w 3348846"/>
                <a:gd name="connsiteY8" fmla="*/ 1763301 h 2094162"/>
                <a:gd name="connsiteX9" fmla="*/ 1082191 w 3348846"/>
                <a:gd name="connsiteY9" fmla="*/ 1829829 h 2094162"/>
                <a:gd name="connsiteX10" fmla="*/ 1164252 w 3348846"/>
                <a:gd name="connsiteY10" fmla="*/ 1896358 h 2094162"/>
                <a:gd name="connsiteX11" fmla="*/ 1283680 w 3348846"/>
                <a:gd name="connsiteY11" fmla="*/ 1974609 h 2094162"/>
                <a:gd name="connsiteX12" fmla="*/ 1406625 w 3348846"/>
                <a:gd name="connsiteY12" fmla="*/ 2031026 h 2094162"/>
                <a:gd name="connsiteX13" fmla="*/ 1537484 w 3348846"/>
                <a:gd name="connsiteY13" fmla="*/ 2072203 h 2094162"/>
                <a:gd name="connsiteX14" fmla="*/ 1635663 w 3348846"/>
                <a:gd name="connsiteY14" fmla="*/ 2084217 h 2094162"/>
                <a:gd name="connsiteX15" fmla="*/ 1695892 w 3348846"/>
                <a:gd name="connsiteY15" fmla="*/ 2093744 h 2094162"/>
                <a:gd name="connsiteX16" fmla="*/ 1789677 w 3348846"/>
                <a:gd name="connsiteY16" fmla="*/ 2070006 h 2094162"/>
                <a:gd name="connsiteX17" fmla="*/ 1906908 w 3348846"/>
                <a:gd name="connsiteY17" fmla="*/ 2046560 h 2094162"/>
                <a:gd name="connsiteX18" fmla="*/ 2035862 w 3348846"/>
                <a:gd name="connsiteY18" fmla="*/ 1976221 h 2094162"/>
                <a:gd name="connsiteX19" fmla="*/ 2188262 w 3348846"/>
                <a:gd name="connsiteY19" fmla="*/ 1905883 h 2094162"/>
                <a:gd name="connsiteX20" fmla="*/ 2305492 w 3348846"/>
                <a:gd name="connsiteY20" fmla="*/ 1812098 h 2094162"/>
                <a:gd name="connsiteX21" fmla="*/ 2446169 w 3348846"/>
                <a:gd name="connsiteY21" fmla="*/ 1647975 h 2094162"/>
                <a:gd name="connsiteX22" fmla="*/ 2586849 w 3348846"/>
                <a:gd name="connsiteY22" fmla="*/ 1519025 h 2094162"/>
                <a:gd name="connsiteX23" fmla="*/ 2727523 w 3348846"/>
                <a:gd name="connsiteY23" fmla="*/ 1284560 h 2094162"/>
                <a:gd name="connsiteX24" fmla="*/ 2879923 w 3348846"/>
                <a:gd name="connsiteY24" fmla="*/ 1038375 h 2094162"/>
                <a:gd name="connsiteX25" fmla="*/ 2961985 w 3348846"/>
                <a:gd name="connsiteY25" fmla="*/ 862529 h 2094162"/>
                <a:gd name="connsiteX26" fmla="*/ 3079215 w 3348846"/>
                <a:gd name="connsiteY26" fmla="*/ 604621 h 2094162"/>
                <a:gd name="connsiteX27" fmla="*/ 3219895 w 3348846"/>
                <a:gd name="connsiteY27" fmla="*/ 323266 h 2094162"/>
                <a:gd name="connsiteX28" fmla="*/ 3301954 w 3348846"/>
                <a:gd name="connsiteY28" fmla="*/ 135698 h 2094162"/>
                <a:gd name="connsiteX29" fmla="*/ 3348846 w 3348846"/>
                <a:gd name="connsiteY29" fmla="*/ 6744 h 2094162"/>
                <a:gd name="connsiteX30" fmla="*/ 3348846 w 3348846"/>
                <a:gd name="connsiteY30" fmla="*/ 6744 h 2094162"/>
                <a:gd name="connsiteX31" fmla="*/ 3348846 w 3348846"/>
                <a:gd name="connsiteY31" fmla="*/ 6744 h 2094162"/>
                <a:gd name="connsiteX0" fmla="*/ 0 w 3348846"/>
                <a:gd name="connsiteY0" fmla="*/ 0 h 2094162"/>
                <a:gd name="connsiteX1" fmla="*/ 101554 w 3348846"/>
                <a:gd name="connsiteY1" fmla="*/ 229483 h 2094162"/>
                <a:gd name="connsiteX2" fmla="*/ 187426 w 3348846"/>
                <a:gd name="connsiteY2" fmla="*/ 432877 h 2094162"/>
                <a:gd name="connsiteX3" fmla="*/ 300846 w 3348846"/>
                <a:gd name="connsiteY3" fmla="*/ 674960 h 2094162"/>
                <a:gd name="connsiteX4" fmla="*/ 413975 w 3348846"/>
                <a:gd name="connsiteY4" fmla="*/ 909421 h 2094162"/>
                <a:gd name="connsiteX5" fmla="*/ 587625 w 3348846"/>
                <a:gd name="connsiteY5" fmla="*/ 1202790 h 2094162"/>
                <a:gd name="connsiteX6" fmla="*/ 789113 w 3348846"/>
                <a:gd name="connsiteY6" fmla="*/ 1499678 h 2094162"/>
                <a:gd name="connsiteX7" fmla="*/ 918068 w 3348846"/>
                <a:gd name="connsiteY7" fmla="*/ 1661896 h 2094162"/>
                <a:gd name="connsiteX8" fmla="*/ 1011852 w 3348846"/>
                <a:gd name="connsiteY8" fmla="*/ 1763301 h 2094162"/>
                <a:gd name="connsiteX9" fmla="*/ 1082191 w 3348846"/>
                <a:gd name="connsiteY9" fmla="*/ 1829829 h 2094162"/>
                <a:gd name="connsiteX10" fmla="*/ 1169968 w 3348846"/>
                <a:gd name="connsiteY10" fmla="*/ 1896358 h 2094162"/>
                <a:gd name="connsiteX11" fmla="*/ 1283680 w 3348846"/>
                <a:gd name="connsiteY11" fmla="*/ 1974609 h 2094162"/>
                <a:gd name="connsiteX12" fmla="*/ 1406625 w 3348846"/>
                <a:gd name="connsiteY12" fmla="*/ 2031026 h 2094162"/>
                <a:gd name="connsiteX13" fmla="*/ 1537484 w 3348846"/>
                <a:gd name="connsiteY13" fmla="*/ 2072203 h 2094162"/>
                <a:gd name="connsiteX14" fmla="*/ 1635663 w 3348846"/>
                <a:gd name="connsiteY14" fmla="*/ 2084217 h 2094162"/>
                <a:gd name="connsiteX15" fmla="*/ 1695892 w 3348846"/>
                <a:gd name="connsiteY15" fmla="*/ 2093744 h 2094162"/>
                <a:gd name="connsiteX16" fmla="*/ 1789677 w 3348846"/>
                <a:gd name="connsiteY16" fmla="*/ 2070006 h 2094162"/>
                <a:gd name="connsiteX17" fmla="*/ 1906908 w 3348846"/>
                <a:gd name="connsiteY17" fmla="*/ 2046560 h 2094162"/>
                <a:gd name="connsiteX18" fmla="*/ 2035862 w 3348846"/>
                <a:gd name="connsiteY18" fmla="*/ 1976221 h 2094162"/>
                <a:gd name="connsiteX19" fmla="*/ 2188262 w 3348846"/>
                <a:gd name="connsiteY19" fmla="*/ 1905883 h 2094162"/>
                <a:gd name="connsiteX20" fmla="*/ 2305492 w 3348846"/>
                <a:gd name="connsiteY20" fmla="*/ 1812098 h 2094162"/>
                <a:gd name="connsiteX21" fmla="*/ 2446169 w 3348846"/>
                <a:gd name="connsiteY21" fmla="*/ 1647975 h 2094162"/>
                <a:gd name="connsiteX22" fmla="*/ 2586849 w 3348846"/>
                <a:gd name="connsiteY22" fmla="*/ 1519025 h 2094162"/>
                <a:gd name="connsiteX23" fmla="*/ 2727523 w 3348846"/>
                <a:gd name="connsiteY23" fmla="*/ 1284560 h 2094162"/>
                <a:gd name="connsiteX24" fmla="*/ 2879923 w 3348846"/>
                <a:gd name="connsiteY24" fmla="*/ 1038375 h 2094162"/>
                <a:gd name="connsiteX25" fmla="*/ 2961985 w 3348846"/>
                <a:gd name="connsiteY25" fmla="*/ 862529 h 2094162"/>
                <a:gd name="connsiteX26" fmla="*/ 3079215 w 3348846"/>
                <a:gd name="connsiteY26" fmla="*/ 604621 h 2094162"/>
                <a:gd name="connsiteX27" fmla="*/ 3219895 w 3348846"/>
                <a:gd name="connsiteY27" fmla="*/ 323266 h 2094162"/>
                <a:gd name="connsiteX28" fmla="*/ 3301954 w 3348846"/>
                <a:gd name="connsiteY28" fmla="*/ 135698 h 2094162"/>
                <a:gd name="connsiteX29" fmla="*/ 3348846 w 3348846"/>
                <a:gd name="connsiteY29" fmla="*/ 6744 h 2094162"/>
                <a:gd name="connsiteX30" fmla="*/ 3348846 w 3348846"/>
                <a:gd name="connsiteY30" fmla="*/ 6744 h 2094162"/>
                <a:gd name="connsiteX31" fmla="*/ 3348846 w 3348846"/>
                <a:gd name="connsiteY31" fmla="*/ 6744 h 2094162"/>
                <a:gd name="connsiteX0" fmla="*/ 0 w 3348846"/>
                <a:gd name="connsiteY0" fmla="*/ 0 h 2094162"/>
                <a:gd name="connsiteX1" fmla="*/ 101554 w 3348846"/>
                <a:gd name="connsiteY1" fmla="*/ 229483 h 2094162"/>
                <a:gd name="connsiteX2" fmla="*/ 187426 w 3348846"/>
                <a:gd name="connsiteY2" fmla="*/ 432877 h 2094162"/>
                <a:gd name="connsiteX3" fmla="*/ 300846 w 3348846"/>
                <a:gd name="connsiteY3" fmla="*/ 674960 h 2094162"/>
                <a:gd name="connsiteX4" fmla="*/ 413975 w 3348846"/>
                <a:gd name="connsiteY4" fmla="*/ 909421 h 2094162"/>
                <a:gd name="connsiteX5" fmla="*/ 587625 w 3348846"/>
                <a:gd name="connsiteY5" fmla="*/ 1202790 h 2094162"/>
                <a:gd name="connsiteX6" fmla="*/ 789113 w 3348846"/>
                <a:gd name="connsiteY6" fmla="*/ 1499678 h 2094162"/>
                <a:gd name="connsiteX7" fmla="*/ 918068 w 3348846"/>
                <a:gd name="connsiteY7" fmla="*/ 1661896 h 2094162"/>
                <a:gd name="connsiteX8" fmla="*/ 1011852 w 3348846"/>
                <a:gd name="connsiteY8" fmla="*/ 1763301 h 2094162"/>
                <a:gd name="connsiteX9" fmla="*/ 1082191 w 3348846"/>
                <a:gd name="connsiteY9" fmla="*/ 1824113 h 2094162"/>
                <a:gd name="connsiteX10" fmla="*/ 1169968 w 3348846"/>
                <a:gd name="connsiteY10" fmla="*/ 1896358 h 2094162"/>
                <a:gd name="connsiteX11" fmla="*/ 1283680 w 3348846"/>
                <a:gd name="connsiteY11" fmla="*/ 1974609 h 2094162"/>
                <a:gd name="connsiteX12" fmla="*/ 1406625 w 3348846"/>
                <a:gd name="connsiteY12" fmla="*/ 2031026 h 2094162"/>
                <a:gd name="connsiteX13" fmla="*/ 1537484 w 3348846"/>
                <a:gd name="connsiteY13" fmla="*/ 2072203 h 2094162"/>
                <a:gd name="connsiteX14" fmla="*/ 1635663 w 3348846"/>
                <a:gd name="connsiteY14" fmla="*/ 2084217 h 2094162"/>
                <a:gd name="connsiteX15" fmla="*/ 1695892 w 3348846"/>
                <a:gd name="connsiteY15" fmla="*/ 2093744 h 2094162"/>
                <a:gd name="connsiteX16" fmla="*/ 1789677 w 3348846"/>
                <a:gd name="connsiteY16" fmla="*/ 2070006 h 2094162"/>
                <a:gd name="connsiteX17" fmla="*/ 1906908 w 3348846"/>
                <a:gd name="connsiteY17" fmla="*/ 2046560 h 2094162"/>
                <a:gd name="connsiteX18" fmla="*/ 2035862 w 3348846"/>
                <a:gd name="connsiteY18" fmla="*/ 1976221 h 2094162"/>
                <a:gd name="connsiteX19" fmla="*/ 2188262 w 3348846"/>
                <a:gd name="connsiteY19" fmla="*/ 1905883 h 2094162"/>
                <a:gd name="connsiteX20" fmla="*/ 2305492 w 3348846"/>
                <a:gd name="connsiteY20" fmla="*/ 1812098 h 2094162"/>
                <a:gd name="connsiteX21" fmla="*/ 2446169 w 3348846"/>
                <a:gd name="connsiteY21" fmla="*/ 1647975 h 2094162"/>
                <a:gd name="connsiteX22" fmla="*/ 2586849 w 3348846"/>
                <a:gd name="connsiteY22" fmla="*/ 1519025 h 2094162"/>
                <a:gd name="connsiteX23" fmla="*/ 2727523 w 3348846"/>
                <a:gd name="connsiteY23" fmla="*/ 1284560 h 2094162"/>
                <a:gd name="connsiteX24" fmla="*/ 2879923 w 3348846"/>
                <a:gd name="connsiteY24" fmla="*/ 1038375 h 2094162"/>
                <a:gd name="connsiteX25" fmla="*/ 2961985 w 3348846"/>
                <a:gd name="connsiteY25" fmla="*/ 862529 h 2094162"/>
                <a:gd name="connsiteX26" fmla="*/ 3079215 w 3348846"/>
                <a:gd name="connsiteY26" fmla="*/ 604621 h 2094162"/>
                <a:gd name="connsiteX27" fmla="*/ 3219895 w 3348846"/>
                <a:gd name="connsiteY27" fmla="*/ 323266 h 2094162"/>
                <a:gd name="connsiteX28" fmla="*/ 3301954 w 3348846"/>
                <a:gd name="connsiteY28" fmla="*/ 135698 h 2094162"/>
                <a:gd name="connsiteX29" fmla="*/ 3348846 w 3348846"/>
                <a:gd name="connsiteY29" fmla="*/ 6744 h 2094162"/>
                <a:gd name="connsiteX30" fmla="*/ 3348846 w 3348846"/>
                <a:gd name="connsiteY30" fmla="*/ 6744 h 2094162"/>
                <a:gd name="connsiteX31" fmla="*/ 3348846 w 3348846"/>
                <a:gd name="connsiteY31" fmla="*/ 6744 h 2094162"/>
                <a:gd name="connsiteX0" fmla="*/ 0 w 3348846"/>
                <a:gd name="connsiteY0" fmla="*/ 0 h 2094162"/>
                <a:gd name="connsiteX1" fmla="*/ 101554 w 3348846"/>
                <a:gd name="connsiteY1" fmla="*/ 229483 h 2094162"/>
                <a:gd name="connsiteX2" fmla="*/ 187426 w 3348846"/>
                <a:gd name="connsiteY2" fmla="*/ 432877 h 2094162"/>
                <a:gd name="connsiteX3" fmla="*/ 300846 w 3348846"/>
                <a:gd name="connsiteY3" fmla="*/ 674960 h 2094162"/>
                <a:gd name="connsiteX4" fmla="*/ 413975 w 3348846"/>
                <a:gd name="connsiteY4" fmla="*/ 909421 h 2094162"/>
                <a:gd name="connsiteX5" fmla="*/ 587625 w 3348846"/>
                <a:gd name="connsiteY5" fmla="*/ 1202790 h 2094162"/>
                <a:gd name="connsiteX6" fmla="*/ 789113 w 3348846"/>
                <a:gd name="connsiteY6" fmla="*/ 1499678 h 2094162"/>
                <a:gd name="connsiteX7" fmla="*/ 918068 w 3348846"/>
                <a:gd name="connsiteY7" fmla="*/ 1661896 h 2094162"/>
                <a:gd name="connsiteX8" fmla="*/ 1017568 w 3348846"/>
                <a:gd name="connsiteY8" fmla="*/ 1761396 h 2094162"/>
                <a:gd name="connsiteX9" fmla="*/ 1082191 w 3348846"/>
                <a:gd name="connsiteY9" fmla="*/ 1824113 h 2094162"/>
                <a:gd name="connsiteX10" fmla="*/ 1169968 w 3348846"/>
                <a:gd name="connsiteY10" fmla="*/ 1896358 h 2094162"/>
                <a:gd name="connsiteX11" fmla="*/ 1283680 w 3348846"/>
                <a:gd name="connsiteY11" fmla="*/ 1974609 h 2094162"/>
                <a:gd name="connsiteX12" fmla="*/ 1406625 w 3348846"/>
                <a:gd name="connsiteY12" fmla="*/ 2031026 h 2094162"/>
                <a:gd name="connsiteX13" fmla="*/ 1537484 w 3348846"/>
                <a:gd name="connsiteY13" fmla="*/ 2072203 h 2094162"/>
                <a:gd name="connsiteX14" fmla="*/ 1635663 w 3348846"/>
                <a:gd name="connsiteY14" fmla="*/ 2084217 h 2094162"/>
                <a:gd name="connsiteX15" fmla="*/ 1695892 w 3348846"/>
                <a:gd name="connsiteY15" fmla="*/ 2093744 h 2094162"/>
                <a:gd name="connsiteX16" fmla="*/ 1789677 w 3348846"/>
                <a:gd name="connsiteY16" fmla="*/ 2070006 h 2094162"/>
                <a:gd name="connsiteX17" fmla="*/ 1906908 w 3348846"/>
                <a:gd name="connsiteY17" fmla="*/ 2046560 h 2094162"/>
                <a:gd name="connsiteX18" fmla="*/ 2035862 w 3348846"/>
                <a:gd name="connsiteY18" fmla="*/ 1976221 h 2094162"/>
                <a:gd name="connsiteX19" fmla="*/ 2188262 w 3348846"/>
                <a:gd name="connsiteY19" fmla="*/ 1905883 h 2094162"/>
                <a:gd name="connsiteX20" fmla="*/ 2305492 w 3348846"/>
                <a:gd name="connsiteY20" fmla="*/ 1812098 h 2094162"/>
                <a:gd name="connsiteX21" fmla="*/ 2446169 w 3348846"/>
                <a:gd name="connsiteY21" fmla="*/ 1647975 h 2094162"/>
                <a:gd name="connsiteX22" fmla="*/ 2586849 w 3348846"/>
                <a:gd name="connsiteY22" fmla="*/ 1519025 h 2094162"/>
                <a:gd name="connsiteX23" fmla="*/ 2727523 w 3348846"/>
                <a:gd name="connsiteY23" fmla="*/ 1284560 h 2094162"/>
                <a:gd name="connsiteX24" fmla="*/ 2879923 w 3348846"/>
                <a:gd name="connsiteY24" fmla="*/ 1038375 h 2094162"/>
                <a:gd name="connsiteX25" fmla="*/ 2961985 w 3348846"/>
                <a:gd name="connsiteY25" fmla="*/ 862529 h 2094162"/>
                <a:gd name="connsiteX26" fmla="*/ 3079215 w 3348846"/>
                <a:gd name="connsiteY26" fmla="*/ 604621 h 2094162"/>
                <a:gd name="connsiteX27" fmla="*/ 3219895 w 3348846"/>
                <a:gd name="connsiteY27" fmla="*/ 323266 h 2094162"/>
                <a:gd name="connsiteX28" fmla="*/ 3301954 w 3348846"/>
                <a:gd name="connsiteY28" fmla="*/ 135698 h 2094162"/>
                <a:gd name="connsiteX29" fmla="*/ 3348846 w 3348846"/>
                <a:gd name="connsiteY29" fmla="*/ 6744 h 2094162"/>
                <a:gd name="connsiteX30" fmla="*/ 3348846 w 3348846"/>
                <a:gd name="connsiteY30" fmla="*/ 6744 h 2094162"/>
                <a:gd name="connsiteX31" fmla="*/ 3348846 w 3348846"/>
                <a:gd name="connsiteY31" fmla="*/ 6744 h 2094162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5862 w 3348846"/>
                <a:gd name="connsiteY18" fmla="*/ 1976221 h 2085858"/>
                <a:gd name="connsiteX19" fmla="*/ 2188262 w 3348846"/>
                <a:gd name="connsiteY19" fmla="*/ 1905883 h 2085858"/>
                <a:gd name="connsiteX20" fmla="*/ 2305492 w 3348846"/>
                <a:gd name="connsiteY20" fmla="*/ 1812098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8262 w 3348846"/>
                <a:gd name="connsiteY19" fmla="*/ 1905883 h 2085858"/>
                <a:gd name="connsiteX20" fmla="*/ 2305492 w 3348846"/>
                <a:gd name="connsiteY20" fmla="*/ 1812098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8262 w 3348846"/>
                <a:gd name="connsiteY19" fmla="*/ 1905883 h 2085858"/>
                <a:gd name="connsiteX20" fmla="*/ 2305492 w 3348846"/>
                <a:gd name="connsiteY20" fmla="*/ 1812098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8262 w 3348846"/>
                <a:gd name="connsiteY19" fmla="*/ 1900167 h 2085858"/>
                <a:gd name="connsiteX20" fmla="*/ 2305492 w 3348846"/>
                <a:gd name="connsiteY20" fmla="*/ 1812098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305492 w 3348846"/>
                <a:gd name="connsiteY20" fmla="*/ 1812098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301681 w 3348846"/>
                <a:gd name="connsiteY20" fmla="*/ 1808287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9776 w 3348846"/>
                <a:gd name="connsiteY20" fmla="*/ 1804476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81133 w 3348846"/>
                <a:gd name="connsiteY22" fmla="*/ 1499971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7323 w 3348846"/>
                <a:gd name="connsiteY22" fmla="*/ 149425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25618 w 3348846"/>
                <a:gd name="connsiteY23" fmla="*/ 1276938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68492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64682 w 3348846"/>
                <a:gd name="connsiteY24" fmla="*/ 1036469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64682 w 3348846"/>
                <a:gd name="connsiteY24" fmla="*/ 1036469 h 2085858"/>
                <a:gd name="connsiteX25" fmla="*/ 2961985 w 3348846"/>
                <a:gd name="connsiteY25" fmla="*/ 862529 h 2085858"/>
                <a:gd name="connsiteX26" fmla="*/ 3086837 w 3348846"/>
                <a:gd name="connsiteY26" fmla="*/ 602716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64682 w 3348846"/>
                <a:gd name="connsiteY24" fmla="*/ 1036469 h 2085858"/>
                <a:gd name="connsiteX25" fmla="*/ 2961985 w 3348846"/>
                <a:gd name="connsiteY25" fmla="*/ 862529 h 2085858"/>
                <a:gd name="connsiteX26" fmla="*/ 3086837 w 3348846"/>
                <a:gd name="connsiteY26" fmla="*/ 602716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35509 w 3348846"/>
                <a:gd name="connsiteY31" fmla="*/ 44853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64682 w 3348846"/>
                <a:gd name="connsiteY24" fmla="*/ 1036469 h 2085858"/>
                <a:gd name="connsiteX25" fmla="*/ 2961985 w 3348846"/>
                <a:gd name="connsiteY25" fmla="*/ 862529 h 2085858"/>
                <a:gd name="connsiteX26" fmla="*/ 3086837 w 3348846"/>
                <a:gd name="connsiteY26" fmla="*/ 602716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35509 w 3348846"/>
                <a:gd name="connsiteY31" fmla="*/ 44853 h 208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48846" h="2085858">
                  <a:moveTo>
                    <a:pt x="0" y="0"/>
                  </a:moveTo>
                  <a:cubicBezTo>
                    <a:pt x="33313" y="74979"/>
                    <a:pt x="70316" y="157337"/>
                    <a:pt x="101554" y="229483"/>
                  </a:cubicBezTo>
                  <a:cubicBezTo>
                    <a:pt x="132792" y="301629"/>
                    <a:pt x="154211" y="358631"/>
                    <a:pt x="187426" y="432877"/>
                  </a:cubicBezTo>
                  <a:cubicBezTo>
                    <a:pt x="220641" y="507123"/>
                    <a:pt x="263088" y="595536"/>
                    <a:pt x="300846" y="674960"/>
                  </a:cubicBezTo>
                  <a:cubicBezTo>
                    <a:pt x="338604" y="754384"/>
                    <a:pt x="366179" y="821449"/>
                    <a:pt x="413975" y="909421"/>
                  </a:cubicBezTo>
                  <a:cubicBezTo>
                    <a:pt x="461772" y="997393"/>
                    <a:pt x="525102" y="1104414"/>
                    <a:pt x="587625" y="1202790"/>
                  </a:cubicBezTo>
                  <a:cubicBezTo>
                    <a:pt x="650148" y="1301166"/>
                    <a:pt x="734039" y="1423160"/>
                    <a:pt x="789113" y="1499678"/>
                  </a:cubicBezTo>
                  <a:cubicBezTo>
                    <a:pt x="844187" y="1576196"/>
                    <a:pt x="879992" y="1618276"/>
                    <a:pt x="918068" y="1661896"/>
                  </a:cubicBezTo>
                  <a:cubicBezTo>
                    <a:pt x="956144" y="1705516"/>
                    <a:pt x="990214" y="1734360"/>
                    <a:pt x="1017568" y="1761396"/>
                  </a:cubicBezTo>
                  <a:cubicBezTo>
                    <a:pt x="1044922" y="1788432"/>
                    <a:pt x="1056791" y="1801619"/>
                    <a:pt x="1082191" y="1824113"/>
                  </a:cubicBezTo>
                  <a:cubicBezTo>
                    <a:pt x="1107591" y="1846607"/>
                    <a:pt x="1136386" y="1871275"/>
                    <a:pt x="1169968" y="1896358"/>
                  </a:cubicBezTo>
                  <a:cubicBezTo>
                    <a:pt x="1203550" y="1921441"/>
                    <a:pt x="1244237" y="1952164"/>
                    <a:pt x="1283680" y="1974609"/>
                  </a:cubicBezTo>
                  <a:cubicBezTo>
                    <a:pt x="1323123" y="1997054"/>
                    <a:pt x="1364324" y="2014760"/>
                    <a:pt x="1406625" y="2031026"/>
                  </a:cubicBezTo>
                  <a:cubicBezTo>
                    <a:pt x="1448926" y="2047292"/>
                    <a:pt x="1499311" y="2063338"/>
                    <a:pt x="1537484" y="2072203"/>
                  </a:cubicBezTo>
                  <a:cubicBezTo>
                    <a:pt x="1575657" y="2081068"/>
                    <a:pt x="1608627" y="2082215"/>
                    <a:pt x="1635663" y="2084217"/>
                  </a:cubicBezTo>
                  <a:cubicBezTo>
                    <a:pt x="1662699" y="2086219"/>
                    <a:pt x="1674033" y="2086585"/>
                    <a:pt x="1699702" y="2084216"/>
                  </a:cubicBezTo>
                  <a:cubicBezTo>
                    <a:pt x="1725371" y="2081847"/>
                    <a:pt x="1755460" y="2076917"/>
                    <a:pt x="1789677" y="2070006"/>
                  </a:cubicBezTo>
                  <a:cubicBezTo>
                    <a:pt x="1823894" y="2063095"/>
                    <a:pt x="1863654" y="2057427"/>
                    <a:pt x="1905002" y="2042749"/>
                  </a:cubicBezTo>
                  <a:cubicBezTo>
                    <a:pt x="1946350" y="2028071"/>
                    <a:pt x="1990876" y="2007288"/>
                    <a:pt x="2037768" y="1981937"/>
                  </a:cubicBezTo>
                  <a:cubicBezTo>
                    <a:pt x="2084660" y="1956586"/>
                    <a:pt x="2143324" y="1920852"/>
                    <a:pt x="2186357" y="1890640"/>
                  </a:cubicBezTo>
                  <a:cubicBezTo>
                    <a:pt x="2229390" y="1860428"/>
                    <a:pt x="2252664" y="1841109"/>
                    <a:pt x="2295966" y="1800665"/>
                  </a:cubicBezTo>
                  <a:cubicBezTo>
                    <a:pt x="2339268" y="1760221"/>
                    <a:pt x="2400229" y="1699679"/>
                    <a:pt x="2446169" y="1647975"/>
                  </a:cubicBezTo>
                  <a:cubicBezTo>
                    <a:pt x="2492109" y="1596272"/>
                    <a:pt x="2525985" y="1552601"/>
                    <a:pt x="2571607" y="1490444"/>
                  </a:cubicBezTo>
                  <a:cubicBezTo>
                    <a:pt x="2617229" y="1428287"/>
                    <a:pt x="2671057" y="1350695"/>
                    <a:pt x="2719903" y="1275033"/>
                  </a:cubicBezTo>
                  <a:cubicBezTo>
                    <a:pt x="2768749" y="1199371"/>
                    <a:pt x="2824335" y="1105220"/>
                    <a:pt x="2864682" y="1036469"/>
                  </a:cubicBezTo>
                  <a:cubicBezTo>
                    <a:pt x="2905029" y="967718"/>
                    <a:pt x="2924959" y="934821"/>
                    <a:pt x="2961985" y="862529"/>
                  </a:cubicBezTo>
                  <a:cubicBezTo>
                    <a:pt x="2999011" y="790237"/>
                    <a:pt x="3043852" y="692593"/>
                    <a:pt x="3086837" y="602716"/>
                  </a:cubicBezTo>
                  <a:cubicBezTo>
                    <a:pt x="3129822" y="512839"/>
                    <a:pt x="3184042" y="401102"/>
                    <a:pt x="3219895" y="323266"/>
                  </a:cubicBezTo>
                  <a:cubicBezTo>
                    <a:pt x="3255748" y="245430"/>
                    <a:pt x="3280462" y="188452"/>
                    <a:pt x="3301954" y="135698"/>
                  </a:cubicBezTo>
                  <a:cubicBezTo>
                    <a:pt x="3323446" y="82944"/>
                    <a:pt x="3348846" y="6744"/>
                    <a:pt x="3348846" y="6744"/>
                  </a:cubicBezTo>
                  <a:lnTo>
                    <a:pt x="3348846" y="6744"/>
                  </a:lnTo>
                  <a:lnTo>
                    <a:pt x="3335509" y="44853"/>
                  </a:lnTo>
                </a:path>
              </a:pathLst>
            </a:custGeom>
            <a:ln w="63500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4B1597-16CC-4740-B47A-45A4945C42E5}"/>
              </a:ext>
            </a:extLst>
          </p:cNvPr>
          <p:cNvGrpSpPr/>
          <p:nvPr/>
        </p:nvGrpSpPr>
        <p:grpSpPr>
          <a:xfrm>
            <a:off x="609600" y="2057400"/>
            <a:ext cx="4343400" cy="1524000"/>
            <a:chOff x="2299447" y="2362200"/>
            <a:chExt cx="434340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3CBDD7E3-B5A8-4272-BD3C-9A5B179542A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832847" y="2362200"/>
                  <a:ext cx="3810000" cy="15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𝑎𝑐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3CBDD7E3-B5A8-4272-BD3C-9A5B17954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32847" y="2362200"/>
                  <a:ext cx="3810000" cy="1524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077EC0-5F39-4785-AC00-FA659D5AED3F}"/>
                </a:ext>
              </a:extLst>
            </p:cNvPr>
            <p:cNvSpPr txBox="1"/>
            <p:nvPr/>
          </p:nvSpPr>
          <p:spPr>
            <a:xfrm>
              <a:off x="2299447" y="2667000"/>
              <a:ext cx="112955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57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Review of lines and quadratic 		equations</a:t>
            </a:r>
          </a:p>
          <a:p>
            <a:r>
              <a:rPr lang="en-US" dirty="0"/>
              <a:t>	Polynomial functions</a:t>
            </a: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548-6F32-4882-8277-D85FDFA5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93D3-6FE1-4E29-AA3D-75AB439CE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values are complex numbers, they are called “</a:t>
            </a:r>
            <a:r>
              <a:rPr lang="en-US" dirty="0">
                <a:solidFill>
                  <a:srgbClr val="FFC000"/>
                </a:solidFill>
              </a:rPr>
              <a:t>complex zeros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81474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7806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“poly” means “many”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nomials</a:t>
            </a:r>
            <a:r>
              <a:rPr lang="en-US" dirty="0"/>
              <a:t>” means “names” 			 			  (variables)</a:t>
            </a:r>
          </a:p>
        </p:txBody>
      </p:sp>
    </p:spTree>
    <p:extLst>
      <p:ext uri="{BB962C8B-B14F-4D97-AF65-F5344CB8AC3E}">
        <p14:creationId xmlns:p14="http://schemas.microsoft.com/office/powerpoint/2010/main" val="410311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Polynomials</a:t>
            </a:r>
            <a:r>
              <a:rPr lang="en-US" dirty="0"/>
              <a:t> – algebraic formulas with only non-negative integer exponents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35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 An expression is not a polynomial if there is a variable in the denominator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3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it a polynomial?</a:t>
            </a:r>
          </a:p>
          <a:p>
            <a:r>
              <a:rPr lang="en-US" dirty="0"/>
              <a:t>7y</a:t>
            </a:r>
            <a:r>
              <a:rPr lang="en-US" sz="1000" dirty="0"/>
              <a:t> </a:t>
            </a:r>
            <a:r>
              <a:rPr lang="en-US" dirty="0"/>
              <a:t>-</a:t>
            </a:r>
            <a:r>
              <a:rPr lang="en-US" sz="1000" dirty="0"/>
              <a:t> </a:t>
            </a:r>
            <a:r>
              <a:rPr lang="en-US" dirty="0"/>
              <a:t>3x +</a:t>
            </a:r>
            <a:r>
              <a:rPr lang="en-US" sz="1000" dirty="0"/>
              <a:t> </a:t>
            </a:r>
            <a:r>
              <a:rPr lang="en-US" dirty="0"/>
              <a:t>4	 </a:t>
            </a:r>
          </a:p>
          <a:p>
            <a:endParaRPr lang="en-US" dirty="0">
              <a:solidFill>
                <a:srgbClr val="CF0E30"/>
              </a:solidFill>
            </a:endParaRPr>
          </a:p>
          <a:p>
            <a:r>
              <a:rPr lang="en-US" dirty="0"/>
              <a:t>10x</a:t>
            </a:r>
            <a:r>
              <a:rPr lang="en-US" baseline="30000" dirty="0"/>
              <a:t>3</a:t>
            </a:r>
            <a:r>
              <a:rPr lang="en-US" dirty="0"/>
              <a:t>yz</a:t>
            </a:r>
            <a:r>
              <a:rPr lang="en-US" baseline="30000" dirty="0"/>
              <a:t>2</a:t>
            </a:r>
            <a:endParaRPr lang="en-US" dirty="0"/>
          </a:p>
          <a:p>
            <a:pPr algn="ctr"/>
            <a:endParaRPr lang="en-US" dirty="0">
              <a:solidFill>
                <a:srgbClr val="CF0E30"/>
              </a:solidFill>
            </a:endParaRPr>
          </a:p>
          <a:p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1000" dirty="0"/>
              <a:t> </a:t>
            </a:r>
            <a:r>
              <a:rPr lang="en-US" dirty="0"/>
              <a:t>7y	 </a:t>
            </a:r>
            <a:endParaRPr lang="en-US" dirty="0">
              <a:solidFill>
                <a:srgbClr val="CF0E3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26DB2-58B5-4EFB-92A6-29EAF5604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885BB8-B7A2-4EF1-8F44-687774BEE490}"/>
              </a:ext>
            </a:extLst>
          </p:cNvPr>
          <p:cNvSpPr txBox="1">
            <a:spLocks/>
          </p:cNvSpPr>
          <p:nvPr/>
        </p:nvSpPr>
        <p:spPr bwMode="auto">
          <a:xfrm>
            <a:off x="498894" y="4267200"/>
            <a:ext cx="148230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/>
              <a:t>  5  </a:t>
            </a:r>
            <a:r>
              <a:rPr lang="en-US" sz="400" u="sng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2y</a:t>
            </a:r>
            <a:r>
              <a:rPr lang="en-US" baseline="30000" dirty="0"/>
              <a:t>2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60073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Is it a polynomial?</a:t>
            </a:r>
          </a:p>
          <a:p>
            <a:r>
              <a:rPr lang="en-US" dirty="0"/>
              <a:t>7y</a:t>
            </a:r>
            <a:r>
              <a:rPr lang="en-US" sz="1000" dirty="0"/>
              <a:t> </a:t>
            </a:r>
            <a:r>
              <a:rPr lang="en-US" dirty="0"/>
              <a:t>-</a:t>
            </a:r>
            <a:r>
              <a:rPr lang="en-US" sz="1000" dirty="0"/>
              <a:t> </a:t>
            </a:r>
            <a:r>
              <a:rPr lang="en-US" dirty="0"/>
              <a:t>3x +</a:t>
            </a:r>
            <a:r>
              <a:rPr lang="en-US" sz="1000" dirty="0"/>
              <a:t> </a:t>
            </a:r>
            <a:r>
              <a:rPr lang="en-US" dirty="0"/>
              <a:t>4	 </a:t>
            </a:r>
            <a:r>
              <a:rPr lang="en-US" dirty="0">
                <a:solidFill>
                  <a:srgbClr val="FFFF00"/>
                </a:solidFill>
              </a:rPr>
              <a:t>polynomial </a:t>
            </a:r>
            <a:r>
              <a:rPr lang="en-US" dirty="0">
                <a:solidFill>
                  <a:srgbClr val="CF0E30"/>
                </a:solidFill>
              </a:rPr>
              <a:t>(trinomial)</a:t>
            </a:r>
          </a:p>
          <a:p>
            <a:endParaRPr lang="en-US" dirty="0"/>
          </a:p>
          <a:p>
            <a:r>
              <a:rPr lang="en-US" dirty="0"/>
              <a:t>10x</a:t>
            </a:r>
            <a:r>
              <a:rPr lang="en-US" baseline="30000" dirty="0"/>
              <a:t>3</a:t>
            </a:r>
            <a:r>
              <a:rPr lang="en-US" dirty="0"/>
              <a:t>yz</a:t>
            </a:r>
            <a:r>
              <a:rPr lang="en-US" baseline="30000" dirty="0"/>
              <a:t>2	</a:t>
            </a:r>
          </a:p>
          <a:p>
            <a:r>
              <a:rPr lang="en-US" baseline="30000" dirty="0"/>
              <a:t> </a:t>
            </a:r>
            <a:endParaRPr lang="en-US" dirty="0">
              <a:solidFill>
                <a:srgbClr val="CF0E30"/>
              </a:solidFill>
            </a:endParaRPr>
          </a:p>
          <a:p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1000" dirty="0"/>
              <a:t> </a:t>
            </a:r>
            <a:r>
              <a:rPr lang="en-US" dirty="0"/>
              <a:t>7y	 </a:t>
            </a:r>
            <a:endParaRPr lang="en-US" dirty="0">
              <a:solidFill>
                <a:srgbClr val="CF0E3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8894" y="4267200"/>
            <a:ext cx="148230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/>
              <a:t>  5  </a:t>
            </a:r>
            <a:r>
              <a:rPr lang="en-US" sz="400" u="sng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2y</a:t>
            </a:r>
            <a:r>
              <a:rPr lang="en-US" baseline="30000" dirty="0"/>
              <a:t>2</a:t>
            </a:r>
            <a:r>
              <a:rPr lang="en-US" dirty="0"/>
              <a:t>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26DB2-58B5-4EFB-92A6-29EAF5604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44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Is it a polynomial?</a:t>
            </a:r>
          </a:p>
          <a:p>
            <a:r>
              <a:rPr lang="en-US" dirty="0"/>
              <a:t>7y</a:t>
            </a:r>
            <a:r>
              <a:rPr lang="en-US" sz="1000" dirty="0"/>
              <a:t> </a:t>
            </a:r>
            <a:r>
              <a:rPr lang="en-US" dirty="0"/>
              <a:t>-</a:t>
            </a:r>
            <a:r>
              <a:rPr lang="en-US" sz="1000" dirty="0"/>
              <a:t> </a:t>
            </a:r>
            <a:r>
              <a:rPr lang="en-US" dirty="0"/>
              <a:t>3x +</a:t>
            </a:r>
            <a:r>
              <a:rPr lang="en-US" sz="1000" dirty="0"/>
              <a:t> </a:t>
            </a:r>
            <a:r>
              <a:rPr lang="en-US" dirty="0"/>
              <a:t>4	 polynomial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CF0E30"/>
                </a:solidFill>
              </a:rPr>
              <a:t>(trinomial)</a:t>
            </a:r>
          </a:p>
          <a:p>
            <a:endParaRPr lang="en-US" dirty="0"/>
          </a:p>
          <a:p>
            <a:r>
              <a:rPr lang="en-US" dirty="0"/>
              <a:t>10x</a:t>
            </a:r>
            <a:r>
              <a:rPr lang="en-US" baseline="30000" dirty="0"/>
              <a:t>3</a:t>
            </a:r>
            <a:r>
              <a:rPr lang="en-US" dirty="0"/>
              <a:t>yz</a:t>
            </a:r>
            <a:r>
              <a:rPr lang="en-US" baseline="30000" dirty="0"/>
              <a:t>2	 </a:t>
            </a:r>
            <a:r>
              <a:rPr lang="en-US" dirty="0">
                <a:solidFill>
                  <a:srgbClr val="FFFF00"/>
                </a:solidFill>
              </a:rPr>
              <a:t>polynomial</a:t>
            </a:r>
            <a:r>
              <a:rPr lang="en-US" dirty="0">
                <a:solidFill>
                  <a:srgbClr val="CF0E30"/>
                </a:solidFill>
              </a:rPr>
              <a:t> (monomial)</a:t>
            </a:r>
            <a:endParaRPr lang="en-US" dirty="0"/>
          </a:p>
          <a:p>
            <a:endParaRPr lang="en-US" dirty="0">
              <a:solidFill>
                <a:srgbClr val="CF0E30"/>
              </a:solidFill>
            </a:endParaRPr>
          </a:p>
          <a:p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1000" dirty="0"/>
              <a:t> </a:t>
            </a:r>
            <a:r>
              <a:rPr lang="en-US" dirty="0"/>
              <a:t>7y	 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CF0E3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8894" y="4267200"/>
            <a:ext cx="148230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/>
              <a:t>  5  </a:t>
            </a:r>
            <a:r>
              <a:rPr lang="en-US" sz="400" u="sng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2y</a:t>
            </a:r>
            <a:r>
              <a:rPr lang="en-US" baseline="30000" dirty="0"/>
              <a:t>2</a:t>
            </a:r>
            <a:r>
              <a:rPr lang="en-US" dirty="0"/>
              <a:t>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26DB2-58B5-4EFB-92A6-29EAF5604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68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Is it a polynomial?</a:t>
            </a:r>
          </a:p>
          <a:p>
            <a:r>
              <a:rPr lang="en-US" dirty="0"/>
              <a:t>7y</a:t>
            </a:r>
            <a:r>
              <a:rPr lang="en-US" sz="1000" dirty="0"/>
              <a:t> </a:t>
            </a:r>
            <a:r>
              <a:rPr lang="en-US" dirty="0"/>
              <a:t>-</a:t>
            </a:r>
            <a:r>
              <a:rPr lang="en-US" sz="1000" dirty="0"/>
              <a:t> </a:t>
            </a:r>
            <a:r>
              <a:rPr lang="en-US" dirty="0"/>
              <a:t>3x +</a:t>
            </a:r>
            <a:r>
              <a:rPr lang="en-US" sz="1000" dirty="0"/>
              <a:t> </a:t>
            </a:r>
            <a:r>
              <a:rPr lang="en-US" dirty="0"/>
              <a:t>4	 polynomial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CF0E30"/>
                </a:solidFill>
              </a:rPr>
              <a:t>(trinomial)</a:t>
            </a:r>
          </a:p>
          <a:p>
            <a:endParaRPr lang="en-US" dirty="0"/>
          </a:p>
          <a:p>
            <a:r>
              <a:rPr lang="en-US" dirty="0"/>
              <a:t>10x</a:t>
            </a:r>
            <a:r>
              <a:rPr lang="en-US" baseline="30000" dirty="0"/>
              <a:t>3</a:t>
            </a:r>
            <a:r>
              <a:rPr lang="en-US" dirty="0"/>
              <a:t>yz</a:t>
            </a:r>
            <a:r>
              <a:rPr lang="en-US" baseline="30000" dirty="0"/>
              <a:t>2	 </a:t>
            </a:r>
            <a:r>
              <a:rPr lang="en-US" dirty="0"/>
              <a:t>polynomial</a:t>
            </a:r>
            <a:r>
              <a:rPr lang="en-US" dirty="0">
                <a:solidFill>
                  <a:srgbClr val="CF0E30"/>
                </a:solidFill>
              </a:rPr>
              <a:t> (monomial)</a:t>
            </a:r>
            <a:endParaRPr lang="en-US" dirty="0"/>
          </a:p>
          <a:p>
            <a:endParaRPr lang="en-US" dirty="0">
              <a:solidFill>
                <a:srgbClr val="CF0E30"/>
              </a:solidFill>
            </a:endParaRPr>
          </a:p>
          <a:p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1000" dirty="0"/>
              <a:t> </a:t>
            </a:r>
            <a:r>
              <a:rPr lang="en-US" dirty="0"/>
              <a:t>7y	 </a:t>
            </a:r>
            <a:r>
              <a:rPr lang="en-US" dirty="0">
                <a:solidFill>
                  <a:srgbClr val="FFFF00"/>
                </a:solidFill>
              </a:rPr>
              <a:t>not a polynomial</a:t>
            </a:r>
          </a:p>
          <a:p>
            <a:pPr algn="ctr"/>
            <a:endParaRPr lang="en-US" dirty="0">
              <a:solidFill>
                <a:srgbClr val="CF0E3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8894" y="4267200"/>
            <a:ext cx="148230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/>
              <a:t>  5  </a:t>
            </a:r>
            <a:r>
              <a:rPr lang="en-US" sz="400" u="sng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/>
              <a:t>2y</a:t>
            </a:r>
            <a:r>
              <a:rPr lang="en-US" baseline="30000" dirty="0"/>
              <a:t>2</a:t>
            </a:r>
            <a:r>
              <a:rPr lang="en-US" dirty="0"/>
              <a:t>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26DB2-58B5-4EFB-92A6-29EAF5604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39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23543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1) Analyze polynomials </a:t>
            </a:r>
            <a:r>
              <a:rPr lang="en-US" sz="3200" dirty="0">
                <a:solidFill>
                  <a:srgbClr val="83BBBB"/>
                </a:solidFill>
              </a:rPr>
              <a:t>and find polynomial functions with specified zeros using polynomial division, the Remainder and Factor Theorems, and Conjugate Zeroes Theorem.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dirty="0"/>
              <a:t>Polynomials can contain: </a:t>
            </a:r>
          </a:p>
          <a:p>
            <a:r>
              <a:rPr lang="en-US" dirty="0"/>
              <a:t>variables:  x  y  z</a:t>
            </a:r>
          </a:p>
          <a:p>
            <a:r>
              <a:rPr lang="en-US" dirty="0"/>
              <a:t>constants:  1  3.4  ⅓  π  -2 operators:  +  - 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*  ÷  </a:t>
            </a:r>
            <a:r>
              <a:rPr lang="en-US" baseline="30000" dirty="0"/>
              <a:t>2</a:t>
            </a:r>
          </a:p>
          <a:p>
            <a:r>
              <a:rPr lang="en-US" dirty="0"/>
              <a:t>relationships:  =  ≈  ≠  &lt;  &gt;  ≤  ≥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Polynomial </a:t>
            </a:r>
            <a:r>
              <a:rPr lang="en-US" dirty="0">
                <a:solidFill>
                  <a:srgbClr val="FFC000"/>
                </a:solidFill>
              </a:rPr>
              <a:t>equations</a:t>
            </a:r>
          </a:p>
          <a:p>
            <a:r>
              <a:rPr lang="en-US" dirty="0"/>
              <a:t>Contain an = (or some other relationship) sign</a:t>
            </a:r>
          </a:p>
          <a:p>
            <a:endParaRPr lang="en-US" dirty="0"/>
          </a:p>
          <a:p>
            <a:r>
              <a:rPr lang="en-US" dirty="0"/>
              <a:t>Polynomial </a:t>
            </a:r>
            <a:r>
              <a:rPr lang="en-US" dirty="0">
                <a:solidFill>
                  <a:srgbClr val="FFC000"/>
                </a:solidFill>
              </a:rPr>
              <a:t>expressions</a:t>
            </a:r>
            <a:r>
              <a:rPr lang="en-US" dirty="0"/>
              <a:t> don’t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88877" cy="5638800"/>
          </a:xfrm>
        </p:spPr>
        <p:txBody>
          <a:bodyPr/>
          <a:lstStyle/>
          <a:p>
            <a:r>
              <a:rPr lang="en-US" dirty="0"/>
              <a:t>Which is it: expression/equation?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 + 44				  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+ 2x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  +  x = 7				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+ 27y + 2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– 29 + 12x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 + 43 + 4y = 5xy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 &gt; 7x + 4x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63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88877" cy="5638800"/>
          </a:xfrm>
        </p:spPr>
        <p:txBody>
          <a:bodyPr/>
          <a:lstStyle/>
          <a:p>
            <a:r>
              <a:rPr lang="en-US" dirty="0"/>
              <a:t>Which is it: expression/equation?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 + 44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expression</a:t>
            </a:r>
            <a:r>
              <a:rPr lang="en-US" dirty="0">
                <a:effectLst/>
                <a:ea typeface="Times New Roman" panose="02020603050405020304" pitchFamily="18" charset="0"/>
              </a:rPr>
              <a:t>	  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+ 2x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  +  x = 7				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+ 27y + 2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– 29 + 12x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 + 43 + 4y = 5xy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 &gt; 7x + 4x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98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88877" cy="5638800"/>
          </a:xfrm>
        </p:spPr>
        <p:txBody>
          <a:bodyPr/>
          <a:lstStyle/>
          <a:p>
            <a:r>
              <a:rPr lang="en-US" dirty="0"/>
              <a:t>Which is it: expression/equation?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 + 44				expression	  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+ 2x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  +  x = 7				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+ 27y + 2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– 29 + 12x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 + 43 + 4y = 5xy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 &gt; 7x + 4x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01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88877" cy="5638800"/>
          </a:xfrm>
        </p:spPr>
        <p:txBody>
          <a:bodyPr/>
          <a:lstStyle/>
          <a:p>
            <a:r>
              <a:rPr lang="en-US" dirty="0"/>
              <a:t>Which is it: expression/equation?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 + 44				expression	  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+ 2x				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  +  x = 7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equation	</a:t>
            </a:r>
            <a:r>
              <a:rPr lang="en-US" dirty="0">
                <a:effectLst/>
                <a:ea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+ 27y + 2			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– 29 + 12x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 + 43 + 4y = 5xy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 &gt; 7x + 4x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26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88877" cy="5638800"/>
          </a:xfrm>
        </p:spPr>
        <p:txBody>
          <a:bodyPr/>
          <a:lstStyle/>
          <a:p>
            <a:r>
              <a:rPr lang="en-US" dirty="0"/>
              <a:t>Which is it: expression/equation?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 + 44				expression	  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+ 2x				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  +  x = 7			equation	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+ 27y + 2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– 29 + 12x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 + 43 + 4y = 5xy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 &gt; 7x + 4x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80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88877" cy="5638800"/>
          </a:xfrm>
        </p:spPr>
        <p:txBody>
          <a:bodyPr/>
          <a:lstStyle/>
          <a:p>
            <a:r>
              <a:rPr lang="en-US" dirty="0"/>
              <a:t>Which is it: expression/equation?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 + 44				expression	  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+ 2x				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  +  x = 7			equation	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+ 27y + 2			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– 29 + 12x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 + 43 + 4y = 5xy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 &gt; 7x + 4x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74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88877" cy="5638800"/>
          </a:xfrm>
        </p:spPr>
        <p:txBody>
          <a:bodyPr/>
          <a:lstStyle/>
          <a:p>
            <a:r>
              <a:rPr lang="en-US" dirty="0"/>
              <a:t>Which is it: expression/equation?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 + 44				expression	  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+ 2x				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  +  x = 7			equation	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+ 27y + 2			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– 29 + 12x		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 + 43 + 4y = 5xy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equation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 &gt; 7x + 4x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26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88877" cy="5638800"/>
          </a:xfrm>
        </p:spPr>
        <p:txBody>
          <a:bodyPr/>
          <a:lstStyle/>
          <a:p>
            <a:r>
              <a:rPr lang="en-US" dirty="0"/>
              <a:t>Which is it: expression/equation?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 + 44				expression	  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+ 2x				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  +  x = 7			equation	 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+ 27y + 2			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– 29 + 12x		expression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 + 43 + 4y = 5xy	equation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5y &gt; 7x + 4x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equation</a:t>
            </a:r>
            <a:r>
              <a:rPr lang="en-US" dirty="0">
                <a:effectLst/>
                <a:ea typeface="Times New Roman" panose="02020603050405020304" pitchFamily="18" charset="0"/>
              </a:rPr>
              <a:t>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9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1984600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577693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Mathematical Models </a:t>
            </a:r>
          </a:p>
          <a:p>
            <a:pPr algn="ctr"/>
            <a:r>
              <a:rPr lang="en-US" dirty="0"/>
              <a:t>(real-world formulas) </a:t>
            </a:r>
          </a:p>
          <a:p>
            <a:pPr algn="ctr"/>
            <a:r>
              <a:rPr lang="en-US" dirty="0"/>
              <a:t>are usually polynomial equations</a:t>
            </a:r>
          </a:p>
        </p:txBody>
      </p:sp>
    </p:spTree>
    <p:extLst>
      <p:ext uri="{BB962C8B-B14F-4D97-AF65-F5344CB8AC3E}">
        <p14:creationId xmlns:p14="http://schemas.microsoft.com/office/powerpoint/2010/main" val="1453984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Parts of a polynomial: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C000"/>
                </a:solidFill>
              </a:rPr>
              <a:t>Terms</a:t>
            </a:r>
            <a:r>
              <a:rPr lang="en-US" dirty="0"/>
              <a:t> are separated by  </a:t>
            </a:r>
          </a:p>
          <a:p>
            <a:pPr algn="ctr"/>
            <a:r>
              <a:rPr lang="en-US" dirty="0"/>
              <a:t>+  -  </a:t>
            </a:r>
          </a:p>
          <a:p>
            <a:pPr algn="ctr"/>
            <a:r>
              <a:rPr lang="en-US" dirty="0"/>
              <a:t>or  </a:t>
            </a:r>
          </a:p>
          <a:p>
            <a:pPr algn="ctr"/>
            <a:r>
              <a:rPr lang="en-US" dirty="0"/>
              <a:t>= &gt; &lt; ≈ ≠ ≤ ≥  </a:t>
            </a:r>
          </a:p>
          <a:p>
            <a:pPr algn="ctr"/>
            <a:r>
              <a:rPr lang="en-US" dirty="0"/>
              <a:t>signs</a:t>
            </a:r>
          </a:p>
        </p:txBody>
      </p:sp>
    </p:spTree>
    <p:extLst>
      <p:ext uri="{BB962C8B-B14F-4D97-AF65-F5344CB8AC3E}">
        <p14:creationId xmlns:p14="http://schemas.microsoft.com/office/powerpoint/2010/main" val="1940269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How many terms?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75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How many terms?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</a:t>
            </a:r>
            <a:endParaRPr lang="en-US" dirty="0">
              <a:ea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10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How many terms?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57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How many terms?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2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US" dirty="0">
                <a:effectLst/>
                <a:ea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80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How many terms?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2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3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4 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or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5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83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How many terms?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2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3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4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2000" dirty="0">
                <a:ea typeface="Times New Roman" panose="02020603050405020304" pitchFamily="18" charset="0"/>
              </a:rPr>
              <a:t> 5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3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9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How many terms?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2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3	</a:t>
            </a:r>
          </a:p>
          <a:p>
            <a:pPr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4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2000" dirty="0">
                <a:ea typeface="Times New Roman" panose="02020603050405020304" pitchFamily="18" charset="0"/>
              </a:rPr>
              <a:t> 5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3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3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6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Exponents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 create what is called the “complex plane”</a:t>
                </a:r>
              </a:p>
              <a:p>
                <a:endParaRPr lang="en-US" sz="1000" dirty="0"/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 =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)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 = -1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3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 = -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4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 = 1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5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4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402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How many terms?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2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3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</a:t>
            </a:r>
            <a:r>
              <a:rPr lang="en-US" dirty="0">
                <a:ea typeface="Times New Roman" panose="02020603050405020304" pitchFamily="18" charset="0"/>
              </a:rPr>
              <a:t>4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2000" dirty="0">
                <a:ea typeface="Times New Roman" panose="02020603050405020304" pitchFamily="18" charset="0"/>
              </a:rPr>
              <a:t> 5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3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3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or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6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20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How many terms?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2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3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4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2000" dirty="0">
                <a:ea typeface="Times New Roman" panose="02020603050405020304" pitchFamily="18" charset="0"/>
              </a:rPr>
              <a:t> 5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3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3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5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or</a:t>
            </a:r>
            <a:r>
              <a:rPr lang="en-US" sz="2000" dirty="0">
                <a:ea typeface="Times New Roman" panose="02020603050405020304" pitchFamily="18" charset="0"/>
              </a:rPr>
              <a:t> 6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4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62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variable term </a:t>
            </a:r>
            <a:r>
              <a:rPr lang="en-US" dirty="0"/>
              <a:t>in each term are all the variable symbols multiplied or divided  in that term 	</a:t>
            </a:r>
          </a:p>
          <a:p>
            <a:endParaRPr lang="en-US" sz="1000" dirty="0"/>
          </a:p>
          <a:p>
            <a:r>
              <a:rPr lang="en-US" dirty="0"/>
              <a:t>The variable term in the term  "34x</a:t>
            </a:r>
            <a:r>
              <a:rPr lang="en-US" baseline="30000" dirty="0"/>
              <a:t>2</a:t>
            </a:r>
            <a:r>
              <a:rPr lang="en-US" dirty="0"/>
              <a:t>y"  is "x</a:t>
            </a:r>
            <a:r>
              <a:rPr lang="en-US" baseline="30000" dirty="0"/>
              <a:t>2</a:t>
            </a:r>
            <a:r>
              <a:rPr lang="en-US" dirty="0"/>
              <a:t>y"</a:t>
            </a:r>
          </a:p>
        </p:txBody>
      </p:sp>
    </p:spTree>
    <p:extLst>
      <p:ext uri="{BB962C8B-B14F-4D97-AF65-F5344CB8AC3E}">
        <p14:creationId xmlns:p14="http://schemas.microsoft.com/office/powerpoint/2010/main" val="4325334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What is the variable term?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91000" y="1828800"/>
            <a:ext cx="666750" cy="4953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435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3716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number multiplying a variable term is called a </a:t>
            </a:r>
            <a:r>
              <a:rPr lang="en-US" dirty="0">
                <a:solidFill>
                  <a:srgbClr val="FFC000"/>
                </a:solidFill>
              </a:rPr>
              <a:t>coefficient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What is the y</a:t>
            </a:r>
            <a:r>
              <a:rPr lang="en-US" baseline="30000" dirty="0"/>
              <a:t>2</a:t>
            </a:r>
            <a:r>
              <a:rPr lang="en-US" dirty="0"/>
              <a:t> coefficient?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297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What is the xy</a:t>
            </a:r>
            <a:r>
              <a:rPr lang="en-US" baseline="30000" dirty="0"/>
              <a:t>2</a:t>
            </a:r>
            <a:r>
              <a:rPr lang="en-US" dirty="0"/>
              <a:t> coefficient?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695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  <a:ln w="31750">
            <a:noFill/>
          </a:ln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Identify each circled variable term and its coefficient: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E3F4B1-A39A-4B26-A85A-98F5022C685A}"/>
              </a:ext>
            </a:extLst>
          </p:cNvPr>
          <p:cNvSpPr/>
          <p:nvPr/>
        </p:nvSpPr>
        <p:spPr>
          <a:xfrm>
            <a:off x="2677065" y="3657600"/>
            <a:ext cx="1600201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9CA6D4-D5A2-43EB-B923-B405A88D2C06}"/>
              </a:ext>
            </a:extLst>
          </p:cNvPr>
          <p:cNvSpPr/>
          <p:nvPr/>
        </p:nvSpPr>
        <p:spPr>
          <a:xfrm>
            <a:off x="449628" y="4256087"/>
            <a:ext cx="957532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B9D88E-2FD7-424F-859A-88A9E1F3E672}"/>
              </a:ext>
            </a:extLst>
          </p:cNvPr>
          <p:cNvSpPr/>
          <p:nvPr/>
        </p:nvSpPr>
        <p:spPr>
          <a:xfrm>
            <a:off x="1745404" y="5121273"/>
            <a:ext cx="1161073" cy="658814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5B54A9-116A-4D18-8C7D-6E1C25AED4B5}"/>
              </a:ext>
            </a:extLst>
          </p:cNvPr>
          <p:cNvSpPr/>
          <p:nvPr/>
        </p:nvSpPr>
        <p:spPr>
          <a:xfrm>
            <a:off x="2362201" y="5867400"/>
            <a:ext cx="1600200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7EC3A-D603-4A68-9DB0-66B806041BD9}"/>
              </a:ext>
            </a:extLst>
          </p:cNvPr>
          <p:cNvSpPr/>
          <p:nvPr/>
        </p:nvSpPr>
        <p:spPr>
          <a:xfrm>
            <a:off x="457200" y="2209800"/>
            <a:ext cx="1105328" cy="6858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2AD432-B4AE-49E5-BA22-E9CCB8105E86}"/>
              </a:ext>
            </a:extLst>
          </p:cNvPr>
          <p:cNvSpPr/>
          <p:nvPr/>
        </p:nvSpPr>
        <p:spPr>
          <a:xfrm>
            <a:off x="1395095" y="3065253"/>
            <a:ext cx="586105" cy="47942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15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  <a:ln w="31750">
            <a:noFill/>
          </a:ln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Identify each circled variable term and its coefficient: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E3F4B1-A39A-4B26-A85A-98F5022C685A}"/>
              </a:ext>
            </a:extLst>
          </p:cNvPr>
          <p:cNvSpPr/>
          <p:nvPr/>
        </p:nvSpPr>
        <p:spPr>
          <a:xfrm>
            <a:off x="2677065" y="3657600"/>
            <a:ext cx="1600201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9CA6D4-D5A2-43EB-B923-B405A88D2C06}"/>
              </a:ext>
            </a:extLst>
          </p:cNvPr>
          <p:cNvSpPr/>
          <p:nvPr/>
        </p:nvSpPr>
        <p:spPr>
          <a:xfrm>
            <a:off x="449628" y="4256087"/>
            <a:ext cx="957532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B9D88E-2FD7-424F-859A-88A9E1F3E672}"/>
              </a:ext>
            </a:extLst>
          </p:cNvPr>
          <p:cNvSpPr/>
          <p:nvPr/>
        </p:nvSpPr>
        <p:spPr>
          <a:xfrm>
            <a:off x="1745404" y="5121273"/>
            <a:ext cx="1161073" cy="658814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5B54A9-116A-4D18-8C7D-6E1C25AED4B5}"/>
              </a:ext>
            </a:extLst>
          </p:cNvPr>
          <p:cNvSpPr/>
          <p:nvPr/>
        </p:nvSpPr>
        <p:spPr>
          <a:xfrm>
            <a:off x="2362201" y="5867400"/>
            <a:ext cx="1600200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7EC3A-D603-4A68-9DB0-66B806041BD9}"/>
              </a:ext>
            </a:extLst>
          </p:cNvPr>
          <p:cNvSpPr/>
          <p:nvPr/>
        </p:nvSpPr>
        <p:spPr>
          <a:xfrm>
            <a:off x="457200" y="2209800"/>
            <a:ext cx="1105328" cy="6858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2AD432-B4AE-49E5-BA22-E9CCB8105E86}"/>
              </a:ext>
            </a:extLst>
          </p:cNvPr>
          <p:cNvSpPr/>
          <p:nvPr/>
        </p:nvSpPr>
        <p:spPr>
          <a:xfrm>
            <a:off x="1395095" y="3065253"/>
            <a:ext cx="586105" cy="47942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61B0703-1317-4535-AF5A-EF3F5DD00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82188"/>
              </p:ext>
            </p:extLst>
          </p:nvPr>
        </p:nvGraphicFramePr>
        <p:xfrm>
          <a:off x="6934200" y="1828800"/>
          <a:ext cx="22098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69631329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535943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VT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Coeff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4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FF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FF00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7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8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5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39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11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4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820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  <a:ln w="31750">
            <a:noFill/>
          </a:ln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Identify each circled variable term and its coefficient: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E3F4B1-A39A-4B26-A85A-98F5022C685A}"/>
              </a:ext>
            </a:extLst>
          </p:cNvPr>
          <p:cNvSpPr/>
          <p:nvPr/>
        </p:nvSpPr>
        <p:spPr>
          <a:xfrm>
            <a:off x="2677065" y="3657600"/>
            <a:ext cx="1600201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9CA6D4-D5A2-43EB-B923-B405A88D2C06}"/>
              </a:ext>
            </a:extLst>
          </p:cNvPr>
          <p:cNvSpPr/>
          <p:nvPr/>
        </p:nvSpPr>
        <p:spPr>
          <a:xfrm>
            <a:off x="449628" y="4256087"/>
            <a:ext cx="957532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B9D88E-2FD7-424F-859A-88A9E1F3E672}"/>
              </a:ext>
            </a:extLst>
          </p:cNvPr>
          <p:cNvSpPr/>
          <p:nvPr/>
        </p:nvSpPr>
        <p:spPr>
          <a:xfrm>
            <a:off x="1745404" y="5121273"/>
            <a:ext cx="1161073" cy="658814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5B54A9-116A-4D18-8C7D-6E1C25AED4B5}"/>
              </a:ext>
            </a:extLst>
          </p:cNvPr>
          <p:cNvSpPr/>
          <p:nvPr/>
        </p:nvSpPr>
        <p:spPr>
          <a:xfrm>
            <a:off x="2362201" y="5867400"/>
            <a:ext cx="1600200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7EC3A-D603-4A68-9DB0-66B806041BD9}"/>
              </a:ext>
            </a:extLst>
          </p:cNvPr>
          <p:cNvSpPr/>
          <p:nvPr/>
        </p:nvSpPr>
        <p:spPr>
          <a:xfrm>
            <a:off x="457200" y="2209800"/>
            <a:ext cx="1105328" cy="6858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2AD432-B4AE-49E5-BA22-E9CCB8105E86}"/>
              </a:ext>
            </a:extLst>
          </p:cNvPr>
          <p:cNvSpPr/>
          <p:nvPr/>
        </p:nvSpPr>
        <p:spPr>
          <a:xfrm>
            <a:off x="1395095" y="3065253"/>
            <a:ext cx="586105" cy="47942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61B0703-1317-4535-AF5A-EF3F5DD00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46233"/>
              </p:ext>
            </p:extLst>
          </p:nvPr>
        </p:nvGraphicFramePr>
        <p:xfrm>
          <a:off x="6934200" y="1828800"/>
          <a:ext cx="22098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69631329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535943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VT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Coeff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4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7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FF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8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5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39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11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4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6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The complex plane is cyclical: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Because of this, complex numbers are often used in formulas to model cyclical events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905000"/>
            <a:ext cx="3168650" cy="29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1828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2220835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  <a:ln w="31750">
            <a:noFill/>
          </a:ln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Identify each circled variable term and its coefficient: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E3F4B1-A39A-4B26-A85A-98F5022C685A}"/>
              </a:ext>
            </a:extLst>
          </p:cNvPr>
          <p:cNvSpPr/>
          <p:nvPr/>
        </p:nvSpPr>
        <p:spPr>
          <a:xfrm>
            <a:off x="2677065" y="3657600"/>
            <a:ext cx="1600201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9CA6D4-D5A2-43EB-B923-B405A88D2C06}"/>
              </a:ext>
            </a:extLst>
          </p:cNvPr>
          <p:cNvSpPr/>
          <p:nvPr/>
        </p:nvSpPr>
        <p:spPr>
          <a:xfrm>
            <a:off x="449628" y="4256087"/>
            <a:ext cx="957532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B9D88E-2FD7-424F-859A-88A9E1F3E672}"/>
              </a:ext>
            </a:extLst>
          </p:cNvPr>
          <p:cNvSpPr/>
          <p:nvPr/>
        </p:nvSpPr>
        <p:spPr>
          <a:xfrm>
            <a:off x="1745404" y="5121273"/>
            <a:ext cx="1161073" cy="658814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5B54A9-116A-4D18-8C7D-6E1C25AED4B5}"/>
              </a:ext>
            </a:extLst>
          </p:cNvPr>
          <p:cNvSpPr/>
          <p:nvPr/>
        </p:nvSpPr>
        <p:spPr>
          <a:xfrm>
            <a:off x="2362201" y="5867400"/>
            <a:ext cx="1600200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7EC3A-D603-4A68-9DB0-66B806041BD9}"/>
              </a:ext>
            </a:extLst>
          </p:cNvPr>
          <p:cNvSpPr/>
          <p:nvPr/>
        </p:nvSpPr>
        <p:spPr>
          <a:xfrm>
            <a:off x="457200" y="2209800"/>
            <a:ext cx="1105328" cy="6858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2AD432-B4AE-49E5-BA22-E9CCB8105E86}"/>
              </a:ext>
            </a:extLst>
          </p:cNvPr>
          <p:cNvSpPr/>
          <p:nvPr/>
        </p:nvSpPr>
        <p:spPr>
          <a:xfrm>
            <a:off x="1395095" y="3065253"/>
            <a:ext cx="586105" cy="47942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61B0703-1317-4535-AF5A-EF3F5DD00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13243"/>
              </p:ext>
            </p:extLst>
          </p:nvPr>
        </p:nvGraphicFramePr>
        <p:xfrm>
          <a:off x="6934200" y="1828800"/>
          <a:ext cx="22098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69631329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535943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VT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Coeff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4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7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8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4000" baseline="30000" dirty="0">
                          <a:solidFill>
                            <a:srgbClr val="FFFF00"/>
                          </a:solidFill>
                          <a:effectLst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  <a:effectLst/>
                          <a:ea typeface="Times New Roman" panose="02020603050405020304" pitchFamily="18" charset="0"/>
                        </a:rPr>
                        <a:t>y</a:t>
                      </a:r>
                      <a:endParaRPr lang="en-US" sz="40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FF00"/>
                          </a:solidFill>
                        </a:rPr>
                        <a:t>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5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39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11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4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675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  <a:ln w="31750">
            <a:noFill/>
          </a:ln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Identify each circled variable term and its coefficient: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E3F4B1-A39A-4B26-A85A-98F5022C685A}"/>
              </a:ext>
            </a:extLst>
          </p:cNvPr>
          <p:cNvSpPr/>
          <p:nvPr/>
        </p:nvSpPr>
        <p:spPr>
          <a:xfrm>
            <a:off x="2677065" y="3657600"/>
            <a:ext cx="1600201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9CA6D4-D5A2-43EB-B923-B405A88D2C06}"/>
              </a:ext>
            </a:extLst>
          </p:cNvPr>
          <p:cNvSpPr/>
          <p:nvPr/>
        </p:nvSpPr>
        <p:spPr>
          <a:xfrm>
            <a:off x="449628" y="4256087"/>
            <a:ext cx="957532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B9D88E-2FD7-424F-859A-88A9E1F3E672}"/>
              </a:ext>
            </a:extLst>
          </p:cNvPr>
          <p:cNvSpPr/>
          <p:nvPr/>
        </p:nvSpPr>
        <p:spPr>
          <a:xfrm>
            <a:off x="1745404" y="5121273"/>
            <a:ext cx="1161073" cy="658814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5B54A9-116A-4D18-8C7D-6E1C25AED4B5}"/>
              </a:ext>
            </a:extLst>
          </p:cNvPr>
          <p:cNvSpPr/>
          <p:nvPr/>
        </p:nvSpPr>
        <p:spPr>
          <a:xfrm>
            <a:off x="2362201" y="5867400"/>
            <a:ext cx="1600200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7EC3A-D603-4A68-9DB0-66B806041BD9}"/>
              </a:ext>
            </a:extLst>
          </p:cNvPr>
          <p:cNvSpPr/>
          <p:nvPr/>
        </p:nvSpPr>
        <p:spPr>
          <a:xfrm>
            <a:off x="457200" y="2209800"/>
            <a:ext cx="1105328" cy="6858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2AD432-B4AE-49E5-BA22-E9CCB8105E86}"/>
              </a:ext>
            </a:extLst>
          </p:cNvPr>
          <p:cNvSpPr/>
          <p:nvPr/>
        </p:nvSpPr>
        <p:spPr>
          <a:xfrm>
            <a:off x="1395095" y="3065253"/>
            <a:ext cx="586105" cy="47942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61B0703-1317-4535-AF5A-EF3F5DD00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50399"/>
              </p:ext>
            </p:extLst>
          </p:nvPr>
        </p:nvGraphicFramePr>
        <p:xfrm>
          <a:off x="6934200" y="1828800"/>
          <a:ext cx="22098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69631329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535943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VT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Coeff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4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7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8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4000" baseline="3000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400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y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5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FF00"/>
                          </a:solidFill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4000" baseline="30000" dirty="0">
                          <a:solidFill>
                            <a:srgbClr val="FFFF00"/>
                          </a:solidFill>
                          <a:ea typeface="Times New Roman" panose="02020603050405020304" pitchFamily="18" charset="0"/>
                        </a:rPr>
                        <a:t>2</a:t>
                      </a:r>
                      <a:endParaRPr lang="en-US" sz="40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FF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39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11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4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3698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  <a:ln w="31750">
            <a:noFill/>
          </a:ln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Identify each circled variable term and its coefficient: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E3F4B1-A39A-4B26-A85A-98F5022C685A}"/>
              </a:ext>
            </a:extLst>
          </p:cNvPr>
          <p:cNvSpPr/>
          <p:nvPr/>
        </p:nvSpPr>
        <p:spPr>
          <a:xfrm>
            <a:off x="2677065" y="3657600"/>
            <a:ext cx="1600201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9CA6D4-D5A2-43EB-B923-B405A88D2C06}"/>
              </a:ext>
            </a:extLst>
          </p:cNvPr>
          <p:cNvSpPr/>
          <p:nvPr/>
        </p:nvSpPr>
        <p:spPr>
          <a:xfrm>
            <a:off x="449628" y="4256087"/>
            <a:ext cx="957532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B9D88E-2FD7-424F-859A-88A9E1F3E672}"/>
              </a:ext>
            </a:extLst>
          </p:cNvPr>
          <p:cNvSpPr/>
          <p:nvPr/>
        </p:nvSpPr>
        <p:spPr>
          <a:xfrm>
            <a:off x="1745404" y="5121273"/>
            <a:ext cx="1161073" cy="658814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5B54A9-116A-4D18-8C7D-6E1C25AED4B5}"/>
              </a:ext>
            </a:extLst>
          </p:cNvPr>
          <p:cNvSpPr/>
          <p:nvPr/>
        </p:nvSpPr>
        <p:spPr>
          <a:xfrm>
            <a:off x="2362201" y="5867400"/>
            <a:ext cx="1600200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7EC3A-D603-4A68-9DB0-66B806041BD9}"/>
              </a:ext>
            </a:extLst>
          </p:cNvPr>
          <p:cNvSpPr/>
          <p:nvPr/>
        </p:nvSpPr>
        <p:spPr>
          <a:xfrm>
            <a:off x="457200" y="2209800"/>
            <a:ext cx="1105328" cy="6858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2AD432-B4AE-49E5-BA22-E9CCB8105E86}"/>
              </a:ext>
            </a:extLst>
          </p:cNvPr>
          <p:cNvSpPr/>
          <p:nvPr/>
        </p:nvSpPr>
        <p:spPr>
          <a:xfrm>
            <a:off x="1395095" y="3065253"/>
            <a:ext cx="586105" cy="47942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61B0703-1317-4535-AF5A-EF3F5DD00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96238"/>
              </p:ext>
            </p:extLst>
          </p:nvPr>
        </p:nvGraphicFramePr>
        <p:xfrm>
          <a:off x="6934200" y="1828800"/>
          <a:ext cx="22098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69631329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535943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VT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Coeff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4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7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8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4000" baseline="3000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400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y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5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4000" baseline="30000" dirty="0">
                          <a:solidFill>
                            <a:srgbClr val="CCFFFF"/>
                          </a:solidFill>
                          <a:ea typeface="Times New Roman" panose="02020603050405020304" pitchFamily="18" charset="0"/>
                        </a:rPr>
                        <a:t>2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39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FFFF00"/>
                          </a:solidFill>
                        </a:rPr>
                        <a:t>hmm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FF00"/>
                          </a:solidFill>
                        </a:rPr>
                        <a:t>-29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11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4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630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  <a:ln w="31750">
            <a:noFill/>
          </a:ln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Identify each circled variable term and its coefficient: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E3F4B1-A39A-4B26-A85A-98F5022C685A}"/>
              </a:ext>
            </a:extLst>
          </p:cNvPr>
          <p:cNvSpPr/>
          <p:nvPr/>
        </p:nvSpPr>
        <p:spPr>
          <a:xfrm>
            <a:off x="2677065" y="3657600"/>
            <a:ext cx="1600201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9CA6D4-D5A2-43EB-B923-B405A88D2C06}"/>
              </a:ext>
            </a:extLst>
          </p:cNvPr>
          <p:cNvSpPr/>
          <p:nvPr/>
        </p:nvSpPr>
        <p:spPr>
          <a:xfrm>
            <a:off x="449628" y="4256087"/>
            <a:ext cx="957532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B9D88E-2FD7-424F-859A-88A9E1F3E672}"/>
              </a:ext>
            </a:extLst>
          </p:cNvPr>
          <p:cNvSpPr/>
          <p:nvPr/>
        </p:nvSpPr>
        <p:spPr>
          <a:xfrm>
            <a:off x="1745404" y="5121273"/>
            <a:ext cx="1161073" cy="658814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5B54A9-116A-4D18-8C7D-6E1C25AED4B5}"/>
              </a:ext>
            </a:extLst>
          </p:cNvPr>
          <p:cNvSpPr/>
          <p:nvPr/>
        </p:nvSpPr>
        <p:spPr>
          <a:xfrm>
            <a:off x="2362201" y="5867400"/>
            <a:ext cx="1600200" cy="7620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7EC3A-D603-4A68-9DB0-66B806041BD9}"/>
              </a:ext>
            </a:extLst>
          </p:cNvPr>
          <p:cNvSpPr/>
          <p:nvPr/>
        </p:nvSpPr>
        <p:spPr>
          <a:xfrm>
            <a:off x="457200" y="2209800"/>
            <a:ext cx="1105328" cy="6858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2AD432-B4AE-49E5-BA22-E9CCB8105E86}"/>
              </a:ext>
            </a:extLst>
          </p:cNvPr>
          <p:cNvSpPr/>
          <p:nvPr/>
        </p:nvSpPr>
        <p:spPr>
          <a:xfrm>
            <a:off x="1395095" y="3065253"/>
            <a:ext cx="586105" cy="479425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61B0703-1317-4535-AF5A-EF3F5DD00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29816"/>
              </p:ext>
            </p:extLst>
          </p:nvPr>
        </p:nvGraphicFramePr>
        <p:xfrm>
          <a:off x="6934200" y="1828800"/>
          <a:ext cx="22098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69631329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535943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VT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CCFFFF"/>
                          </a:solidFill>
                        </a:rPr>
                        <a:t>Coeff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4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7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8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4000" baseline="3000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4000" dirty="0">
                          <a:solidFill>
                            <a:srgbClr val="CCFFFF"/>
                          </a:solidFill>
                          <a:effectLst/>
                          <a:ea typeface="Times New Roman" panose="02020603050405020304" pitchFamily="18" charset="0"/>
                        </a:rPr>
                        <a:t>y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5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4000" baseline="30000" dirty="0">
                          <a:solidFill>
                            <a:srgbClr val="CCFFFF"/>
                          </a:solidFill>
                          <a:ea typeface="Times New Roman" panose="02020603050405020304" pitchFamily="18" charset="0"/>
                        </a:rPr>
                        <a:t>2</a:t>
                      </a:r>
                      <a:endParaRPr lang="en-US" sz="4000" b="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39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rgbClr val="CCFFFF"/>
                          </a:solidFill>
                        </a:rPr>
                        <a:t>hmm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CCFFFF"/>
                          </a:solidFill>
                        </a:rPr>
                        <a:t>-29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11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FF00"/>
                          </a:solidFill>
                          <a:effectLst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4000" b="0" baseline="30000" dirty="0">
                          <a:solidFill>
                            <a:srgbClr val="FFFF00"/>
                          </a:solidFill>
                          <a:effectLst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4000" b="0" dirty="0">
                          <a:solidFill>
                            <a:srgbClr val="FFFF00"/>
                          </a:solidFill>
                          <a:effectLst/>
                          <a:ea typeface="Times New Roman" panose="02020603050405020304" pitchFamily="18" charset="0"/>
                        </a:rPr>
                        <a:t>y</a:t>
                      </a:r>
                      <a:endParaRPr lang="en-US" sz="40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rgbClr val="FFFF00"/>
                          </a:solidFill>
                        </a:rPr>
                        <a:t>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4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239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2611013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that is not multiplying any variable term is called a </a:t>
            </a:r>
            <a:r>
              <a:rPr lang="en-US" dirty="0">
                <a:solidFill>
                  <a:srgbClr val="FFC000"/>
                </a:solidFill>
              </a:rPr>
              <a:t>constant</a:t>
            </a:r>
            <a:endParaRPr lang="en-US" baseline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587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What is the constant?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212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What is the constant?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E11F57-BBF8-4AAD-8C75-C55DEC4095D6}"/>
              </a:ext>
            </a:extLst>
          </p:cNvPr>
          <p:cNvSpPr/>
          <p:nvPr/>
        </p:nvSpPr>
        <p:spPr>
          <a:xfrm>
            <a:off x="1371601" y="2286000"/>
            <a:ext cx="762000" cy="6096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581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each constant: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</a:t>
            </a:r>
            <a:endParaRPr lang="en-US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278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each constant: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 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44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 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   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049E6-B5EB-4612-812E-592773D677A5}"/>
              </a:ext>
            </a:extLst>
          </p:cNvPr>
          <p:cNvSpPr/>
          <p:nvPr/>
        </p:nvSpPr>
        <p:spPr>
          <a:xfrm>
            <a:off x="1447800" y="1447800"/>
            <a:ext cx="12192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Graphing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In electrical engineering, graphing complex numbers on the y-axis is called an “Argand Diagram”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692784-E1BB-41B3-9B9D-E15BE9552368}"/>
              </a:ext>
            </a:extLst>
          </p:cNvPr>
          <p:cNvGrpSpPr/>
          <p:nvPr/>
        </p:nvGrpSpPr>
        <p:grpSpPr>
          <a:xfrm>
            <a:off x="2438400" y="3180551"/>
            <a:ext cx="3873441" cy="2991649"/>
            <a:chOff x="2819400" y="2667000"/>
            <a:chExt cx="3873441" cy="299164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9DB1A4-8F2E-4CFF-A172-2388B2281015}"/>
                </a:ext>
              </a:extLst>
            </p:cNvPr>
            <p:cNvGrpSpPr/>
            <p:nvPr/>
          </p:nvGrpSpPr>
          <p:grpSpPr>
            <a:xfrm>
              <a:off x="3712904" y="2667000"/>
              <a:ext cx="2979937" cy="2991649"/>
              <a:chOff x="642544" y="1429435"/>
              <a:chExt cx="2979937" cy="299164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2837D7F-A08D-43FC-9A7F-0B16BF7F9133}"/>
                  </a:ext>
                </a:extLst>
              </p:cNvPr>
              <p:cNvGrpSpPr/>
              <p:nvPr/>
            </p:nvGrpSpPr>
            <p:grpSpPr>
              <a:xfrm>
                <a:off x="642544" y="1747720"/>
                <a:ext cx="2727501" cy="2673364"/>
                <a:chOff x="230357" y="2590799"/>
                <a:chExt cx="2727501" cy="2673364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00B69C2-E698-44BC-A033-5A61F21833F6}"/>
                    </a:ext>
                  </a:extLst>
                </p:cNvPr>
                <p:cNvGrpSpPr/>
                <p:nvPr/>
              </p:nvGrpSpPr>
              <p:grpSpPr>
                <a:xfrm>
                  <a:off x="284636" y="2590800"/>
                  <a:ext cx="2651760" cy="2651761"/>
                  <a:chOff x="284636" y="2574607"/>
                  <a:chExt cx="2651760" cy="2651761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F4AB1DDC-2CD8-4EE2-A95E-96B09430A274}"/>
                      </a:ext>
                    </a:extLst>
                  </p:cNvPr>
                  <p:cNvGrpSpPr/>
                  <p:nvPr/>
                </p:nvGrpSpPr>
                <p:grpSpPr>
                  <a:xfrm>
                    <a:off x="391667" y="2574607"/>
                    <a:ext cx="2407569" cy="2651761"/>
                    <a:chOff x="391667" y="2574607"/>
                    <a:chExt cx="2407569" cy="2651761"/>
                  </a:xfrm>
                </p:grpSpPr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C4ED3C15-14A5-42A9-826A-38F0038AF6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95451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7D8B1731-0446-4618-A98D-E9F92E7AB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99236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5DBF7969-C613-493B-AB29-C1D4D2CEB7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97343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3B04956F-519C-441E-AD5E-72C5BBD3C5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96397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F74F493A-E592-42DC-82E9-E0825DE17E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98289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9B3A63FF-EDCD-4688-9284-62A28AC13A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94505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9B1ABF50-C012-4992-827F-DEF355D867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92613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B18D0432-FDC1-4B95-A411-0A66DCA7F6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1667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E8AD50D4-7DE6-4CC5-9997-970AA4B5AE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93559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18080A38-8BC9-421C-BFDF-EC24A5F4C8B2}"/>
                      </a:ext>
                    </a:extLst>
                  </p:cNvPr>
                  <p:cNvGrpSpPr/>
                  <p:nvPr/>
                </p:nvGrpSpPr>
                <p:grpSpPr>
                  <a:xfrm>
                    <a:off x="284636" y="2743199"/>
                    <a:ext cx="2651760" cy="2362200"/>
                    <a:chOff x="284636" y="2743199"/>
                    <a:chExt cx="2651760" cy="2362200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3B061E67-82EC-49A7-B628-906FB705D6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62902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18FE7EE-7993-4393-ACC9-CCF7D78233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51053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A0A198F4-27F3-4175-94D5-0F3610C44D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81012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41370051-E0AC-4699-9EA9-6ED49F96DB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03847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96D5EBF3-FD43-4F1F-98FE-76FF29E200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51484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3D3C3FCC-F276-4CF4-A9E8-7B15F4296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21957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B8B29A7E-2E5C-4B95-AC24-7F99F1E400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9242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503B877B-25AF-43DE-B32B-1F4FCDF325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33374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5DF80E9D-FA2E-4C27-AAFC-C13ABD8390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27431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504A167-0EF3-4C48-BECC-3C31B4980A46}"/>
                    </a:ext>
                  </a:extLst>
                </p:cNvPr>
                <p:cNvGrpSpPr/>
                <p:nvPr/>
              </p:nvGrpSpPr>
              <p:grpSpPr>
                <a:xfrm>
                  <a:off x="230357" y="2590799"/>
                  <a:ext cx="2727501" cy="2673364"/>
                  <a:chOff x="230357" y="2590799"/>
                  <a:chExt cx="2727501" cy="2673364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1992EBD1-B1EF-4873-88B4-6342D75169D9}"/>
                      </a:ext>
                    </a:extLst>
                  </p:cNvPr>
                  <p:cNvGrpSpPr/>
                  <p:nvPr/>
                </p:nvGrpSpPr>
                <p:grpSpPr>
                  <a:xfrm>
                    <a:off x="1240297" y="2590799"/>
                    <a:ext cx="498901" cy="2673364"/>
                    <a:chOff x="1240297" y="2590799"/>
                    <a:chExt cx="498901" cy="2673364"/>
                  </a:xfrm>
                </p:grpSpPr>
                <p:sp>
                  <p:nvSpPr>
                    <p:cNvPr id="42" name="Text Box 2">
                      <a:extLst>
                        <a:ext uri="{FF2B5EF4-FFF2-40B4-BE49-F238E27FC236}">
                          <a16:creationId xmlns:a16="http://schemas.microsoft.com/office/drawing/2014/main" id="{90F0FBB0-E3EE-45E7-87AE-C1448997C37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328" y="2873241"/>
                      <a:ext cx="258136" cy="3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43" name="Text Box 2">
                      <a:extLst>
                        <a:ext uri="{FF2B5EF4-FFF2-40B4-BE49-F238E27FC236}">
                          <a16:creationId xmlns:a16="http://schemas.microsoft.com/office/drawing/2014/main" id="{191FC2F7-5148-4513-9DE4-CAC8E7DB327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0297" y="4649207"/>
                      <a:ext cx="455393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- 3</a:t>
                      </a:r>
                    </a:p>
                  </p:txBody>
                </p:sp>
                <p:sp>
                  <p:nvSpPr>
                    <p:cNvPr id="44" name="Text Box 2">
                      <a:extLst>
                        <a:ext uri="{FF2B5EF4-FFF2-40B4-BE49-F238E27FC236}">
                          <a16:creationId xmlns:a16="http://schemas.microsoft.com/office/drawing/2014/main" id="{FF2AD982-1D45-43C5-AABC-6CFC198A3A2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0415" y="4054579"/>
                      <a:ext cx="418435" cy="3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- 1</a:t>
                      </a:r>
                    </a:p>
                  </p:txBody>
                </p:sp>
                <p:sp>
                  <p:nvSpPr>
                    <p:cNvPr id="45" name="Text Box 2">
                      <a:extLst>
                        <a:ext uri="{FF2B5EF4-FFF2-40B4-BE49-F238E27FC236}">
                          <a16:creationId xmlns:a16="http://schemas.microsoft.com/office/drawing/2014/main" id="{BAB4F254-02E6-44BF-9CB1-14E86F91BB8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3735" y="3507051"/>
                      <a:ext cx="341732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46" name="Text Box 2">
                      <a:extLst>
                        <a:ext uri="{FF2B5EF4-FFF2-40B4-BE49-F238E27FC236}">
                          <a16:creationId xmlns:a16="http://schemas.microsoft.com/office/drawing/2014/main" id="{04D6057F-8BC4-4257-9B97-62BC715F0B8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333" y="3203700"/>
                      <a:ext cx="258134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7" name="Text Box 2">
                      <a:extLst>
                        <a:ext uri="{FF2B5EF4-FFF2-40B4-BE49-F238E27FC236}">
                          <a16:creationId xmlns:a16="http://schemas.microsoft.com/office/drawing/2014/main" id="{4FAA1967-0368-4739-B0BD-7243C461D23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8789" y="4363799"/>
                      <a:ext cx="490409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- 2</a:t>
                      </a:r>
                    </a:p>
                  </p:txBody>
                </p:sp>
                <p:sp>
                  <p:nvSpPr>
                    <p:cNvPr id="48" name="Text Box 2">
                      <a:extLst>
                        <a:ext uri="{FF2B5EF4-FFF2-40B4-BE49-F238E27FC236}">
                          <a16:creationId xmlns:a16="http://schemas.microsoft.com/office/drawing/2014/main" id="{B921A6A3-525A-4D90-B9BF-914A08E6902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5980" y="4940999"/>
                      <a:ext cx="455393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- 4</a:t>
                      </a:r>
                    </a:p>
                  </p:txBody>
                </p:sp>
                <p:sp>
                  <p:nvSpPr>
                    <p:cNvPr id="49" name="Text Box 2">
                      <a:extLst>
                        <a:ext uri="{FF2B5EF4-FFF2-40B4-BE49-F238E27FC236}">
                          <a16:creationId xmlns:a16="http://schemas.microsoft.com/office/drawing/2014/main" id="{5793001C-EE00-410F-A19A-8CE95E0D667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466" y="2590799"/>
                      <a:ext cx="303721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E8BAA837-8FD0-44A0-96F1-6E94FF4DA870}"/>
                      </a:ext>
                    </a:extLst>
                  </p:cNvPr>
                  <p:cNvGrpSpPr/>
                  <p:nvPr/>
                </p:nvGrpSpPr>
                <p:grpSpPr>
                  <a:xfrm>
                    <a:off x="230357" y="3892315"/>
                    <a:ext cx="2727501" cy="356342"/>
                    <a:chOff x="230357" y="3892315"/>
                    <a:chExt cx="2727501" cy="356342"/>
                  </a:xfrm>
                </p:grpSpPr>
                <p:sp>
                  <p:nvSpPr>
                    <p:cNvPr id="34" name="Text Box 2">
                      <a:extLst>
                        <a:ext uri="{FF2B5EF4-FFF2-40B4-BE49-F238E27FC236}">
                          <a16:creationId xmlns:a16="http://schemas.microsoft.com/office/drawing/2014/main" id="{4A331F5C-FA66-4DD5-B69F-B38E22B0322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2271" y="3892315"/>
                      <a:ext cx="453598" cy="356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5" name="Text Box 2">
                      <a:extLst>
                        <a:ext uri="{FF2B5EF4-FFF2-40B4-BE49-F238E27FC236}">
                          <a16:creationId xmlns:a16="http://schemas.microsoft.com/office/drawing/2014/main" id="{94BCD68B-A5B6-4182-B380-E0409EE7E3C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7711" y="3892315"/>
                      <a:ext cx="332985" cy="2879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36" name="Text Box 2">
                      <a:extLst>
                        <a:ext uri="{FF2B5EF4-FFF2-40B4-BE49-F238E27FC236}">
                          <a16:creationId xmlns:a16="http://schemas.microsoft.com/office/drawing/2014/main" id="{2F6B3C6A-3941-4BFA-A7B7-818EF9DE1F5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8832" y="3892315"/>
                      <a:ext cx="457964" cy="356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</a:p>
                  </p:txBody>
                </p:sp>
                <p:sp>
                  <p:nvSpPr>
                    <p:cNvPr id="37" name="Text Box 2">
                      <a:extLst>
                        <a:ext uri="{FF2B5EF4-FFF2-40B4-BE49-F238E27FC236}">
                          <a16:creationId xmlns:a16="http://schemas.microsoft.com/office/drawing/2014/main" id="{240F525B-F730-4DA9-8ECF-052A2528B23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8886" y="3892315"/>
                      <a:ext cx="483112" cy="356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</a:p>
                  </p:txBody>
                </p:sp>
                <p:sp>
                  <p:nvSpPr>
                    <p:cNvPr id="38" name="Text Box 2">
                      <a:extLst>
                        <a:ext uri="{FF2B5EF4-FFF2-40B4-BE49-F238E27FC236}">
                          <a16:creationId xmlns:a16="http://schemas.microsoft.com/office/drawing/2014/main" id="{9845242A-E51B-416E-857C-1D650F36740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62200" y="3892315"/>
                      <a:ext cx="332985" cy="2879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39" name="Text Box 2">
                      <a:extLst>
                        <a:ext uri="{FF2B5EF4-FFF2-40B4-BE49-F238E27FC236}">
                          <a16:creationId xmlns:a16="http://schemas.microsoft.com/office/drawing/2014/main" id="{55BC11A9-0829-401A-828A-04986903829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3378" y="3892315"/>
                      <a:ext cx="430375" cy="29527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40" name="Text Box 2">
                      <a:extLst>
                        <a:ext uri="{FF2B5EF4-FFF2-40B4-BE49-F238E27FC236}">
                          <a16:creationId xmlns:a16="http://schemas.microsoft.com/office/drawing/2014/main" id="{21574635-5CB8-40A1-88A2-86C15BA8B72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357" y="3892315"/>
                      <a:ext cx="422025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- 4</a:t>
                      </a:r>
                    </a:p>
                  </p:txBody>
                </p:sp>
                <p:sp>
                  <p:nvSpPr>
                    <p:cNvPr id="41" name="Text Box 2">
                      <a:extLst>
                        <a:ext uri="{FF2B5EF4-FFF2-40B4-BE49-F238E27FC236}">
                          <a16:creationId xmlns:a16="http://schemas.microsoft.com/office/drawing/2014/main" id="{E3D04FBF-12C9-404C-826C-575F835215F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4137" y="3892315"/>
                      <a:ext cx="303721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</p:grpSp>
          </p:grpSp>
          <p:sp>
            <p:nvSpPr>
              <p:cNvPr id="28" name="Text Box 2">
                <a:extLst>
                  <a:ext uri="{FF2B5EF4-FFF2-40B4-BE49-F238E27FC236}">
                    <a16:creationId xmlns:a16="http://schemas.microsoft.com/office/drawing/2014/main" id="{AAA35D2A-E20C-4C38-9BCB-2C0E15CA37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6079" y="1429435"/>
                <a:ext cx="30372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15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Text Box 2">
                <a:extLst>
                  <a:ext uri="{FF2B5EF4-FFF2-40B4-BE49-F238E27FC236}">
                    <a16:creationId xmlns:a16="http://schemas.microsoft.com/office/drawing/2014/main" id="{DA099AE6-504A-4E66-8FF9-8834F64E15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8760" y="2908384"/>
                <a:ext cx="303721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9BAFA0D-1104-4688-9956-3EDFC8A5090E}"/>
                </a:ext>
              </a:extLst>
            </p:cNvPr>
            <p:cNvSpPr/>
            <p:nvPr/>
          </p:nvSpPr>
          <p:spPr>
            <a:xfrm>
              <a:off x="5873243" y="3051115"/>
              <a:ext cx="228600" cy="228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1059E68-28F5-48ED-9776-C21F372D2903}"/>
                </a:ext>
              </a:extLst>
            </p:cNvPr>
            <p:cNvSpPr txBox="1"/>
            <p:nvPr/>
          </p:nvSpPr>
          <p:spPr>
            <a:xfrm>
              <a:off x="2819400" y="3458730"/>
              <a:ext cx="9342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 + 4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/>
                <a:t> 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36610A6D-3903-4199-8D97-B345EA689A13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https://www.electronics-tutorials.ws/accircuits/complex-numbers.html</a:t>
            </a:r>
          </a:p>
        </p:txBody>
      </p:sp>
    </p:spTree>
    <p:extLst>
      <p:ext uri="{BB962C8B-B14F-4D97-AF65-F5344CB8AC3E}">
        <p14:creationId xmlns:p14="http://schemas.microsoft.com/office/powerpoint/2010/main" val="21648349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each constant: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 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7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 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   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049E6-B5EB-4612-812E-592773D677A5}"/>
              </a:ext>
            </a:extLst>
          </p:cNvPr>
          <p:cNvSpPr/>
          <p:nvPr/>
        </p:nvSpPr>
        <p:spPr>
          <a:xfrm>
            <a:off x="1447800" y="1447800"/>
            <a:ext cx="12192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BFB33A-7BBE-4AFD-85CC-9584D6D4B588}"/>
              </a:ext>
            </a:extLst>
          </p:cNvPr>
          <p:cNvSpPr/>
          <p:nvPr/>
        </p:nvSpPr>
        <p:spPr>
          <a:xfrm>
            <a:off x="2057400" y="2198687"/>
            <a:ext cx="7620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440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each constant: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 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7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7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 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   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049E6-B5EB-4612-812E-592773D677A5}"/>
              </a:ext>
            </a:extLst>
          </p:cNvPr>
          <p:cNvSpPr/>
          <p:nvPr/>
        </p:nvSpPr>
        <p:spPr>
          <a:xfrm>
            <a:off x="1447800" y="1447800"/>
            <a:ext cx="12192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E8FA76-23B5-4BE2-8A8C-8F87468CFFC9}"/>
              </a:ext>
            </a:extLst>
          </p:cNvPr>
          <p:cNvSpPr/>
          <p:nvPr/>
        </p:nvSpPr>
        <p:spPr>
          <a:xfrm>
            <a:off x="4419600" y="2966243"/>
            <a:ext cx="1676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BFB33A-7BBE-4AFD-85CC-9584D6D4B588}"/>
              </a:ext>
            </a:extLst>
          </p:cNvPr>
          <p:cNvSpPr/>
          <p:nvPr/>
        </p:nvSpPr>
        <p:spPr>
          <a:xfrm>
            <a:off x="2057400" y="2198687"/>
            <a:ext cx="7620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77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each constant: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 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7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7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 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  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049E6-B5EB-4612-812E-592773D677A5}"/>
              </a:ext>
            </a:extLst>
          </p:cNvPr>
          <p:cNvSpPr/>
          <p:nvPr/>
        </p:nvSpPr>
        <p:spPr>
          <a:xfrm>
            <a:off x="1447800" y="1447800"/>
            <a:ext cx="12192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E8FA76-23B5-4BE2-8A8C-8F87468CFFC9}"/>
              </a:ext>
            </a:extLst>
          </p:cNvPr>
          <p:cNvSpPr/>
          <p:nvPr/>
        </p:nvSpPr>
        <p:spPr>
          <a:xfrm>
            <a:off x="4419600" y="2966243"/>
            <a:ext cx="1676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BFB33A-7BBE-4AFD-85CC-9584D6D4B588}"/>
              </a:ext>
            </a:extLst>
          </p:cNvPr>
          <p:cNvSpPr/>
          <p:nvPr/>
        </p:nvSpPr>
        <p:spPr>
          <a:xfrm>
            <a:off x="2057400" y="2198687"/>
            <a:ext cx="7620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D437D6-7348-4F6C-82E8-2948C2E56FF9}"/>
              </a:ext>
            </a:extLst>
          </p:cNvPr>
          <p:cNvSpPr/>
          <p:nvPr/>
        </p:nvSpPr>
        <p:spPr>
          <a:xfrm>
            <a:off x="2667000" y="3657600"/>
            <a:ext cx="914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94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each constant: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 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7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7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2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 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-29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   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049E6-B5EB-4612-812E-592773D677A5}"/>
              </a:ext>
            </a:extLst>
          </p:cNvPr>
          <p:cNvSpPr/>
          <p:nvPr/>
        </p:nvSpPr>
        <p:spPr>
          <a:xfrm>
            <a:off x="1447800" y="1447800"/>
            <a:ext cx="12192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E8FA76-23B5-4BE2-8A8C-8F87468CFFC9}"/>
              </a:ext>
            </a:extLst>
          </p:cNvPr>
          <p:cNvSpPr/>
          <p:nvPr/>
        </p:nvSpPr>
        <p:spPr>
          <a:xfrm>
            <a:off x="4419600" y="2966243"/>
            <a:ext cx="1676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BFB33A-7BBE-4AFD-85CC-9584D6D4B588}"/>
              </a:ext>
            </a:extLst>
          </p:cNvPr>
          <p:cNvSpPr/>
          <p:nvPr/>
        </p:nvSpPr>
        <p:spPr>
          <a:xfrm>
            <a:off x="2057400" y="2198687"/>
            <a:ext cx="7620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D437D6-7348-4F6C-82E8-2948C2E56FF9}"/>
              </a:ext>
            </a:extLst>
          </p:cNvPr>
          <p:cNvSpPr/>
          <p:nvPr/>
        </p:nvSpPr>
        <p:spPr>
          <a:xfrm>
            <a:off x="2667000" y="3657600"/>
            <a:ext cx="914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43486D-017B-4C4F-A653-407DD809ED8E}"/>
              </a:ext>
            </a:extLst>
          </p:cNvPr>
          <p:cNvSpPr/>
          <p:nvPr/>
        </p:nvSpPr>
        <p:spPr>
          <a:xfrm>
            <a:off x="1600200" y="4408487"/>
            <a:ext cx="12192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86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each constant: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 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7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7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2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 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-29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3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   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049E6-B5EB-4612-812E-592773D677A5}"/>
              </a:ext>
            </a:extLst>
          </p:cNvPr>
          <p:cNvSpPr/>
          <p:nvPr/>
        </p:nvSpPr>
        <p:spPr>
          <a:xfrm>
            <a:off x="1447800" y="1447800"/>
            <a:ext cx="12192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E8FA76-23B5-4BE2-8A8C-8F87468CFFC9}"/>
              </a:ext>
            </a:extLst>
          </p:cNvPr>
          <p:cNvSpPr/>
          <p:nvPr/>
        </p:nvSpPr>
        <p:spPr>
          <a:xfrm>
            <a:off x="4419600" y="2966243"/>
            <a:ext cx="1676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BFB33A-7BBE-4AFD-85CC-9584D6D4B588}"/>
              </a:ext>
            </a:extLst>
          </p:cNvPr>
          <p:cNvSpPr/>
          <p:nvPr/>
        </p:nvSpPr>
        <p:spPr>
          <a:xfrm>
            <a:off x="2057400" y="2198687"/>
            <a:ext cx="7620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D437D6-7348-4F6C-82E8-2948C2E56FF9}"/>
              </a:ext>
            </a:extLst>
          </p:cNvPr>
          <p:cNvSpPr/>
          <p:nvPr/>
        </p:nvSpPr>
        <p:spPr>
          <a:xfrm>
            <a:off x="2667000" y="3657600"/>
            <a:ext cx="914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43486D-017B-4C4F-A653-407DD809ED8E}"/>
              </a:ext>
            </a:extLst>
          </p:cNvPr>
          <p:cNvSpPr/>
          <p:nvPr/>
        </p:nvSpPr>
        <p:spPr>
          <a:xfrm>
            <a:off x="1600200" y="4408487"/>
            <a:ext cx="12192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785199-1C66-48C7-8E7D-517409D90BA0}"/>
              </a:ext>
            </a:extLst>
          </p:cNvPr>
          <p:cNvSpPr/>
          <p:nvPr/>
        </p:nvSpPr>
        <p:spPr>
          <a:xfrm>
            <a:off x="1600200" y="5170487"/>
            <a:ext cx="914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4A6C84-6ABF-4558-8F75-930E00D21B1F}"/>
              </a:ext>
            </a:extLst>
          </p:cNvPr>
          <p:cNvSpPr/>
          <p:nvPr/>
        </p:nvSpPr>
        <p:spPr>
          <a:xfrm>
            <a:off x="5867400" y="5181600"/>
            <a:ext cx="914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54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Identify each constant: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 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7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7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2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 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-29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3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  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43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049E6-B5EB-4612-812E-592773D677A5}"/>
              </a:ext>
            </a:extLst>
          </p:cNvPr>
          <p:cNvSpPr/>
          <p:nvPr/>
        </p:nvSpPr>
        <p:spPr>
          <a:xfrm>
            <a:off x="1447800" y="1447800"/>
            <a:ext cx="12192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E8FA76-23B5-4BE2-8A8C-8F87468CFFC9}"/>
              </a:ext>
            </a:extLst>
          </p:cNvPr>
          <p:cNvSpPr/>
          <p:nvPr/>
        </p:nvSpPr>
        <p:spPr>
          <a:xfrm>
            <a:off x="4419600" y="2966243"/>
            <a:ext cx="1676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BFB33A-7BBE-4AFD-85CC-9584D6D4B588}"/>
              </a:ext>
            </a:extLst>
          </p:cNvPr>
          <p:cNvSpPr/>
          <p:nvPr/>
        </p:nvSpPr>
        <p:spPr>
          <a:xfrm>
            <a:off x="2057400" y="2198687"/>
            <a:ext cx="7620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D437D6-7348-4F6C-82E8-2948C2E56FF9}"/>
              </a:ext>
            </a:extLst>
          </p:cNvPr>
          <p:cNvSpPr/>
          <p:nvPr/>
        </p:nvSpPr>
        <p:spPr>
          <a:xfrm>
            <a:off x="2667000" y="3657600"/>
            <a:ext cx="914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43486D-017B-4C4F-A653-407DD809ED8E}"/>
              </a:ext>
            </a:extLst>
          </p:cNvPr>
          <p:cNvSpPr/>
          <p:nvPr/>
        </p:nvSpPr>
        <p:spPr>
          <a:xfrm>
            <a:off x="1600200" y="4408487"/>
            <a:ext cx="12192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785199-1C66-48C7-8E7D-517409D90BA0}"/>
              </a:ext>
            </a:extLst>
          </p:cNvPr>
          <p:cNvSpPr/>
          <p:nvPr/>
        </p:nvSpPr>
        <p:spPr>
          <a:xfrm>
            <a:off x="1600200" y="5170487"/>
            <a:ext cx="914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4A6C84-6ABF-4558-8F75-930E00D21B1F}"/>
              </a:ext>
            </a:extLst>
          </p:cNvPr>
          <p:cNvSpPr/>
          <p:nvPr/>
        </p:nvSpPr>
        <p:spPr>
          <a:xfrm>
            <a:off x="5867400" y="5181600"/>
            <a:ext cx="9144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C45077-35DD-4C53-BD1A-B206A8BDB88D}"/>
              </a:ext>
            </a:extLst>
          </p:cNvPr>
          <p:cNvSpPr/>
          <p:nvPr/>
        </p:nvSpPr>
        <p:spPr>
          <a:xfrm>
            <a:off x="1143000" y="5867400"/>
            <a:ext cx="1219200" cy="925513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9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0846269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Degree</a:t>
            </a:r>
            <a:r>
              <a:rPr lang="en-US" dirty="0"/>
              <a:t> of a polynomial</a:t>
            </a:r>
          </a:p>
          <a:p>
            <a:r>
              <a:rPr lang="en-US" dirty="0"/>
              <a:t>	Sum the exponents in each </a:t>
            </a:r>
          </a:p>
          <a:p>
            <a:r>
              <a:rPr lang="en-US" dirty="0"/>
              <a:t>		term</a:t>
            </a:r>
          </a:p>
          <a:p>
            <a:r>
              <a:rPr lang="en-US" dirty="0"/>
              <a:t>	The </a:t>
            </a:r>
            <a:r>
              <a:rPr lang="en-US" dirty="0">
                <a:solidFill>
                  <a:schemeClr val="tx1"/>
                </a:solidFill>
              </a:rPr>
              <a:t>largest</a:t>
            </a:r>
            <a:r>
              <a:rPr lang="en-US" dirty="0"/>
              <a:t> sum is the </a:t>
            </a:r>
          </a:p>
          <a:p>
            <a:r>
              <a:rPr lang="en-US" dirty="0"/>
              <a:t>		degree of the polynomial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300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What is the degree?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157DE-CAAE-45BC-AD2D-418D2270291E}"/>
              </a:ext>
            </a:extLst>
          </p:cNvPr>
          <p:cNvSpPr txBox="1"/>
          <p:nvPr/>
        </p:nvSpPr>
        <p:spPr>
          <a:xfrm>
            <a:off x="228600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0CCA4-5BFA-45AF-AEA6-88856E311BF0}"/>
              </a:ext>
            </a:extLst>
          </p:cNvPr>
          <p:cNvSpPr txBox="1"/>
          <p:nvPr/>
        </p:nvSpPr>
        <p:spPr>
          <a:xfrm>
            <a:off x="10509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E34C9-D126-42E2-A9F8-DCFDDF20ACD7}"/>
              </a:ext>
            </a:extLst>
          </p:cNvPr>
          <p:cNvSpPr txBox="1"/>
          <p:nvPr/>
        </p:nvSpPr>
        <p:spPr>
          <a:xfrm>
            <a:off x="17367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31701-DC11-41EE-9F25-6224AF92E3EB}"/>
              </a:ext>
            </a:extLst>
          </p:cNvPr>
          <p:cNvSpPr txBox="1"/>
          <p:nvPr/>
        </p:nvSpPr>
        <p:spPr>
          <a:xfrm>
            <a:off x="24987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ACB34-0295-407C-B5CC-14375B9F502D}"/>
              </a:ext>
            </a:extLst>
          </p:cNvPr>
          <p:cNvSpPr txBox="1"/>
          <p:nvPr/>
        </p:nvSpPr>
        <p:spPr>
          <a:xfrm>
            <a:off x="34893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25F30-E886-4DC9-8BA7-FE614CE34A16}"/>
              </a:ext>
            </a:extLst>
          </p:cNvPr>
          <p:cNvSpPr txBox="1"/>
          <p:nvPr/>
        </p:nvSpPr>
        <p:spPr>
          <a:xfrm>
            <a:off x="45561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AD47B2-7BE3-4811-9588-71BADF5C24EE}"/>
              </a:ext>
            </a:extLst>
          </p:cNvPr>
          <p:cNvSpPr txBox="1"/>
          <p:nvPr/>
        </p:nvSpPr>
        <p:spPr>
          <a:xfrm>
            <a:off x="60039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2724B-6F29-49B2-B6BB-08D1DC28E494}"/>
              </a:ext>
            </a:extLst>
          </p:cNvPr>
          <p:cNvSpPr txBox="1"/>
          <p:nvPr/>
        </p:nvSpPr>
        <p:spPr>
          <a:xfrm>
            <a:off x="72993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EFF52-CC5D-4387-B88C-6614515EB93C}"/>
              </a:ext>
            </a:extLst>
          </p:cNvPr>
          <p:cNvSpPr txBox="1"/>
          <p:nvPr/>
        </p:nvSpPr>
        <p:spPr>
          <a:xfrm>
            <a:off x="83661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26698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What is the degree?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157DE-CAAE-45BC-AD2D-418D2270291E}"/>
              </a:ext>
            </a:extLst>
          </p:cNvPr>
          <p:cNvSpPr txBox="1"/>
          <p:nvPr/>
        </p:nvSpPr>
        <p:spPr>
          <a:xfrm>
            <a:off x="228600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0CCA4-5BFA-45AF-AEA6-88856E311BF0}"/>
              </a:ext>
            </a:extLst>
          </p:cNvPr>
          <p:cNvSpPr txBox="1"/>
          <p:nvPr/>
        </p:nvSpPr>
        <p:spPr>
          <a:xfrm>
            <a:off x="10509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E34C9-D126-42E2-A9F8-DCFDDF20ACD7}"/>
              </a:ext>
            </a:extLst>
          </p:cNvPr>
          <p:cNvSpPr txBox="1"/>
          <p:nvPr/>
        </p:nvSpPr>
        <p:spPr>
          <a:xfrm>
            <a:off x="17367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31701-DC11-41EE-9F25-6224AF92E3EB}"/>
              </a:ext>
            </a:extLst>
          </p:cNvPr>
          <p:cNvSpPr txBox="1"/>
          <p:nvPr/>
        </p:nvSpPr>
        <p:spPr>
          <a:xfrm>
            <a:off x="24987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ACB34-0295-407C-B5CC-14375B9F502D}"/>
              </a:ext>
            </a:extLst>
          </p:cNvPr>
          <p:cNvSpPr txBox="1"/>
          <p:nvPr/>
        </p:nvSpPr>
        <p:spPr>
          <a:xfrm>
            <a:off x="34893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25F30-E886-4DC9-8BA7-FE614CE34A16}"/>
              </a:ext>
            </a:extLst>
          </p:cNvPr>
          <p:cNvSpPr txBox="1"/>
          <p:nvPr/>
        </p:nvSpPr>
        <p:spPr>
          <a:xfrm>
            <a:off x="45561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AD47B2-7BE3-4811-9588-71BADF5C24EE}"/>
              </a:ext>
            </a:extLst>
          </p:cNvPr>
          <p:cNvSpPr txBox="1"/>
          <p:nvPr/>
        </p:nvSpPr>
        <p:spPr>
          <a:xfrm>
            <a:off x="60039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2724B-6F29-49B2-B6BB-08D1DC28E494}"/>
              </a:ext>
            </a:extLst>
          </p:cNvPr>
          <p:cNvSpPr txBox="1"/>
          <p:nvPr/>
        </p:nvSpPr>
        <p:spPr>
          <a:xfrm>
            <a:off x="72993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EFF52-CC5D-4387-B88C-6614515EB93C}"/>
              </a:ext>
            </a:extLst>
          </p:cNvPr>
          <p:cNvSpPr txBox="1"/>
          <p:nvPr/>
        </p:nvSpPr>
        <p:spPr>
          <a:xfrm>
            <a:off x="8366185" y="3048000"/>
            <a:ext cx="54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9A84CF-C8D0-4FD8-857C-86D32E330DF7}"/>
              </a:ext>
            </a:extLst>
          </p:cNvPr>
          <p:cNvSpPr/>
          <p:nvPr/>
        </p:nvSpPr>
        <p:spPr>
          <a:xfrm>
            <a:off x="4267200" y="2819400"/>
            <a:ext cx="1006415" cy="9144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4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dirty="0"/>
              <a:t>In AC electrical circuits, resistors, capacitors, and inductors can be combined in a single complex number called the impedance (in ohms, </a:t>
            </a:r>
            <a:r>
              <a:rPr lang="el-GR" dirty="0"/>
              <a:t>Ω</a:t>
            </a:r>
            <a:r>
              <a:rPr lang="en-US" dirty="0"/>
              <a:t>):</a:t>
            </a:r>
          </a:p>
          <a:p>
            <a:pPr algn="ctr"/>
            <a:r>
              <a:rPr lang="en-US" dirty="0"/>
              <a:t>Z = R +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err="1"/>
              <a:t>·X</a:t>
            </a:r>
            <a:endParaRPr lang="en-US" dirty="0"/>
          </a:p>
          <a:p>
            <a:r>
              <a:rPr lang="en-US" dirty="0"/>
              <a:t>R is the resistance (a real number)</a:t>
            </a:r>
          </a:p>
          <a:p>
            <a:r>
              <a:rPr lang="en-US" dirty="0"/>
              <a:t>X is the reactance (imaginary)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Uses of Complex 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40516297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the degree: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</a:t>
            </a:r>
            <a:endParaRPr lang="en-US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006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the degree: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82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the degree: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217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the degree: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6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8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the degree: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6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523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the degree: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6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2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1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the degree: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6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2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2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3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637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the degree: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44						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2y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						1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45y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3xy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6x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000" dirty="0"/>
              <a:t> </a:t>
            </a:r>
            <a:r>
              <a:rPr lang="en-US" dirty="0"/>
              <a:t>≥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10			6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5y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27y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a typeface="Times New Roman" panose="02020603050405020304" pitchFamily="18" charset="0"/>
              </a:rPr>
              <a:t>2					2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53x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baseline="30000" dirty="0"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12x					2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/>
              <a:t>≈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8		3</a:t>
            </a:r>
          </a:p>
          <a:p>
            <a:pPr marL="0" marR="0">
              <a:spcBef>
                <a:spcPts val="96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7x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4y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000" dirty="0"/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5xy				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POLYNOMIALS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840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540792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Order </a:t>
            </a:r>
            <a:r>
              <a:rPr lang="en-US" dirty="0"/>
              <a:t>of a polynomial</a:t>
            </a:r>
          </a:p>
          <a:p>
            <a:r>
              <a:rPr lang="en-US" dirty="0"/>
              <a:t>	A polynomial is usually arranged in </a:t>
            </a:r>
            <a:r>
              <a:rPr lang="en-US" dirty="0">
                <a:solidFill>
                  <a:schemeClr val="tx1"/>
                </a:solidFill>
              </a:rPr>
              <a:t>descending</a:t>
            </a:r>
            <a:r>
              <a:rPr lang="en-US" dirty="0"/>
              <a:t> order according to the degree of its terms</a:t>
            </a:r>
          </a:p>
          <a:p>
            <a:r>
              <a:rPr lang="en-US" dirty="0"/>
              <a:t>	This is called “</a:t>
            </a:r>
            <a:r>
              <a:rPr lang="en-US" dirty="0">
                <a:solidFill>
                  <a:srgbClr val="FFC000"/>
                </a:solidFill>
              </a:rPr>
              <a:t>standard order</a:t>
            </a:r>
            <a:r>
              <a:rPr lang="en-US" dirty="0"/>
              <a:t>” or “</a:t>
            </a:r>
            <a:r>
              <a:rPr lang="en-US" dirty="0">
                <a:solidFill>
                  <a:srgbClr val="FFC000"/>
                </a:solidFill>
              </a:rPr>
              <a:t>standard form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88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Uses of 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Note: It is the practice in electrical engineering to represent the imaginary unit, 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/>
              <a:t>, by the letter "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/>
              <a:t>", to avoid confusion with the symbol for electric current which is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728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“Standard order” usually puts “x” terms in front of “y” terms</a:t>
            </a:r>
          </a:p>
        </p:txBody>
      </p:sp>
    </p:spTree>
    <p:extLst>
      <p:ext uri="{BB962C8B-B14F-4D97-AF65-F5344CB8AC3E}">
        <p14:creationId xmlns:p14="http://schemas.microsoft.com/office/powerpoint/2010/main" val="22189165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“Standard order” is usually just for expressions – equations usually arrange each side of the “=” sign according to the rules</a:t>
            </a:r>
          </a:p>
        </p:txBody>
      </p:sp>
    </p:spTree>
    <p:extLst>
      <p:ext uri="{BB962C8B-B14F-4D97-AF65-F5344CB8AC3E}">
        <p14:creationId xmlns:p14="http://schemas.microsoft.com/office/powerpoint/2010/main" val="14090453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Written in standard order, what is the first term?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728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Written in standard order, what is the first term?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54C0BF-D20A-40C4-A70B-9EB8DF27BCBF}"/>
              </a:ext>
            </a:extLst>
          </p:cNvPr>
          <p:cNvSpPr/>
          <p:nvPr/>
        </p:nvSpPr>
        <p:spPr>
          <a:xfrm>
            <a:off x="4068792" y="2743200"/>
            <a:ext cx="1493808" cy="9144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00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Written in standard order, what is the last term?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6405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Written in standard order, what is the first term?</a:t>
            </a:r>
          </a:p>
          <a:p>
            <a:endParaRPr lang="en-US" sz="2000" dirty="0"/>
          </a:p>
          <a:p>
            <a:r>
              <a:rPr lang="en-US" sz="3000" dirty="0"/>
              <a:t>7x</a:t>
            </a:r>
            <a:r>
              <a:rPr lang="en-US" sz="3000" baseline="30000" dirty="0"/>
              <a:t>2</a:t>
            </a:r>
            <a:r>
              <a:rPr lang="en-US" sz="3000" dirty="0"/>
              <a:t>-3x+45-8xy+6x</a:t>
            </a:r>
            <a:r>
              <a:rPr lang="en-US" sz="3000" baseline="30000" dirty="0"/>
              <a:t>2</a:t>
            </a:r>
            <a:r>
              <a:rPr lang="en-US" sz="3000" dirty="0"/>
              <a:t>y-40x</a:t>
            </a:r>
            <a:r>
              <a:rPr lang="en-US" sz="3000" baseline="30000" dirty="0"/>
              <a:t>2</a:t>
            </a:r>
            <a:r>
              <a:rPr lang="en-US" sz="3000" dirty="0"/>
              <a:t>y</a:t>
            </a:r>
            <a:r>
              <a:rPr lang="en-US" sz="3000" baseline="30000" dirty="0"/>
              <a:t>2</a:t>
            </a:r>
            <a:r>
              <a:rPr lang="en-US" sz="3000" dirty="0"/>
              <a:t>+85xy</a:t>
            </a:r>
            <a:r>
              <a:rPr lang="en-US" sz="3000" baseline="30000" dirty="0"/>
              <a:t>2</a:t>
            </a:r>
            <a:r>
              <a:rPr lang="en-US" sz="3000" dirty="0"/>
              <a:t>+372y-72y</a:t>
            </a:r>
            <a:r>
              <a:rPr lang="en-US" sz="3000" baseline="30000" dirty="0"/>
              <a:t>2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54C0BF-D20A-40C4-A70B-9EB8DF27BCBF}"/>
              </a:ext>
            </a:extLst>
          </p:cNvPr>
          <p:cNvSpPr/>
          <p:nvPr/>
        </p:nvSpPr>
        <p:spPr>
          <a:xfrm>
            <a:off x="1371600" y="2743200"/>
            <a:ext cx="838200" cy="9144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67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Written in standard order:</a:t>
            </a:r>
          </a:p>
          <a:p>
            <a:endParaRPr lang="en-US" sz="2000" dirty="0"/>
          </a:p>
          <a:p>
            <a:r>
              <a:rPr lang="en-US" sz="2900" dirty="0"/>
              <a:t>-40x</a:t>
            </a:r>
            <a:r>
              <a:rPr lang="en-US" sz="2900" baseline="30000" dirty="0"/>
              <a:t>2</a:t>
            </a:r>
            <a:r>
              <a:rPr lang="en-US" sz="2900" dirty="0"/>
              <a:t>y</a:t>
            </a:r>
            <a:r>
              <a:rPr lang="en-US" sz="2900" baseline="30000" dirty="0"/>
              <a:t>2</a:t>
            </a:r>
            <a:r>
              <a:rPr lang="en-US" sz="2900" dirty="0"/>
              <a:t>+6x</a:t>
            </a:r>
            <a:r>
              <a:rPr lang="en-US" sz="2900" baseline="30000" dirty="0"/>
              <a:t>2</a:t>
            </a:r>
            <a:r>
              <a:rPr lang="en-US" sz="2900" dirty="0"/>
              <a:t>y+85xy</a:t>
            </a:r>
            <a:r>
              <a:rPr lang="en-US" sz="2900" baseline="30000" dirty="0"/>
              <a:t>2</a:t>
            </a:r>
            <a:r>
              <a:rPr lang="en-US" sz="2900" dirty="0"/>
              <a:t>+7x</a:t>
            </a:r>
            <a:r>
              <a:rPr lang="en-US" sz="2900" baseline="30000" dirty="0"/>
              <a:t>2</a:t>
            </a:r>
            <a:r>
              <a:rPr lang="en-US" sz="2900" dirty="0"/>
              <a:t>-8xy-72y</a:t>
            </a:r>
            <a:r>
              <a:rPr lang="en-US" sz="2900" baseline="30000" dirty="0"/>
              <a:t>2</a:t>
            </a:r>
            <a:r>
              <a:rPr lang="en-US" sz="2900" dirty="0"/>
              <a:t>-3x+372y+45</a:t>
            </a:r>
          </a:p>
        </p:txBody>
      </p:sp>
    </p:spTree>
    <p:extLst>
      <p:ext uri="{BB962C8B-B14F-4D97-AF65-F5344CB8AC3E}">
        <p14:creationId xmlns:p14="http://schemas.microsoft.com/office/powerpoint/2010/main" val="41917938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4050951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Most of what you will use algebra for in real life</a:t>
            </a:r>
            <a:endParaRPr lang="en-US" baseline="30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193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You must be given a value for each variable to plug in to the formula</a:t>
            </a:r>
          </a:p>
        </p:txBody>
      </p:sp>
    </p:spTree>
    <p:extLst>
      <p:ext uri="{BB962C8B-B14F-4D97-AF65-F5344CB8AC3E}">
        <p14:creationId xmlns:p14="http://schemas.microsoft.com/office/powerpoint/2010/main" val="265378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5323</Words>
  <Application>Microsoft Office PowerPoint</Application>
  <PresentationFormat>On-screen Show (4:3)</PresentationFormat>
  <Paragraphs>953</Paragraphs>
  <Slides>116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5" baseType="lpstr">
      <vt:lpstr>Arial</vt:lpstr>
      <vt:lpstr>Arial Narrow</vt:lpstr>
      <vt:lpstr>Calibri</vt:lpstr>
      <vt:lpstr>Cambria Math</vt:lpstr>
      <vt:lpstr>Century Gothic</vt:lpstr>
      <vt:lpstr>Comic Sans MS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Complex Numbers</vt:lpstr>
      <vt:lpstr>Complex Numbers</vt:lpstr>
      <vt:lpstr>Complex Graphing</vt:lpstr>
      <vt:lpstr>Uses of Complex Numbers</vt:lpstr>
      <vt:lpstr>Uses of Complex Numbers</vt:lpstr>
      <vt:lpstr>Phasor Arithmetic</vt:lpstr>
      <vt:lpstr>Phasor Arithmetic</vt:lpstr>
      <vt:lpstr>Phasor Arithmetic</vt:lpstr>
      <vt:lpstr>Zeros of Functions</vt:lpstr>
      <vt:lpstr>Zeros of Functions</vt:lpstr>
      <vt:lpstr>Zeros of Functions</vt:lpstr>
      <vt:lpstr>Zeros of Functions</vt:lpstr>
      <vt:lpstr>Zeros of Functions</vt:lpstr>
      <vt:lpstr>Zeros of Functions</vt:lpstr>
      <vt:lpstr>Zeros of Functions</vt:lpstr>
      <vt:lpstr>Zeros of Functions</vt:lpstr>
      <vt:lpstr>Questions?</vt:lpstr>
      <vt:lpstr>Polynomials</vt:lpstr>
      <vt:lpstr>Polynomials</vt:lpstr>
      <vt:lpstr>Polynomials</vt:lpstr>
      <vt:lpstr>PowerPoint Presentation</vt:lpstr>
      <vt:lpstr>PowerPoint Presentation</vt:lpstr>
      <vt:lpstr>PowerPoint Presentation</vt:lpstr>
      <vt:lpstr>PowerPoint Presentation</vt:lpstr>
      <vt:lpstr>Questions?</vt:lpstr>
      <vt:lpstr>Polynomials</vt:lpstr>
      <vt:lpstr>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Polynomials</vt:lpstr>
      <vt:lpstr>Polynomials</vt:lpstr>
      <vt:lpstr>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Polynomials</vt:lpstr>
      <vt:lpstr>Polynomials</vt:lpstr>
      <vt:lpstr>Polynomials</vt:lpstr>
      <vt:lpstr>Polynomials</vt:lpstr>
      <vt:lpstr>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Polynomials</vt:lpstr>
      <vt:lpstr>Polynomials</vt:lpstr>
      <vt:lpstr>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Polynomials</vt:lpstr>
      <vt:lpstr>Polynomials</vt:lpstr>
      <vt:lpstr>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Questions?</vt:lpstr>
      <vt:lpstr>Evaluating Polynomials</vt:lpstr>
      <vt:lpstr>Evaluating Polynomials</vt:lpstr>
      <vt:lpstr>Evaluating Polynomials</vt:lpstr>
      <vt:lpstr>Evaluating Polynomials</vt:lpstr>
      <vt:lpstr>Evaluating Polynomials</vt:lpstr>
      <vt:lpstr>Evaluating Polynomials</vt:lpstr>
      <vt:lpstr>Evaluating Polynomials</vt:lpstr>
      <vt:lpstr>Evaluating Polynomials</vt:lpstr>
      <vt:lpstr>Evaluating 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211</cp:revision>
  <dcterms:created xsi:type="dcterms:W3CDTF">2012-09-06T22:30:26Z</dcterms:created>
  <dcterms:modified xsi:type="dcterms:W3CDTF">2023-03-01T10:13:08Z</dcterms:modified>
</cp:coreProperties>
</file>