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1488" r:id="rId2"/>
    <p:sldId id="437" r:id="rId3"/>
    <p:sldId id="2198" r:id="rId4"/>
    <p:sldId id="466" r:id="rId5"/>
    <p:sldId id="2946" r:id="rId6"/>
    <p:sldId id="2947" r:id="rId7"/>
    <p:sldId id="2948" r:id="rId8"/>
    <p:sldId id="2949" r:id="rId9"/>
    <p:sldId id="2950" r:id="rId10"/>
    <p:sldId id="438" r:id="rId11"/>
    <p:sldId id="2951" r:id="rId12"/>
    <p:sldId id="2230" r:id="rId13"/>
    <p:sldId id="2952" r:id="rId14"/>
    <p:sldId id="2953" r:id="rId15"/>
    <p:sldId id="2244" r:id="rId16"/>
    <p:sldId id="2249" r:id="rId17"/>
    <p:sldId id="2907" r:id="rId18"/>
    <p:sldId id="402" r:id="rId19"/>
    <p:sldId id="515" r:id="rId20"/>
    <p:sldId id="407" r:id="rId21"/>
    <p:sldId id="450" r:id="rId22"/>
    <p:sldId id="451" r:id="rId23"/>
    <p:sldId id="452" r:id="rId24"/>
    <p:sldId id="453" r:id="rId25"/>
    <p:sldId id="455" r:id="rId26"/>
    <p:sldId id="454" r:id="rId27"/>
    <p:sldId id="456" r:id="rId28"/>
    <p:sldId id="457" r:id="rId29"/>
    <p:sldId id="394" r:id="rId30"/>
    <p:sldId id="416" r:id="rId31"/>
    <p:sldId id="459" r:id="rId32"/>
    <p:sldId id="417" r:id="rId33"/>
    <p:sldId id="418" r:id="rId34"/>
    <p:sldId id="467" r:id="rId35"/>
    <p:sldId id="2940" r:id="rId36"/>
    <p:sldId id="2941" r:id="rId37"/>
    <p:sldId id="2942" r:id="rId38"/>
    <p:sldId id="471" r:id="rId39"/>
    <p:sldId id="472" r:id="rId40"/>
    <p:sldId id="2943" r:id="rId41"/>
    <p:sldId id="474" r:id="rId42"/>
    <p:sldId id="460" r:id="rId43"/>
    <p:sldId id="419" r:id="rId44"/>
    <p:sldId id="420" r:id="rId45"/>
    <p:sldId id="421" r:id="rId46"/>
    <p:sldId id="386" r:id="rId47"/>
    <p:sldId id="486" r:id="rId48"/>
    <p:sldId id="484" r:id="rId49"/>
    <p:sldId id="528" r:id="rId50"/>
    <p:sldId id="529" r:id="rId51"/>
    <p:sldId id="527" r:id="rId52"/>
    <p:sldId id="483" r:id="rId53"/>
    <p:sldId id="422" r:id="rId54"/>
    <p:sldId id="530" r:id="rId55"/>
    <p:sldId id="487" r:id="rId56"/>
    <p:sldId id="531" r:id="rId57"/>
    <p:sldId id="532" r:id="rId58"/>
    <p:sldId id="533" r:id="rId59"/>
    <p:sldId id="534" r:id="rId60"/>
    <p:sldId id="536" r:id="rId61"/>
    <p:sldId id="535" r:id="rId62"/>
    <p:sldId id="537" r:id="rId63"/>
    <p:sldId id="538" r:id="rId64"/>
    <p:sldId id="539" r:id="rId65"/>
    <p:sldId id="540" r:id="rId66"/>
    <p:sldId id="543" r:id="rId67"/>
    <p:sldId id="546" r:id="rId68"/>
    <p:sldId id="547" r:id="rId69"/>
    <p:sldId id="545" r:id="rId70"/>
    <p:sldId id="549" r:id="rId71"/>
    <p:sldId id="550" r:id="rId72"/>
    <p:sldId id="551" r:id="rId73"/>
    <p:sldId id="552" r:id="rId74"/>
    <p:sldId id="553" r:id="rId75"/>
    <p:sldId id="548" r:id="rId76"/>
    <p:sldId id="493" r:id="rId77"/>
    <p:sldId id="423" r:id="rId78"/>
    <p:sldId id="424" r:id="rId79"/>
    <p:sldId id="425" r:id="rId80"/>
    <p:sldId id="426" r:id="rId81"/>
    <p:sldId id="2944" r:id="rId82"/>
    <p:sldId id="489" r:id="rId83"/>
    <p:sldId id="496" r:id="rId84"/>
    <p:sldId id="495" r:id="rId85"/>
    <p:sldId id="494" r:id="rId86"/>
    <p:sldId id="2945" r:id="rId87"/>
    <p:sldId id="485" r:id="rId88"/>
    <p:sldId id="556" r:id="rId89"/>
    <p:sldId id="557" r:id="rId90"/>
    <p:sldId id="558" r:id="rId91"/>
    <p:sldId id="554" r:id="rId92"/>
    <p:sldId id="559" r:id="rId93"/>
    <p:sldId id="561" r:id="rId94"/>
    <p:sldId id="560" r:id="rId95"/>
    <p:sldId id="562" r:id="rId96"/>
    <p:sldId id="563" r:id="rId97"/>
    <p:sldId id="565" r:id="rId98"/>
    <p:sldId id="566" r:id="rId99"/>
    <p:sldId id="564" r:id="rId100"/>
    <p:sldId id="555" r:id="rId101"/>
    <p:sldId id="570" r:id="rId102"/>
    <p:sldId id="571" r:id="rId103"/>
    <p:sldId id="572" r:id="rId104"/>
    <p:sldId id="567" r:id="rId105"/>
    <p:sldId id="568" r:id="rId106"/>
    <p:sldId id="569" r:id="rId107"/>
    <p:sldId id="575" r:id="rId108"/>
    <p:sldId id="573" r:id="rId109"/>
    <p:sldId id="577" r:id="rId110"/>
    <p:sldId id="578" r:id="rId111"/>
    <p:sldId id="579" r:id="rId112"/>
    <p:sldId id="580" r:id="rId113"/>
    <p:sldId id="581" r:id="rId114"/>
    <p:sldId id="582" r:id="rId115"/>
    <p:sldId id="583" r:id="rId116"/>
    <p:sldId id="586" r:id="rId117"/>
    <p:sldId id="587" r:id="rId118"/>
    <p:sldId id="588" r:id="rId119"/>
    <p:sldId id="584" r:id="rId120"/>
    <p:sldId id="468" r:id="rId121"/>
    <p:sldId id="470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3BBBB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85" d="100"/>
          <a:sy n="85" d="100"/>
        </p:scale>
        <p:origin x="9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DD15-88C6-4F3D-86F4-20514392E18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2114-2665-45D5-AEFC-EEDEC326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0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2-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04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“b” is the </a:t>
            </a:r>
            <a:r>
              <a:rPr lang="en-US" dirty="0">
                <a:solidFill>
                  <a:srgbClr val="FFC000"/>
                </a:solidFill>
              </a:rPr>
              <a:t>y-intercept</a:t>
            </a:r>
          </a:p>
          <a:p>
            <a:r>
              <a:rPr lang="en-US" dirty="0"/>
              <a:t>	where the “x” value is 0</a:t>
            </a:r>
          </a:p>
          <a:p>
            <a:r>
              <a:rPr lang="en-US" dirty="0"/>
              <a:t>	where the graph crosses </a:t>
            </a:r>
          </a:p>
          <a:p>
            <a:r>
              <a:rPr lang="en-US" dirty="0"/>
              <a:t>		the y-axis</a:t>
            </a:r>
          </a:p>
        </p:txBody>
      </p:sp>
    </p:spTree>
    <p:extLst>
      <p:ext uri="{BB962C8B-B14F-4D97-AF65-F5344CB8AC3E}">
        <p14:creationId xmlns:p14="http://schemas.microsoft.com/office/powerpoint/2010/main" val="30374512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First, build a box!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664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Include the terms of the multiplication: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163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Multiply the numbers on each box: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5519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This is your answer!</a:t>
            </a:r>
          </a:p>
          <a:p>
            <a:r>
              <a:rPr lang="en-US" dirty="0"/>
              <a:t>(but not the </a:t>
            </a:r>
            <a:r>
              <a:rPr lang="en-US" i="1" dirty="0"/>
              <a:t>final</a:t>
            </a:r>
            <a:r>
              <a:rPr lang="en-US" dirty="0"/>
              <a:t> answer…)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915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The diagonals cancel: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725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…and you are left with</a:t>
            </a:r>
          </a:p>
          <a:p>
            <a:r>
              <a:rPr lang="en-US" dirty="0"/>
              <a:t>= 25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105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878"/>
            <a:ext cx="8229600" cy="5638800"/>
          </a:xfrm>
        </p:spPr>
        <p:txBody>
          <a:bodyPr/>
          <a:lstStyle/>
          <a:p>
            <a:r>
              <a:rPr lang="en-US" dirty="0"/>
              <a:t>(5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)(5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…and you are left with</a:t>
            </a:r>
          </a:p>
          <a:p>
            <a:r>
              <a:rPr lang="en-US" dirty="0"/>
              <a:t>= 25 –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</a:p>
          <a:p>
            <a:r>
              <a:rPr lang="en-US" dirty="0"/>
              <a:t>= 25 --1</a:t>
            </a:r>
          </a:p>
          <a:p>
            <a:r>
              <a:rPr lang="en-US" dirty="0"/>
              <a:t>= 25 + 1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26</a:t>
            </a:r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+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b="1" i="1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5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-</a:t>
                      </a:r>
                      <a:r>
                        <a:rPr lang="en-US" sz="4000" b="1" i="1" dirty="0" err="1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724400" y="4191000"/>
            <a:ext cx="3886200" cy="21336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115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 </a:t>
                </a:r>
              </a:p>
              <a:p>
                <a:endParaRPr lang="en-US" dirty="0"/>
              </a:p>
              <a:p>
                <a:r>
                  <a:rPr lang="en-US" dirty="0"/>
                  <a:t>Another implied multiplication	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57600" y="1524000"/>
            <a:ext cx="762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346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 </a:t>
                </a:r>
              </a:p>
              <a:p>
                <a:r>
                  <a:rPr lang="en-US" dirty="0"/>
                  <a:t>Get rid of the square roots!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98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Now another box!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“b” is the y-intercept</a:t>
            </a:r>
          </a:p>
          <a:p>
            <a:r>
              <a:rPr lang="en-US" dirty="0"/>
              <a:t>	where the “x” value is 0</a:t>
            </a:r>
          </a:p>
          <a:p>
            <a:r>
              <a:rPr lang="en-US" dirty="0"/>
              <a:t>	where the graph crosses </a:t>
            </a:r>
          </a:p>
          <a:p>
            <a:r>
              <a:rPr lang="en-US" dirty="0"/>
              <a:t>		the y-axis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b = y – mx</a:t>
            </a:r>
            <a:endParaRPr lang="en-US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807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Now another box!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242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Now another box!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177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This time the diagonals don’t cancel…</a:t>
                </a:r>
              </a:p>
              <a:p>
                <a:r>
                  <a:rPr lang="en-US" dirty="0"/>
                  <a:t>Sorry!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 rot="19911656">
            <a:off x="4203977" y="4569443"/>
            <a:ext cx="4572000" cy="15240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7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	= 90 + 72</a:t>
                </a:r>
                <a:r>
                  <a:rPr lang="en-US" i="1" dirty="0"/>
                  <a:t>i</a:t>
                </a:r>
                <a:r>
                  <a:rPr lang="en-US" dirty="0"/>
                  <a:t> + 90</a:t>
                </a:r>
                <a:r>
                  <a:rPr lang="en-US" i="1" dirty="0"/>
                  <a:t>i</a:t>
                </a:r>
                <a:r>
                  <a:rPr lang="en-US" dirty="0"/>
                  <a:t> + 72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baseline="30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3276600"/>
          <a:ext cx="5867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8</a:t>
                      </a:r>
                      <a:r>
                        <a:rPr lang="en-US" sz="4000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CCFFFF"/>
                          </a:solidFill>
                        </a:rPr>
                        <a:t>9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90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CFFFF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CFFFF"/>
                          </a:solidFill>
                        </a:rPr>
                        <a:t>72</a:t>
                      </a:r>
                      <a:r>
                        <a:rPr lang="en-US" sz="4000" b="1" i="1" dirty="0">
                          <a:solidFill>
                            <a:srgbClr val="CCFFFF"/>
                          </a:solidFill>
                        </a:rPr>
                        <a:t>i</a:t>
                      </a:r>
                      <a:r>
                        <a:rPr lang="en-US" sz="2000" b="1" i="0" baseline="30000" dirty="0">
                          <a:solidFill>
                            <a:srgbClr val="CCFFFF"/>
                          </a:solidFill>
                        </a:rPr>
                        <a:t> </a:t>
                      </a:r>
                      <a:r>
                        <a:rPr lang="en-US" sz="4000" b="1" i="0" baseline="30000" dirty="0">
                          <a:solidFill>
                            <a:srgbClr val="CCFFFF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887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(10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64</m:t>
                        </m:r>
                      </m:e>
                    </m:rad>
                  </m:oMath>
                </a14:m>
                <a:r>
                  <a:rPr lang="en-US" dirty="0"/>
                  <a:t>) (9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) =</a:t>
                </a:r>
              </a:p>
              <a:p>
                <a:r>
                  <a:rPr lang="en-US" dirty="0"/>
                  <a:t>	= (10 + 8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 (9 + 9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dirty="0"/>
                  <a:t>)	</a:t>
                </a:r>
              </a:p>
              <a:p>
                <a:r>
                  <a:rPr lang="en-US" dirty="0"/>
                  <a:t>	= 90 + 72</a:t>
                </a:r>
                <a:r>
                  <a:rPr lang="en-US" i="1" dirty="0"/>
                  <a:t>i</a:t>
                </a:r>
                <a:r>
                  <a:rPr lang="en-US" dirty="0"/>
                  <a:t> + 90</a:t>
                </a:r>
                <a:r>
                  <a:rPr lang="en-US" i="1" dirty="0"/>
                  <a:t>i</a:t>
                </a:r>
                <a:r>
                  <a:rPr lang="en-US" dirty="0"/>
                  <a:t> + 72</a:t>
                </a:r>
                <a:r>
                  <a:rPr lang="en-US" i="1" dirty="0"/>
                  <a:t>i</a:t>
                </a:r>
                <a:r>
                  <a:rPr lang="en-US" sz="2000" i="1" dirty="0"/>
                  <a:t> 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	= 90 + 72</a:t>
                </a:r>
                <a:r>
                  <a:rPr lang="en-US" i="1" dirty="0"/>
                  <a:t>i</a:t>
                </a:r>
                <a:r>
                  <a:rPr lang="en-US" dirty="0"/>
                  <a:t> + 90</a:t>
                </a:r>
                <a:r>
                  <a:rPr lang="en-US" i="1" dirty="0"/>
                  <a:t>i</a:t>
                </a:r>
                <a:r>
                  <a:rPr lang="en-US" dirty="0"/>
                  <a:t> - 72 </a:t>
                </a:r>
              </a:p>
              <a:p>
                <a:r>
                  <a:rPr lang="en-US" dirty="0"/>
                  <a:t>	= 18 + 162</a:t>
                </a:r>
                <a:r>
                  <a:rPr lang="en-US" i="1" dirty="0"/>
                  <a:t>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56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These should be easy now!</a:t>
                </a:r>
              </a:p>
              <a:p>
                <a:r>
                  <a:rPr lang="en-US" dirty="0"/>
                  <a:t>15)  (10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16)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17)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	</a:t>
                </a:r>
              </a:p>
              <a:p>
                <a:endParaRPr lang="en-US" sz="2000" dirty="0"/>
              </a:p>
              <a:p>
                <a:r>
                  <a:rPr lang="en-US" dirty="0"/>
                  <a:t>18)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36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These should be easy now!</a:t>
                </a:r>
              </a:p>
              <a:p>
                <a:r>
                  <a:rPr lang="en-US" dirty="0"/>
                  <a:t>15)  (10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-100</a:t>
                </a:r>
                <a:r>
                  <a:rPr lang="en-US" dirty="0"/>
                  <a:t>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16)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17)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            	</a:t>
                </a:r>
              </a:p>
              <a:p>
                <a:endParaRPr lang="en-US" sz="2000" dirty="0"/>
              </a:p>
              <a:p>
                <a:r>
                  <a:rPr lang="en-US" dirty="0"/>
                  <a:t>18)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sz="100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/>
                  <a:t>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838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These should be easy now!</a:t>
                </a:r>
              </a:p>
              <a:p>
                <a:r>
                  <a:rPr lang="en-US" dirty="0"/>
                  <a:t>15)  (10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-100</a:t>
                </a:r>
                <a:r>
                  <a:rPr lang="en-US" dirty="0"/>
                  <a:t>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16)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-16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17)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            	</a:t>
                </a:r>
              </a:p>
              <a:p>
                <a:endParaRPr lang="en-US" sz="2000" dirty="0"/>
              </a:p>
              <a:p>
                <a:r>
                  <a:rPr lang="en-US" dirty="0"/>
                  <a:t>18)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endParaRPr lang="en-US" sz="100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/>
                  <a:t>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>
                <a:blip r:embed="rId3"/>
                <a:stretch>
                  <a:fillRect l="-2593" t="-1946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43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These should be easy now!</a:t>
                </a:r>
              </a:p>
              <a:p>
                <a:r>
                  <a:rPr lang="en-US" dirty="0"/>
                  <a:t>15)  (10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-100</a:t>
                </a:r>
                <a:r>
                  <a:rPr lang="en-US" dirty="0"/>
                  <a:t>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16)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-16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17)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-7</a:t>
                </a:r>
                <a:r>
                  <a:rPr lang="en-US" dirty="0"/>
                  <a:t>            	</a:t>
                </a:r>
              </a:p>
              <a:p>
                <a:endParaRPr lang="en-US" sz="2000" dirty="0"/>
              </a:p>
              <a:p>
                <a:r>
                  <a:rPr lang="en-US" dirty="0"/>
                  <a:t>18)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>
                <a:blip r:embed="rId3"/>
                <a:stretch>
                  <a:fillRect l="-2593" t="-1946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76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These should be easy now!</a:t>
                </a:r>
              </a:p>
              <a:p>
                <a:r>
                  <a:rPr lang="en-US" dirty="0"/>
                  <a:t>15)  (10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-100</a:t>
                </a:r>
                <a:r>
                  <a:rPr lang="en-US" dirty="0"/>
                  <a:t>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16)  (–4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-16                </a:t>
                </a:r>
              </a:p>
              <a:p>
                <a:endParaRPr lang="en-US" sz="2000" dirty="0"/>
              </a:p>
              <a:p>
                <a:r>
                  <a:rPr lang="en-US" dirty="0"/>
                  <a:t>17)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7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-7</a:t>
                </a:r>
                <a:r>
                  <a:rPr lang="en-US" dirty="0"/>
                  <a:t>            	</a:t>
                </a:r>
              </a:p>
              <a:p>
                <a:endParaRPr lang="en-US" sz="2000" dirty="0"/>
              </a:p>
              <a:p>
                <a:r>
                  <a:rPr lang="en-US" dirty="0"/>
                  <a:t>18)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 2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-13 </a:t>
                </a:r>
              </a:p>
              <a:p>
                <a:endParaRPr lang="en-US" sz="100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/>
                  <a:t>Did you get them right?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81878"/>
                <a:ext cx="8229600" cy="5638800"/>
              </a:xfrm>
              <a:blipFill rotWithShape="1">
                <a:blip r:embed="rId3"/>
                <a:stretch>
                  <a:fillRect l="-2593" t="-1946" r="-30296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15-18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equation of a parabola is:</a:t>
            </a:r>
          </a:p>
          <a:p>
            <a:endParaRPr lang="en-US" dirty="0"/>
          </a:p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“a” “b” and “c” determine the shape and location of the curve</a:t>
            </a:r>
          </a:p>
        </p:txBody>
      </p:sp>
    </p:spTree>
    <p:extLst>
      <p:ext uri="{BB962C8B-B14F-4D97-AF65-F5344CB8AC3E}">
        <p14:creationId xmlns:p14="http://schemas.microsoft.com/office/powerpoint/2010/main" val="168067812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010755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E3EA-505F-54BB-70D2-83DEA20C4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Review of Lines and 		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	Quadratics (Parabolas)</a:t>
            </a:r>
          </a:p>
          <a:p>
            <a:r>
              <a:rPr lang="en-US" dirty="0">
                <a:solidFill>
                  <a:srgbClr val="002060"/>
                </a:solidFill>
              </a:rPr>
              <a:t>	Review of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9998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If “a” is positive, the curve will be cup-shaped</a:t>
            </a:r>
          </a:p>
          <a:p>
            <a:br>
              <a:rPr lang="en-US" dirty="0"/>
            </a:b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 8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6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-6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-8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–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–1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0    1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2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10800000">
            <a:off x="6063916" y="1752600"/>
            <a:ext cx="1812758" cy="2991853"/>
          </a:xfrm>
          <a:prstGeom prst="arc">
            <a:avLst>
              <a:gd name="adj1" fmla="val 10903211"/>
              <a:gd name="adj2" fmla="val 39972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29765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If “a” is negative, the curve will be hill-shaped</a:t>
            </a:r>
            <a:br>
              <a:rPr lang="en-US" dirty="0"/>
            </a:b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 8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6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-6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-8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–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–1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0    1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2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25" name="Arc 24"/>
          <p:cNvSpPr/>
          <p:nvPr/>
        </p:nvSpPr>
        <p:spPr>
          <a:xfrm>
            <a:off x="6063916" y="4724400"/>
            <a:ext cx="1812758" cy="2991853"/>
          </a:xfrm>
          <a:prstGeom prst="arc">
            <a:avLst>
              <a:gd name="adj1" fmla="val 10903211"/>
              <a:gd name="adj2" fmla="val 39972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60234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positive “c” shifts the curve up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/>
              <a:t>A negative shifts it down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10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5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–5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-10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-8  –6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–4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0    2   4   6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8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059" y="2677367"/>
            <a:ext cx="4381500" cy="6923833"/>
            <a:chOff x="111059" y="2677367"/>
            <a:chExt cx="4381500" cy="6923833"/>
          </a:xfrm>
        </p:grpSpPr>
        <p:grpSp>
          <p:nvGrpSpPr>
            <p:cNvPr id="15" name="Group 14"/>
            <p:cNvGrpSpPr/>
            <p:nvPr/>
          </p:nvGrpSpPr>
          <p:grpSpPr>
            <a:xfrm>
              <a:off x="111059" y="2677367"/>
              <a:ext cx="4381500" cy="4140200"/>
              <a:chOff x="4671004" y="2619375"/>
              <a:chExt cx="4381500" cy="41402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16" name="Arc 15"/>
            <p:cNvSpPr/>
            <p:nvPr/>
          </p:nvSpPr>
          <p:spPr>
            <a:xfrm>
              <a:off x="1524000" y="3733800"/>
              <a:ext cx="1600199" cy="5867400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57351" y="2406134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+ 7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13731" y="240613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- 7</a:t>
            </a:r>
          </a:p>
        </p:txBody>
      </p:sp>
      <p:sp>
        <p:nvSpPr>
          <p:cNvPr id="22" name="Arc 21"/>
          <p:cNvSpPr/>
          <p:nvPr/>
        </p:nvSpPr>
        <p:spPr>
          <a:xfrm>
            <a:off x="6416096" y="5715000"/>
            <a:ext cx="1075567" cy="1965158"/>
          </a:xfrm>
          <a:prstGeom prst="arc">
            <a:avLst>
              <a:gd name="adj1" fmla="val 10903211"/>
              <a:gd name="adj2" fmla="val 0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43215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72263" y="2667000"/>
            <a:ext cx="4381500" cy="6477000"/>
            <a:chOff x="4672263" y="2667000"/>
            <a:chExt cx="4381500" cy="647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4672263" y="2667000"/>
              <a:ext cx="4381500" cy="4140200"/>
              <a:chOff x="4671004" y="2619375"/>
              <a:chExt cx="4381500" cy="4140200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40" name="Arc 39"/>
            <p:cNvSpPr/>
            <p:nvPr/>
          </p:nvSpPr>
          <p:spPr>
            <a:xfrm>
              <a:off x="5334001" y="2962777"/>
              <a:ext cx="1600199" cy="6181223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1059" y="2677367"/>
            <a:ext cx="4381500" cy="6466632"/>
            <a:chOff x="111059" y="2677367"/>
            <a:chExt cx="4381500" cy="6466632"/>
          </a:xfrm>
        </p:grpSpPr>
        <p:grpSp>
          <p:nvGrpSpPr>
            <p:cNvPr id="5" name="Group 4"/>
            <p:cNvGrpSpPr/>
            <p:nvPr/>
          </p:nvGrpSpPr>
          <p:grpSpPr>
            <a:xfrm>
              <a:off x="111059" y="2677367"/>
              <a:ext cx="4381500" cy="4140200"/>
              <a:chOff x="4671004" y="2619375"/>
              <a:chExt cx="4381500" cy="414020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41" name="Arc 40"/>
            <p:cNvSpPr/>
            <p:nvPr/>
          </p:nvSpPr>
          <p:spPr>
            <a:xfrm>
              <a:off x="2209801" y="2962776"/>
              <a:ext cx="1600199" cy="6181223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“b” will move the curve both vertically and horizontally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406134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+ 7x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566" y="2406134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- 7x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410666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1048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1395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how easy it is to factor a difference of two squares?</a:t>
            </a:r>
          </a:p>
          <a:p>
            <a:endParaRPr lang="en-US" dirty="0"/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– 4  =  (x – 2) (x + 2)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factoring for: 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 algn="ctr"/>
            <a:endParaRPr lang="en-US" dirty="0"/>
          </a:p>
          <a:p>
            <a:r>
              <a:rPr lang="en-US" dirty="0"/>
              <a:t>Hmm… not so easy after all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9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 of polynomial graphs</a:t>
            </a:r>
          </a:p>
          <a:p>
            <a:r>
              <a:rPr lang="en-US" dirty="0"/>
              <a:t>	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Italian mathematician/astrologer named </a:t>
            </a:r>
            <a:r>
              <a:rPr lang="en-US" dirty="0" err="1"/>
              <a:t>Girolamo</a:t>
            </a:r>
            <a:r>
              <a:rPr lang="en-US" dirty="0"/>
              <a:t> </a:t>
            </a:r>
            <a:r>
              <a:rPr lang="en-US" dirty="0" err="1"/>
              <a:t>Cardano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(1501-1576) </a:t>
            </a:r>
          </a:p>
          <a:p>
            <a:pPr>
              <a:spcBef>
                <a:spcPts val="0"/>
              </a:spcBef>
            </a:pPr>
            <a:r>
              <a:rPr lang="en-US" dirty="0"/>
              <a:t>thought it should be!</a:t>
            </a:r>
          </a:p>
          <a:p>
            <a:endParaRPr lang="en-US" dirty="0"/>
          </a:p>
          <a:p>
            <a:endParaRPr lang="en-US" dirty="0">
              <a:solidFill>
                <a:srgbClr val="CF0E3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172026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Girolamo</a:t>
            </a:r>
            <a:r>
              <a:rPr lang="en-US" dirty="0"/>
              <a:t> was illegitimate, and his mother tried to abort him</a:t>
            </a:r>
          </a:p>
          <a:p>
            <a:endParaRPr lang="en-US" sz="2000" dirty="0"/>
          </a:p>
          <a:p>
            <a:r>
              <a:rPr lang="en-US" dirty="0"/>
              <a:t>His father was a </a:t>
            </a:r>
          </a:p>
          <a:p>
            <a:pPr>
              <a:spcBef>
                <a:spcPts val="0"/>
              </a:spcBef>
            </a:pPr>
            <a:r>
              <a:rPr lang="en-US" dirty="0"/>
              <a:t>famous lawyer who </a:t>
            </a:r>
          </a:p>
          <a:p>
            <a:pPr>
              <a:spcBef>
                <a:spcPts val="0"/>
              </a:spcBef>
            </a:pPr>
            <a:r>
              <a:rPr lang="en-US" dirty="0"/>
              <a:t>was a friend of </a:t>
            </a:r>
          </a:p>
          <a:p>
            <a:pPr>
              <a:spcBef>
                <a:spcPts val="0"/>
              </a:spcBef>
            </a:pPr>
            <a:r>
              <a:rPr lang="en-US" dirty="0"/>
              <a:t>Leonardo da Vinci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2447460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Cardano was the first mathematician to use negative </a:t>
            </a:r>
          </a:p>
          <a:p>
            <a:pPr>
              <a:spcBef>
                <a:spcPts val="0"/>
              </a:spcBef>
            </a:pPr>
            <a:r>
              <a:rPr lang="en-US" dirty="0"/>
              <a:t>numbers systematically </a:t>
            </a:r>
          </a:p>
          <a:p>
            <a:pPr>
              <a:spcBef>
                <a:spcPts val="0"/>
              </a:spcBef>
            </a:pPr>
            <a:r>
              <a:rPr lang="en-US" dirty="0"/>
              <a:t>in algebraic equations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54681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wanted to discover a solution to:  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r>
              <a:rPr lang="en-US" dirty="0"/>
              <a:t>that would be as easy </a:t>
            </a:r>
          </a:p>
          <a:p>
            <a:r>
              <a:rPr lang="en-US" dirty="0"/>
              <a:t>as for:        x</a:t>
            </a:r>
            <a:r>
              <a:rPr lang="en-US" baseline="30000" dirty="0"/>
              <a:t>2</a:t>
            </a:r>
            <a:r>
              <a:rPr lang="en-US" dirty="0"/>
              <a:t> - 4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484749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In 1545, he decided the number he needed was:</a:t>
                </a:r>
              </a:p>
              <a:p>
                <a:r>
                  <a:rPr lang="en-US" dirty="0"/>
                  <a:t>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 smtClean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206628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+ 4 = 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 (x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4762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+ 4 = 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 (x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-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90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0722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+ 4 = 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 (x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-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-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9B85D8C-805B-48E8-8E40-AD159CCC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90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65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+ 4 = 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 (x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-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-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– (-4) </a:t>
                </a:r>
              </a:p>
              <a:p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057400" y="3543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306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</p:spPr>
            <p:txBody>
              <a:bodyPr/>
              <a:lstStyle/>
              <a:p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  <a:r>
                  <a:rPr lang="en-US" dirty="0"/>
                  <a:t> + 4 = (x –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 (x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x</a:t>
                </a:r>
                <a:r>
                  <a:rPr lang="en-US" sz="2000" dirty="0"/>
                  <a:t> </a:t>
                </a:r>
                <a:r>
                  <a:rPr lang="en-US" dirty="0"/>
                  <a:t>-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-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– (-4) </a:t>
                </a:r>
              </a:p>
              <a:p>
                <a:r>
                  <a:rPr lang="en-US" dirty="0"/>
                  <a:t>        = x</a:t>
                </a:r>
                <a:r>
                  <a:rPr lang="en-US" baseline="30000" dirty="0"/>
                  <a:t>2</a:t>
                </a:r>
                <a:r>
                  <a:rPr lang="en-US" dirty="0"/>
                  <a:t> + 4</a:t>
                </a:r>
              </a:p>
              <a:p>
                <a:pPr algn="ctr"/>
                <a:r>
                  <a:rPr lang="en-US" sz="6000" dirty="0">
                    <a:solidFill>
                      <a:srgbClr val="FFC000"/>
                    </a:solidFill>
                  </a:rPr>
                  <a:t>Yay!</a:t>
                </a:r>
              </a:p>
              <a:p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96350" cy="5638800"/>
              </a:xfrm>
              <a:blipFill rotWithShape="1">
                <a:blip r:embed="rId2"/>
                <a:stretch>
                  <a:fillRect l="-2467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057400" y="11049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57400" y="19431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057400" y="2781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057400" y="35433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398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2) Graph polynomial functions using the leading-term test, factoring, </a:t>
            </a:r>
            <a:r>
              <a:rPr lang="en-US" sz="3200" dirty="0">
                <a:solidFill>
                  <a:srgbClr val="FFC000"/>
                </a:solidFill>
              </a:rPr>
              <a:t>zeros</a:t>
            </a:r>
            <a:r>
              <a:rPr lang="en-US" sz="3200" dirty="0"/>
              <a:t> and their multiplicities.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Of course, Cardano realized that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</m:t>
                        </m:r>
                      </m:e>
                    </m:rad>
                  </m:oMath>
                </a14:m>
                <a:r>
                  <a:rPr lang="en-US" dirty="0"/>
                  <a:t>   was “manifestly impossible”</a:t>
                </a:r>
              </a:p>
              <a:p>
                <a:endParaRPr lang="en-US" sz="2000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146678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he didn’t let that slow him down!</a:t>
            </a:r>
          </a:p>
          <a:p>
            <a:endParaRPr lang="en-US" sz="2000" dirty="0"/>
          </a:p>
          <a:p>
            <a:r>
              <a:rPr lang="en-US" dirty="0"/>
              <a:t>He said:</a:t>
            </a:r>
          </a:p>
          <a:p>
            <a:r>
              <a:rPr lang="en-US" dirty="0"/>
              <a:t>“Nevertheless, </a:t>
            </a:r>
          </a:p>
          <a:p>
            <a:r>
              <a:rPr lang="en-US" dirty="0"/>
              <a:t>we will operate!”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38" y="2971800"/>
            <a:ext cx="2841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389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https://www.daviddarling.info/encyclopedia/C/Cardano.html</a:t>
            </a:r>
          </a:p>
        </p:txBody>
      </p:sp>
    </p:spTree>
    <p:extLst>
      <p:ext uri="{BB962C8B-B14F-4D97-AF65-F5344CB8AC3E}">
        <p14:creationId xmlns:p14="http://schemas.microsoft.com/office/powerpoint/2010/main" val="3236838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Cardano called these roots of negative numbers “ghost numbers”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8956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https://www.vox.com/2014/11/1/7138083/celebrate-the-spooky-weekend-with-this-ghost-playlist</a:t>
            </a:r>
          </a:p>
        </p:txBody>
      </p:sp>
    </p:spTree>
    <p:extLst>
      <p:ext uri="{BB962C8B-B14F-4D97-AF65-F5344CB8AC3E}">
        <p14:creationId xmlns:p14="http://schemas.microsoft.com/office/powerpoint/2010/main" val="400452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These ghost numbers were actually a new kind of number called “complex numbers”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3960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Cardano was also a famous physician</a:t>
            </a:r>
          </a:p>
          <a:p>
            <a:endParaRPr lang="en-US" sz="2000" dirty="0"/>
          </a:p>
          <a:p>
            <a:r>
              <a:rPr lang="en-US" dirty="0"/>
              <a:t>He was the first to describe typhoid fever</a:t>
            </a:r>
          </a:p>
        </p:txBody>
      </p:sp>
    </p:spTree>
    <p:extLst>
      <p:ext uri="{BB962C8B-B14F-4D97-AF65-F5344CB8AC3E}">
        <p14:creationId xmlns:p14="http://schemas.microsoft.com/office/powerpoint/2010/main" val="3993712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He was the first to say that deaf people actually had minds and should be educated just like hearing people</a:t>
            </a:r>
          </a:p>
        </p:txBody>
      </p:sp>
    </p:spTree>
    <p:extLst>
      <p:ext uri="{BB962C8B-B14F-4D97-AF65-F5344CB8AC3E}">
        <p14:creationId xmlns:p14="http://schemas.microsoft.com/office/powerpoint/2010/main" val="748756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also a gambler and notoriously short of money</a:t>
            </a:r>
          </a:p>
          <a:p>
            <a:endParaRPr lang="en-US" sz="2000" dirty="0"/>
          </a:p>
          <a:p>
            <a:r>
              <a:rPr lang="en-US" dirty="0"/>
              <a:t>He made money by writing a book on how to cheat at gambling</a:t>
            </a:r>
          </a:p>
        </p:txBody>
      </p:sp>
    </p:spTree>
    <p:extLst>
      <p:ext uri="{BB962C8B-B14F-4D97-AF65-F5344CB8AC3E}">
        <p14:creationId xmlns:p14="http://schemas.microsoft.com/office/powerpoint/2010/main" val="2154784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cut off the ears of one of his sons who had stolen money from him</a:t>
            </a:r>
          </a:p>
        </p:txBody>
      </p:sp>
    </p:spTree>
    <p:extLst>
      <p:ext uri="{BB962C8B-B14F-4D97-AF65-F5344CB8AC3E}">
        <p14:creationId xmlns:p14="http://schemas.microsoft.com/office/powerpoint/2010/main" val="385304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1570, he was accused of heresy for casting the horoscope of Jesus</a:t>
            </a:r>
          </a:p>
        </p:txBody>
      </p:sp>
    </p:spTree>
    <p:extLst>
      <p:ext uri="{BB962C8B-B14F-4D97-AF65-F5344CB8AC3E}">
        <p14:creationId xmlns:p14="http://schemas.microsoft.com/office/powerpoint/2010/main" val="3600769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was arrested and spent several months in prison</a:t>
            </a:r>
          </a:p>
        </p:txBody>
      </p:sp>
    </p:spTree>
    <p:extLst>
      <p:ext uri="{BB962C8B-B14F-4D97-AF65-F5344CB8AC3E}">
        <p14:creationId xmlns:p14="http://schemas.microsoft.com/office/powerpoint/2010/main" val="327230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98460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He also cast his own horoscope when he was 16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It said he would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die before he was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75</a:t>
            </a:r>
          </a:p>
          <a:p>
            <a:pPr algn="ctr"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90" y="1905000"/>
            <a:ext cx="37230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36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As he approached his 75</a:t>
            </a:r>
            <a:r>
              <a:rPr lang="en-US" baseline="30000" dirty="0"/>
              <a:t>th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birthday (still hale</a:t>
            </a:r>
          </a:p>
          <a:p>
            <a:pPr>
              <a:spcBef>
                <a:spcPts val="0"/>
              </a:spcBef>
            </a:pPr>
            <a:r>
              <a:rPr lang="en-US" dirty="0"/>
              <a:t>and hearty), he </a:t>
            </a:r>
          </a:p>
          <a:p>
            <a:pPr>
              <a:spcBef>
                <a:spcPts val="0"/>
              </a:spcBef>
            </a:pPr>
            <a:r>
              <a:rPr lang="en-US" dirty="0"/>
              <a:t>committed suicide</a:t>
            </a:r>
          </a:p>
          <a:p>
            <a:pPr>
              <a:spcBef>
                <a:spcPts val="0"/>
              </a:spcBef>
            </a:pPr>
            <a:r>
              <a:rPr lang="en-US" dirty="0"/>
              <a:t>4 days before his </a:t>
            </a:r>
          </a:p>
          <a:p>
            <a:pPr>
              <a:spcBef>
                <a:spcPts val="0"/>
              </a:spcBef>
            </a:pPr>
            <a:r>
              <a:rPr lang="en-US" dirty="0"/>
              <a:t>birthday to ensure</a:t>
            </a:r>
          </a:p>
          <a:p>
            <a:pPr>
              <a:spcBef>
                <a:spcPts val="0"/>
              </a:spcBef>
            </a:pPr>
            <a:r>
              <a:rPr lang="en-US" dirty="0"/>
              <a:t>his prediction was</a:t>
            </a:r>
          </a:p>
          <a:p>
            <a:pPr>
              <a:spcBef>
                <a:spcPts val="0"/>
              </a:spcBef>
            </a:pPr>
            <a:r>
              <a:rPr lang="en-US" dirty="0"/>
              <a:t>correct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90" y="1905000"/>
            <a:ext cx="37230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186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823886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Complex numbers include the "imaginary" unit:</a:t>
                </a:r>
              </a:p>
              <a:p>
                <a:pPr algn="ctr"/>
                <a:r>
                  <a:rPr lang="en-US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≡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35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Complex numbers are written:</a:t>
            </a:r>
          </a:p>
          <a:p>
            <a:endParaRPr lang="en-US" sz="1000" dirty="0"/>
          </a:p>
          <a:p>
            <a:pPr algn="ctr">
              <a:lnSpc>
                <a:spcPts val="4000"/>
              </a:lnSpc>
            </a:pPr>
            <a:r>
              <a:rPr lang="en-US" dirty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>
              <a:lnSpc>
                <a:spcPts val="4000"/>
              </a:lnSpc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          real       imaginary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part         </a:t>
            </a:r>
            <a:r>
              <a:rPr lang="en-US" dirty="0" err="1"/>
              <a:t>part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2667000"/>
            <a:ext cx="3048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2667000"/>
            <a:ext cx="2286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5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Every real number is a complex number in which the imaginary part equals zero:</a:t>
            </a:r>
          </a:p>
          <a:p>
            <a:endParaRPr lang="en-US" sz="2000" dirty="0"/>
          </a:p>
          <a:p>
            <a:pPr algn="ctr"/>
            <a:r>
              <a:rPr lang="en-US" dirty="0"/>
              <a:t>17 = 17 + 0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dirty="0"/>
          </a:p>
          <a:p>
            <a:r>
              <a:rPr lang="en-US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 are usually designated "z“</a:t>
            </a:r>
          </a:p>
          <a:p>
            <a:endParaRPr lang="en-US" sz="2000" dirty="0"/>
          </a:p>
          <a:p>
            <a:pPr algn="ctr"/>
            <a:r>
              <a:rPr lang="en-US" dirty="0"/>
              <a:t>z = 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complex number:</a:t>
            </a:r>
          </a:p>
          <a:p>
            <a:pPr algn="ctr"/>
            <a:r>
              <a:rPr lang="en-US" dirty="0"/>
              <a:t>a + b</a:t>
            </a:r>
            <a:r>
              <a:rPr lang="en-US" sz="2000" dirty="0"/>
              <a:t>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Is called “</a:t>
            </a:r>
            <a:r>
              <a:rPr lang="en-US" dirty="0">
                <a:solidFill>
                  <a:srgbClr val="FFC000"/>
                </a:solidFill>
              </a:rPr>
              <a:t>standard form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978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real part coefficient of   </a:t>
            </a:r>
          </a:p>
          <a:p>
            <a:r>
              <a:rPr lang="en-US" dirty="0"/>
              <a:t>9 + 6</a:t>
            </a:r>
            <a:r>
              <a:rPr lang="en-US" i="1" dirty="0"/>
              <a:t>i   </a:t>
            </a:r>
            <a:r>
              <a:rPr lang="en-US" dirty="0"/>
              <a:t>is:	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imaginary part coefficient of   9 + 6</a:t>
            </a:r>
            <a:r>
              <a:rPr lang="en-US" i="1" dirty="0"/>
              <a:t>i   </a:t>
            </a:r>
            <a:r>
              <a:rPr lang="en-US" dirty="0"/>
              <a:t>is: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38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real part coefficient of   </a:t>
            </a:r>
          </a:p>
          <a:p>
            <a:r>
              <a:rPr lang="en-US" dirty="0"/>
              <a:t>9 + 6</a:t>
            </a:r>
            <a:r>
              <a:rPr lang="en-US" i="1" dirty="0"/>
              <a:t>i   </a:t>
            </a:r>
            <a:r>
              <a:rPr lang="en-US" dirty="0"/>
              <a:t>is:  </a:t>
            </a:r>
            <a:r>
              <a:rPr lang="en-US" dirty="0">
                <a:solidFill>
                  <a:srgbClr val="FFFF00"/>
                </a:solidFill>
              </a:rPr>
              <a:t>9</a:t>
            </a:r>
            <a:r>
              <a:rPr lang="en-US" dirty="0"/>
              <a:t>	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imaginary part coefficient of   9 + 6</a:t>
            </a:r>
            <a:r>
              <a:rPr lang="en-US" i="1" dirty="0"/>
              <a:t>i   </a:t>
            </a:r>
            <a:r>
              <a:rPr lang="en-US" dirty="0"/>
              <a:t>is:  </a:t>
            </a:r>
            <a:r>
              <a:rPr lang="en-US" dirty="0">
                <a:solidFill>
                  <a:srgbClr val="FFFF00"/>
                </a:solidFill>
              </a:rPr>
              <a:t>6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To define a unique line, you need:</a:t>
            </a:r>
          </a:p>
          <a:p>
            <a:pPr algn="ctr"/>
            <a:r>
              <a:rPr lang="en-US" dirty="0"/>
              <a:t>two points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a point and a slope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3943573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real part coefficient of   </a:t>
            </a:r>
          </a:p>
          <a:p>
            <a:r>
              <a:rPr lang="en-US" dirty="0"/>
              <a:t>5 – 2</a:t>
            </a:r>
            <a:r>
              <a:rPr lang="en-US" i="1" dirty="0"/>
              <a:t>i   </a:t>
            </a:r>
            <a:r>
              <a:rPr lang="en-US" dirty="0"/>
              <a:t>is:	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The imaginary part coefficient of   5 – 2</a:t>
            </a:r>
            <a:r>
              <a:rPr lang="en-US" i="1" dirty="0"/>
              <a:t>i   </a:t>
            </a:r>
            <a:r>
              <a:rPr lang="en-US" dirty="0"/>
              <a:t>is: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6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The real part coefficient of   </a:t>
            </a:r>
          </a:p>
          <a:p>
            <a:r>
              <a:rPr lang="en-US" dirty="0"/>
              <a:t>5 – 2</a:t>
            </a:r>
            <a:r>
              <a:rPr lang="en-US" i="1" dirty="0"/>
              <a:t>i   </a:t>
            </a:r>
            <a:r>
              <a:rPr lang="en-US" dirty="0"/>
              <a:t>is:	 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imaginary part coefficient of   5 – 2</a:t>
            </a:r>
            <a:r>
              <a:rPr lang="en-US" i="1" dirty="0"/>
              <a:t>i   </a:t>
            </a:r>
            <a:r>
              <a:rPr lang="en-US" dirty="0"/>
              <a:t>is:  </a:t>
            </a:r>
            <a:r>
              <a:rPr lang="en-US" dirty="0">
                <a:solidFill>
                  <a:srgbClr val="FFFF00"/>
                </a:solidFill>
              </a:rPr>
              <a:t>-2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3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7744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Arithmetic with complex numbers: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+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</a:t>
            </a:r>
            <a:r>
              <a:rPr lang="en-US" dirty="0" err="1"/>
              <a:t>a+c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/>
              <a:t>b+d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2000" dirty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-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(a-c)</a:t>
            </a:r>
            <a:r>
              <a:rPr lang="en-US" i="1" dirty="0"/>
              <a:t> </a:t>
            </a:r>
            <a:r>
              <a:rPr lang="en-US" dirty="0"/>
              <a:t>+ (b-d)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4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(6 + 4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+ (7 + 5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6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(6 + 4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+ (7 + 5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13 + 9</a:t>
            </a:r>
            <a:r>
              <a:rPr lang="en-US" i="1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6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(–4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+ (8  – 10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5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(–4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+ (8  – 10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4 - 7</a:t>
            </a:r>
            <a:r>
              <a:rPr lang="en-US" i="1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72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(2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 – (6 – 9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			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3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(2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 – (6 – 9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(2+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-6 --9</a:t>
            </a:r>
            <a:r>
              <a:rPr lang="en-US" i="1" dirty="0"/>
              <a:t>i</a:t>
            </a:r>
            <a:r>
              <a:rPr lang="en-US" dirty="0"/>
              <a:t> 			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9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form of the equation of a line involves a point and a slope: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	y</a:t>
            </a:r>
            <a:r>
              <a:rPr lang="en-US" i="1" dirty="0"/>
              <a:t> </a:t>
            </a:r>
            <a:r>
              <a:rPr lang="en-US" dirty="0"/>
              <a:t>= mx</a:t>
            </a:r>
            <a:r>
              <a:rPr lang="en-US" i="1" dirty="0"/>
              <a:t> </a:t>
            </a:r>
            <a:r>
              <a:rPr lang="en-US" dirty="0"/>
              <a:t>+ b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0166" y="3242548"/>
            <a:ext cx="19672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y-intercept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0305" y="3332946"/>
            <a:ext cx="9476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slope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10166" y="3719602"/>
            <a:ext cx="504834" cy="318998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3719602"/>
            <a:ext cx="304800" cy="318998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600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(2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 – (6 – 9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(2+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-6 --9</a:t>
            </a:r>
            <a:r>
              <a:rPr lang="en-US" i="1" dirty="0"/>
              <a:t>i</a:t>
            </a:r>
            <a:r>
              <a:rPr lang="en-US" dirty="0"/>
              <a:t> 			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= 2+</a:t>
            </a:r>
            <a:r>
              <a:rPr lang="en-US" i="1" dirty="0"/>
              <a:t>i</a:t>
            </a:r>
            <a:r>
              <a:rPr lang="en-US" dirty="0"/>
              <a:t> -6 +9</a:t>
            </a:r>
            <a:r>
              <a:rPr lang="en-US" i="1" dirty="0"/>
              <a:t>i</a:t>
            </a:r>
            <a:r>
              <a:rPr lang="en-US" dirty="0"/>
              <a:t> </a:t>
            </a:r>
          </a:p>
          <a:p>
            <a:r>
              <a:rPr lang="en-US" dirty="0"/>
              <a:t>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95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(2 +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dirty="0"/>
              <a:t>) – (6 – 9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(2+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-6 --9</a:t>
            </a:r>
            <a:r>
              <a:rPr lang="en-US" i="1" dirty="0"/>
              <a:t>i</a:t>
            </a:r>
            <a:r>
              <a:rPr lang="en-US" dirty="0"/>
              <a:t> 			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	= 2+</a:t>
            </a:r>
            <a:r>
              <a:rPr lang="en-US" i="1" dirty="0"/>
              <a:t>i</a:t>
            </a:r>
            <a:r>
              <a:rPr lang="en-US" dirty="0"/>
              <a:t> -6 +9</a:t>
            </a:r>
            <a:r>
              <a:rPr lang="en-US" i="1" dirty="0"/>
              <a:t>i</a:t>
            </a:r>
            <a:r>
              <a:rPr lang="en-US" dirty="0"/>
              <a:t> </a:t>
            </a:r>
          </a:p>
          <a:p>
            <a:r>
              <a:rPr lang="en-US" dirty="0"/>
              <a:t>				= </a:t>
            </a:r>
            <a:r>
              <a:rPr lang="en-US" dirty="0">
                <a:solidFill>
                  <a:srgbClr val="FFFF00"/>
                </a:solidFill>
              </a:rPr>
              <a:t>-4 +10</a:t>
            </a:r>
            <a:r>
              <a:rPr lang="en-US" i="1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2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(17 + 51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– (–19 – 88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24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(17 + 51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– (–19 – 88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</a:p>
          <a:p>
            <a:r>
              <a:rPr lang="en-US" dirty="0"/>
              <a:t>		= 17+51</a:t>
            </a:r>
            <a:r>
              <a:rPr lang="en-US" i="1" dirty="0"/>
              <a:t>i</a:t>
            </a:r>
            <a:r>
              <a:rPr lang="en-US" dirty="0"/>
              <a:t> --19 --88</a:t>
            </a:r>
            <a:r>
              <a:rPr lang="en-US" i="1" dirty="0"/>
              <a:t>i</a:t>
            </a: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5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(17 + 51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– (–19 – 88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</a:p>
          <a:p>
            <a:r>
              <a:rPr lang="en-US" dirty="0"/>
              <a:t>		= 17+51</a:t>
            </a:r>
            <a:r>
              <a:rPr lang="en-US" i="1" dirty="0"/>
              <a:t>i</a:t>
            </a:r>
            <a:r>
              <a:rPr lang="en-US" dirty="0"/>
              <a:t> --19 --88</a:t>
            </a:r>
            <a:r>
              <a:rPr lang="en-US" i="1" dirty="0"/>
              <a:t>i</a:t>
            </a:r>
          </a:p>
          <a:p>
            <a:r>
              <a:rPr lang="en-US" dirty="0"/>
              <a:t>		= 17+51</a:t>
            </a:r>
            <a:r>
              <a:rPr lang="en-US" i="1" dirty="0"/>
              <a:t>i</a:t>
            </a:r>
            <a:r>
              <a:rPr lang="en-US" dirty="0"/>
              <a:t> +19 +88</a:t>
            </a:r>
            <a:r>
              <a:rPr lang="en-US" i="1" dirty="0"/>
              <a:t>i</a:t>
            </a:r>
          </a:p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62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(17 + 51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– (–19 – 88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</a:t>
            </a:r>
          </a:p>
          <a:p>
            <a:r>
              <a:rPr lang="en-US" dirty="0"/>
              <a:t>		= 17+51</a:t>
            </a:r>
            <a:r>
              <a:rPr lang="en-US" i="1" dirty="0"/>
              <a:t>i</a:t>
            </a:r>
            <a:r>
              <a:rPr lang="en-US" dirty="0"/>
              <a:t> --19 --88</a:t>
            </a:r>
            <a:r>
              <a:rPr lang="en-US" i="1" dirty="0"/>
              <a:t>i</a:t>
            </a:r>
          </a:p>
          <a:p>
            <a:r>
              <a:rPr lang="en-US" dirty="0"/>
              <a:t>		= 17+51</a:t>
            </a:r>
            <a:r>
              <a:rPr lang="en-US" i="1" dirty="0"/>
              <a:t>i</a:t>
            </a:r>
            <a:r>
              <a:rPr lang="en-US" dirty="0"/>
              <a:t> +19 +88</a:t>
            </a:r>
            <a:r>
              <a:rPr lang="en-US" i="1" dirty="0"/>
              <a:t>i</a:t>
            </a:r>
          </a:p>
          <a:p>
            <a:r>
              <a:rPr lang="en-US" dirty="0"/>
              <a:t>		= </a:t>
            </a:r>
            <a:r>
              <a:rPr lang="en-US" dirty="0">
                <a:solidFill>
                  <a:srgbClr val="FFFF00"/>
                </a:solidFill>
              </a:rPr>
              <a:t>36 + 139</a:t>
            </a:r>
            <a:r>
              <a:rPr lang="en-US" i="1" dirty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23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</a:p>
              <a:p>
                <a:r>
                  <a:rPr lang="en-US" dirty="0"/>
                  <a:t>		</a:t>
                </a:r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7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</a:p>
              <a:p>
                <a:r>
                  <a:rPr lang="en-US" dirty="0"/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</a:p>
              <a:p>
                <a:r>
                  <a:rPr lang="en-US" dirty="0"/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m:rPr>
                        <m:nor/>
                      </m:rPr>
                      <a:rPr lang="en-US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81</m:t>
                        </m:r>
                      </m:e>
                    </m:rad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		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</a:p>
              <a:p>
                <a:r>
                  <a:rPr lang="en-US" dirty="0"/>
                  <a:t>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81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m:rPr>
                        <m:nor/>
                      </m:rPr>
                      <a:rPr lang="en-US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81</m:t>
                        </m:r>
                      </m:e>
                    </m:rad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		=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+ 9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14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𝒊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81" y="3581399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80" y="3581400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Slope</a:t>
            </a:r>
            <a:r>
              <a:rPr lang="en-US" dirty="0"/>
              <a:t> of a line given a graph:  </a:t>
            </a:r>
          </a:p>
          <a:p>
            <a:endParaRPr lang="en-US" sz="2000" dirty="0"/>
          </a:p>
          <a:p>
            <a:r>
              <a:rPr lang="en-US" dirty="0"/>
              <a:t>			</a:t>
            </a:r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rise            run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3400" y="1962150"/>
            <a:ext cx="1828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rise</a:t>
            </a:r>
            <a:endParaRPr lang="en-US" baseline="-25000" dirty="0"/>
          </a:p>
          <a:p>
            <a:r>
              <a:rPr lang="en-US" sz="500" u="sng" dirty="0"/>
              <a:t>                                    .</a:t>
            </a:r>
          </a:p>
          <a:p>
            <a:pPr>
              <a:spcBef>
                <a:spcPts val="0"/>
              </a:spcBef>
            </a:pPr>
            <a:r>
              <a:rPr lang="en-US" dirty="0"/>
              <a:t>run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987414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2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  <a:p>
                <a:r>
                  <a:rPr lang="en-US" dirty="0"/>
                  <a:t>	= 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          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 rotWithShape="1"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389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  <a:p>
                <a:r>
                  <a:rPr lang="en-US" dirty="0"/>
                  <a:t>	= 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          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 	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16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  <a:p>
                <a:r>
                  <a:rPr lang="en-US" dirty="0"/>
                  <a:t>	= 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          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 	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Arial"/>
                    <a:cs typeface="Arial"/>
                  </a:rPr>
                  <a:t>×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Arial"/>
                        <a:cs typeface="Arial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59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  <a:p>
                <a:r>
                  <a:rPr lang="en-US" dirty="0"/>
                  <a:t>	= 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          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 	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= 2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– 7 - 7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= 2-7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-7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485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(7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r>
                  <a:rPr lang="en-US" dirty="0"/>
                  <a:t>)  </a:t>
                </a:r>
              </a:p>
              <a:p>
                <a:r>
                  <a:rPr lang="en-US" dirty="0"/>
                  <a:t>	= 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−25</m:t>
                        </m:r>
                      </m:e>
                    </m:rad>
                  </m:oMath>
                </a14:m>
                <a:r>
                  <a:rPr lang="en-US" dirty="0"/>
                  <a:t>) – 7 -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−49</m:t>
                        </m:r>
                      </m:e>
                    </m:rad>
                  </m:oMath>
                </a14:m>
                <a:r>
                  <a:rPr lang="en-US" dirty="0"/>
                  <a:t>)          </a:t>
                </a:r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 	= 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latin typeface="Arial"/>
                            <a:cs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/>
                  <a:t>= 2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1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25</m:t>
                        </m:r>
                      </m:e>
                    </m:rad>
                  </m:oMath>
                </a14:m>
                <a:r>
                  <a:rPr lang="en-US" dirty="0"/>
                  <a:t> -7 -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m:rPr>
                        <m:nor/>
                      </m:rPr>
                      <a:rPr lang="en-US" b="1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1" i="1" dirty="0" smtClean="0">
                        <a:latin typeface="Cambria Math"/>
                        <a:cs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49</m:t>
                        </m:r>
                      </m:e>
                    </m:ra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	= 2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– 7 - 7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= 2-7 + 5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-7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𝒊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= </a:t>
                </a:r>
                <a:r>
                  <a:rPr lang="en-US" dirty="0">
                    <a:solidFill>
                      <a:srgbClr val="FFFF00"/>
                    </a:solidFill>
                  </a:rPr>
                  <a:t>-5 - 2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𝒊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638800"/>
              </a:xfrm>
              <a:blipFill>
                <a:blip r:embed="rId2"/>
                <a:stretch>
                  <a:fillRect l="-2456" t="-649" b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323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4925948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Multiplying:</a:t>
                </a:r>
              </a:p>
              <a:p>
                <a:endParaRPr lang="en-US" sz="2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(</a:t>
                </a:r>
                <a:r>
                  <a:rPr lang="en-US" dirty="0" err="1"/>
                  <a:t>a+b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)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(</a:t>
                </a:r>
                <a:r>
                  <a:rPr lang="en-US" dirty="0" err="1"/>
                  <a:t>c+d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) = 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sz="1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	(</a:t>
                </a:r>
                <a:r>
                  <a:rPr lang="en-US" dirty="0" err="1"/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c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+ (</a:t>
                </a:r>
                <a:r>
                  <a:rPr lang="en-US" dirty="0" err="1"/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d+b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c</a:t>
                </a:r>
                <a:r>
                  <a:rPr lang="en-US" dirty="0"/>
                  <a:t>)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+ (</a:t>
                </a:r>
                <a:r>
                  <a:rPr lang="en-US" dirty="0" err="1"/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d</a:t>
                </a:r>
                <a:r>
                  <a:rPr lang="en-US" dirty="0"/>
                  <a:t>)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sz="5400" baseline="30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But, what is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 </a:t>
                </a:r>
                <a:r>
                  <a:rPr lang="en-US" sz="2000" baseline="30000" dirty="0"/>
                  <a:t> </a:t>
                </a:r>
                <a:r>
                  <a:rPr lang="en-US" dirty="0"/>
                  <a:t>?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04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If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≡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then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)</a:t>
                </a:r>
                <a:r>
                  <a:rPr lang="en-US" baseline="30000" dirty="0"/>
                  <a:t>2 </a:t>
                </a:r>
                <a:r>
                  <a:rPr lang="en-US" dirty="0"/>
                  <a:t>= -1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7085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So: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(</a:t>
            </a:r>
            <a:r>
              <a:rPr lang="en-US" dirty="0" err="1"/>
              <a:t>a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/>
              <a:t>a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d+b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c</a:t>
            </a:r>
            <a:r>
              <a:rPr lang="en-US" dirty="0"/>
              <a:t>)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(</a:t>
            </a:r>
            <a:r>
              <a:rPr lang="en-US" dirty="0" err="1"/>
              <a:t>b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ac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/>
              <a:t>+ </a:t>
            </a:r>
            <a:r>
              <a:rPr lang="en-US" dirty="0" err="1"/>
              <a:t>bd</a:t>
            </a:r>
            <a:r>
              <a:rPr lang="en-US" dirty="0"/>
              <a:t>(-1)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(ac-</a:t>
            </a:r>
            <a:r>
              <a:rPr lang="en-US" dirty="0" err="1"/>
              <a:t>bd</a:t>
            </a:r>
            <a:r>
              <a:rPr lang="en-US" dirty="0"/>
              <a:t>)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</a:t>
            </a:r>
            <a:endParaRPr lang="en-US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2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Slope of a line given two points:  </a:t>
            </a:r>
          </a:p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			m =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2647950"/>
            <a:ext cx="2514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– y</a:t>
            </a:r>
            <a:r>
              <a:rPr lang="en-US" baseline="-25000" dirty="0"/>
              <a:t>2</a:t>
            </a:r>
          </a:p>
          <a:p>
            <a:r>
              <a:rPr lang="en-US" sz="500" u="sng" dirty="0"/>
              <a:t>                                                             .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– x</a:t>
            </a:r>
            <a:r>
              <a:rPr lang="en-US" baseline="-25000" dirty="0"/>
              <a:t>2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3460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Don’t leave any exponents of 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17117295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 case you missed it…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Don’t leave any exponents of 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formula!!!!!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5573EB4-25C2-498D-BC80-DE64756207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8528" y="2859024"/>
            <a:ext cx="5266944" cy="34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66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complex conjugate</a:t>
            </a:r>
            <a:r>
              <a:rPr lang="en-US" dirty="0"/>
              <a:t>:    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 - </a:t>
            </a:r>
            <a:r>
              <a:rPr lang="en-US" i="1" dirty="0"/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</a:t>
            </a:r>
            <a:r>
              <a:rPr lang="en-US" i="1" dirty="0"/>
              <a:t> = a</a:t>
            </a:r>
            <a:r>
              <a:rPr lang="en-US" i="1" baseline="30000" dirty="0"/>
              <a:t> 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+ b</a:t>
            </a:r>
            <a:r>
              <a:rPr lang="en-US" baseline="30000" dirty="0"/>
              <a:t> 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1549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about: 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4868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about: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You need to </a:t>
                </a:r>
              </a:p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take out the “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” first</a:t>
                </a:r>
              </a:p>
              <a:p>
                <a:r>
                  <a:rPr lang="en-US" dirty="0"/>
                  <a:t>(If you don’t, you’ll get the wrong answer)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40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/>
                  <a:t> 	= 3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6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r>
                  <a:rPr lang="en-US" dirty="0"/>
                  <a:t>				= 18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				= -18</a:t>
                </a:r>
              </a:p>
              <a:p>
                <a:r>
                  <a:rPr lang="en-US" dirty="0"/>
                  <a:t>If you don’t take out the “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” first: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/>
                  <a:t>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324 </m:t>
                        </m:r>
                      </m:e>
                    </m:rad>
                  </m:oMath>
                </a14:m>
                <a:r>
                  <a:rPr lang="en-US" dirty="0"/>
                  <a:t> = 18</a:t>
                </a:r>
              </a:p>
              <a:p>
                <a:r>
                  <a:rPr lang="en-US" dirty="0"/>
                  <a:t>(the wrong answer)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815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For a negative root, take out the “</a:t>
            </a:r>
            <a:r>
              <a:rPr lang="en-US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” first!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30154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</a:t>
            </a:r>
            <a:r>
              <a:rPr lang="en-US" i="1" dirty="0"/>
              <a:t>i</a:t>
            </a:r>
            <a:r>
              <a:rPr lang="en-US" dirty="0"/>
              <a:t> =</a:t>
            </a:r>
          </a:p>
          <a:p>
            <a:r>
              <a:rPr lang="en-US" dirty="0"/>
              <a:t> 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</a:t>
            </a:r>
            <a:r>
              <a:rPr lang="en-US" i="1" dirty="0"/>
              <a:t>i</a:t>
            </a:r>
            <a:r>
              <a:rPr lang="en-US" dirty="0"/>
              <a:t> = 24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</a:p>
          <a:p>
            <a:r>
              <a:rPr lang="en-US" dirty="0"/>
              <a:t> 		are we done?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60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</a:t>
            </a:r>
            <a:r>
              <a:rPr lang="en-US" i="1" dirty="0"/>
              <a:t>i</a:t>
            </a:r>
            <a:r>
              <a:rPr lang="en-US" dirty="0"/>
              <a:t> = 24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</a:p>
          <a:p>
            <a:r>
              <a:rPr lang="en-US" dirty="0"/>
              <a:t> 		are we done?</a:t>
            </a:r>
          </a:p>
          <a:p>
            <a:r>
              <a:rPr lang="en-US" dirty="0"/>
              <a:t>No… </a:t>
            </a:r>
            <a:r>
              <a:rPr lang="en-US" i="1" dirty="0" err="1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= -1… so…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Positive slopes    Negative slopes</a:t>
            </a:r>
          </a:p>
          <a:p>
            <a:r>
              <a:rPr lang="en-US" dirty="0"/>
              <a:t>move upward      move downward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3096"/>
            <a:ext cx="4191000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73096"/>
            <a:ext cx="4191000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2250096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</a:t>
            </a:r>
            <a:r>
              <a:rPr lang="en-US" i="1" dirty="0"/>
              <a:t>i</a:t>
            </a:r>
            <a:r>
              <a:rPr lang="en-US" dirty="0"/>
              <a:t> = 24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</a:p>
          <a:p>
            <a:r>
              <a:rPr lang="en-US" dirty="0"/>
              <a:t> 		= </a:t>
            </a:r>
            <a:r>
              <a:rPr lang="en-US" dirty="0">
                <a:solidFill>
                  <a:srgbClr val="FFFF00"/>
                </a:solidFill>
              </a:rPr>
              <a:t>-24</a:t>
            </a:r>
            <a:r>
              <a:rPr lang="en-US" dirty="0"/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403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7</a:t>
            </a:r>
            <a:r>
              <a:rPr lang="en-US" i="1" dirty="0"/>
              <a:t>i</a:t>
            </a:r>
            <a:r>
              <a:rPr lang="en-US" dirty="0"/>
              <a:t> = </a:t>
            </a:r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84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7</a:t>
            </a: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-14</a:t>
            </a:r>
          </a:p>
          <a:p>
            <a:pPr algn="ctr"/>
            <a:r>
              <a:rPr lang="en-US" dirty="0"/>
              <a:t>Did you get it right?</a:t>
            </a:r>
          </a:p>
          <a:p>
            <a:r>
              <a:rPr lang="en-US" dirty="0"/>
              <a:t>	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334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(7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 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06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(7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	</a:t>
            </a:r>
          </a:p>
          <a:p>
            <a:endParaRPr lang="en-US" dirty="0"/>
          </a:p>
          <a:p>
            <a:r>
              <a:rPr lang="en-US" dirty="0"/>
              <a:t>Remember, this is an implied multiplication!		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66800" y="1524000"/>
            <a:ext cx="762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652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(7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14</a:t>
            </a:r>
            <a:r>
              <a:rPr lang="en-US" i="1" dirty="0"/>
              <a:t>i</a:t>
            </a:r>
            <a:r>
              <a:rPr lang="en-US" dirty="0"/>
              <a:t> + 6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	</a:t>
            </a:r>
          </a:p>
          <a:p>
            <a:r>
              <a:rPr lang="en-US" dirty="0"/>
              <a:t>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608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(7 + 3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14</a:t>
            </a:r>
            <a:r>
              <a:rPr lang="en-US" i="1" dirty="0"/>
              <a:t>i</a:t>
            </a:r>
            <a:r>
              <a:rPr lang="en-US" dirty="0"/>
              <a:t> + 6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	</a:t>
            </a:r>
          </a:p>
          <a:p>
            <a:r>
              <a:rPr lang="en-US" dirty="0"/>
              <a:t>			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-6 + 14</a:t>
            </a:r>
            <a:r>
              <a:rPr lang="en-US" i="1" dirty="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32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-4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(5 + 6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	</a:t>
            </a:r>
          </a:p>
          <a:p>
            <a:r>
              <a:rPr lang="en-US" dirty="0"/>
              <a:t>			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36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-4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(5 + 6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-20</a:t>
            </a:r>
            <a:r>
              <a:rPr lang="en-US" i="1" dirty="0"/>
              <a:t>i</a:t>
            </a:r>
            <a:r>
              <a:rPr lang="en-US" dirty="0"/>
              <a:t> - 24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23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-4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(5 + 6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dirty="0"/>
              <a:t>) = -20</a:t>
            </a:r>
            <a:r>
              <a:rPr lang="en-US" i="1" dirty="0"/>
              <a:t>i</a:t>
            </a:r>
            <a:r>
              <a:rPr lang="en-US" dirty="0"/>
              <a:t> - 24</a:t>
            </a:r>
            <a:r>
              <a:rPr lang="en-US" i="1" dirty="0"/>
              <a:t>i</a:t>
            </a:r>
            <a:r>
              <a:rPr lang="en-US" sz="2000" i="1" dirty="0"/>
              <a:t> </a:t>
            </a:r>
            <a:r>
              <a:rPr lang="en-US" baseline="30000" dirty="0"/>
              <a:t>2</a:t>
            </a:r>
            <a:r>
              <a:rPr lang="en-US" dirty="0"/>
              <a:t> 	</a:t>
            </a:r>
          </a:p>
          <a:p>
            <a:r>
              <a:rPr lang="en-US" dirty="0"/>
              <a:t>			</a:t>
            </a:r>
            <a:r>
              <a:rPr lang="en-US" sz="1000" dirty="0"/>
              <a:t>    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24 - 20</a:t>
            </a:r>
            <a:r>
              <a:rPr lang="en-US" i="1" dirty="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COMPLEX NUMBERS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6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3899</Words>
  <Application>Microsoft Office PowerPoint</Application>
  <PresentationFormat>On-screen Show (4:3)</PresentationFormat>
  <Paragraphs>918</Paragraphs>
  <Slides>121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9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Lines</vt:lpstr>
      <vt:lpstr>Lines</vt:lpstr>
      <vt:lpstr>Lines</vt:lpstr>
      <vt:lpstr>Lines</vt:lpstr>
      <vt:lpstr>Lines</vt:lpstr>
      <vt:lpstr>Lines</vt:lpstr>
      <vt:lpstr>Lines</vt:lpstr>
      <vt:lpstr>Parabolas</vt:lpstr>
      <vt:lpstr>Parabolas</vt:lpstr>
      <vt:lpstr>Parabolas</vt:lpstr>
      <vt:lpstr>Parabolas</vt:lpstr>
      <vt:lpstr>Parabolas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</vt:lpstr>
      <vt:lpstr>Complex Numbers</vt:lpstr>
      <vt:lpstr>Complex Numbers</vt:lpstr>
      <vt:lpstr>Complex Numbers</vt:lpstr>
      <vt:lpstr>In case you missed it…</vt:lpstr>
      <vt:lpstr>Complex Numbers</vt:lpstr>
      <vt:lpstr>Complex Numbers</vt:lpstr>
      <vt:lpstr>Complex Numbers</vt:lpstr>
      <vt:lpstr>Complex Numbers</vt:lpstr>
      <vt:lpstr>Complex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234</cp:revision>
  <dcterms:created xsi:type="dcterms:W3CDTF">2012-09-06T22:30:26Z</dcterms:created>
  <dcterms:modified xsi:type="dcterms:W3CDTF">2023-03-01T10:13:35Z</dcterms:modified>
</cp:coreProperties>
</file>