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5"/>
  </p:notesMasterIdLst>
  <p:handoutMasterIdLst>
    <p:handoutMasterId r:id="rId106"/>
  </p:handoutMasterIdLst>
  <p:sldIdLst>
    <p:sldId id="521" r:id="rId2"/>
    <p:sldId id="551" r:id="rId3"/>
    <p:sldId id="578" r:id="rId4"/>
    <p:sldId id="522" r:id="rId5"/>
    <p:sldId id="524" r:id="rId6"/>
    <p:sldId id="525" r:id="rId7"/>
    <p:sldId id="526" r:id="rId8"/>
    <p:sldId id="527" r:id="rId9"/>
    <p:sldId id="528" r:id="rId10"/>
    <p:sldId id="529" r:id="rId11"/>
    <p:sldId id="523" r:id="rId12"/>
    <p:sldId id="479" r:id="rId13"/>
    <p:sldId id="480" r:id="rId14"/>
    <p:sldId id="481" r:id="rId15"/>
    <p:sldId id="482" r:id="rId16"/>
    <p:sldId id="483" r:id="rId17"/>
    <p:sldId id="484" r:id="rId18"/>
    <p:sldId id="485" r:id="rId19"/>
    <p:sldId id="486" r:id="rId20"/>
    <p:sldId id="487" r:id="rId21"/>
    <p:sldId id="488" r:id="rId22"/>
    <p:sldId id="489" r:id="rId23"/>
    <p:sldId id="490" r:id="rId24"/>
    <p:sldId id="491" r:id="rId25"/>
    <p:sldId id="492" r:id="rId26"/>
    <p:sldId id="493" r:id="rId27"/>
    <p:sldId id="494" r:id="rId28"/>
    <p:sldId id="495" r:id="rId29"/>
    <p:sldId id="496" r:id="rId30"/>
    <p:sldId id="497" r:id="rId31"/>
    <p:sldId id="498" r:id="rId32"/>
    <p:sldId id="499" r:id="rId33"/>
    <p:sldId id="552" r:id="rId34"/>
    <p:sldId id="553" r:id="rId35"/>
    <p:sldId id="554" r:id="rId36"/>
    <p:sldId id="555" r:id="rId37"/>
    <p:sldId id="556" r:id="rId38"/>
    <p:sldId id="557" r:id="rId39"/>
    <p:sldId id="558" r:id="rId40"/>
    <p:sldId id="559" r:id="rId41"/>
    <p:sldId id="567" r:id="rId42"/>
    <p:sldId id="500" r:id="rId43"/>
    <p:sldId id="561" r:id="rId44"/>
    <p:sldId id="562" r:id="rId45"/>
    <p:sldId id="563" r:id="rId46"/>
    <p:sldId id="564" r:id="rId47"/>
    <p:sldId id="565" r:id="rId48"/>
    <p:sldId id="566" r:id="rId49"/>
    <p:sldId id="560" r:id="rId50"/>
    <p:sldId id="501" r:id="rId51"/>
    <p:sldId id="502" r:id="rId52"/>
    <p:sldId id="503" r:id="rId53"/>
    <p:sldId id="504" r:id="rId54"/>
    <p:sldId id="505" r:id="rId55"/>
    <p:sldId id="506" r:id="rId56"/>
    <p:sldId id="507" r:id="rId57"/>
    <p:sldId id="508" r:id="rId58"/>
    <p:sldId id="403" r:id="rId59"/>
    <p:sldId id="532" r:id="rId60"/>
    <p:sldId id="417" r:id="rId61"/>
    <p:sldId id="416" r:id="rId62"/>
    <p:sldId id="418" r:id="rId63"/>
    <p:sldId id="257" r:id="rId64"/>
    <p:sldId id="530" r:id="rId65"/>
    <p:sldId id="531" r:id="rId66"/>
    <p:sldId id="401" r:id="rId67"/>
    <p:sldId id="413" r:id="rId68"/>
    <p:sldId id="385" r:id="rId69"/>
    <p:sldId id="412" r:id="rId70"/>
    <p:sldId id="414" r:id="rId71"/>
    <p:sldId id="402" r:id="rId72"/>
    <p:sldId id="415" r:id="rId73"/>
    <p:sldId id="581" r:id="rId74"/>
    <p:sldId id="582" r:id="rId75"/>
    <p:sldId id="518" r:id="rId76"/>
    <p:sldId id="534" r:id="rId77"/>
    <p:sldId id="535" r:id="rId78"/>
    <p:sldId id="536" r:id="rId79"/>
    <p:sldId id="537" r:id="rId80"/>
    <p:sldId id="538" r:id="rId81"/>
    <p:sldId id="539" r:id="rId82"/>
    <p:sldId id="540" r:id="rId83"/>
    <p:sldId id="541" r:id="rId84"/>
    <p:sldId id="576" r:id="rId85"/>
    <p:sldId id="579" r:id="rId86"/>
    <p:sldId id="519" r:id="rId87"/>
    <p:sldId id="547" r:id="rId88"/>
    <p:sldId id="548" r:id="rId89"/>
    <p:sldId id="543" r:id="rId90"/>
    <p:sldId id="542" r:id="rId91"/>
    <p:sldId id="544" r:id="rId92"/>
    <p:sldId id="549" r:id="rId93"/>
    <p:sldId id="545" r:id="rId94"/>
    <p:sldId id="568" r:id="rId95"/>
    <p:sldId id="569" r:id="rId96"/>
    <p:sldId id="570" r:id="rId97"/>
    <p:sldId id="571" r:id="rId98"/>
    <p:sldId id="574" r:id="rId99"/>
    <p:sldId id="572" r:id="rId100"/>
    <p:sldId id="573" r:id="rId101"/>
    <p:sldId id="575" r:id="rId102"/>
    <p:sldId id="546" r:id="rId103"/>
    <p:sldId id="550" r:id="rId10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6" y="-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C41557-EC00-47AD-A3B6-6484700CA67A}" type="datetimeFigureOut">
              <a:rPr lang="en-US"/>
              <a:pPr>
                <a:defRPr/>
              </a:pPr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6CEA775-3D3E-4E30-9643-A0E44CCD0C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88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21CAF-2A43-4F4B-A105-4CF3B22BCB4E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C315F-93F5-43F3-B3B5-9E7D86EB8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61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D3953-14AE-435A-A188-F0755CB107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91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C315F-93F5-43F3-B3B5-9E7D86EB84E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12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C315F-93F5-43F3-B3B5-9E7D86EB84E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6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94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1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1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56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32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4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5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12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76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35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7626"/>
            <a:ext cx="9126557" cy="690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-17443" y="1140291"/>
            <a:ext cx="914400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5000" b="1" dirty="0" smtClean="0">
                <a:solidFill>
                  <a:srgbClr val="FFFF00"/>
                </a:solidFill>
              </a:rPr>
              <a:t>Welcome to </a:t>
            </a:r>
          </a:p>
          <a:p>
            <a:pPr eaLnBrk="1" hangingPunct="1"/>
            <a:r>
              <a:rPr lang="en-US" sz="5000" b="1" dirty="0">
                <a:solidFill>
                  <a:srgbClr val="FFFF00"/>
                </a:solidFill>
              </a:rPr>
              <a:t> </a:t>
            </a:r>
            <a:r>
              <a:rPr lang="en-US" sz="5000" b="1" dirty="0" smtClean="0">
                <a:solidFill>
                  <a:srgbClr val="FFFF00"/>
                </a:solidFill>
              </a:rPr>
              <a:t>     Week 3!</a:t>
            </a:r>
            <a:endParaRPr lang="en-US" sz="5000" b="1" dirty="0">
              <a:solidFill>
                <a:srgbClr val="FFFF00"/>
              </a:solidFill>
            </a:endParaRPr>
          </a:p>
          <a:p>
            <a:pPr eaLnBrk="1" hangingPunct="1"/>
            <a:endParaRPr lang="en-US" sz="3000" b="1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sz="4000" b="1" smtClean="0">
                <a:solidFill>
                  <a:srgbClr val="0070C0"/>
                </a:solidFill>
              </a:rPr>
              <a:t>Analytic Trigonometry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611035"/>
            <a:ext cx="914944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http://www.lab-initio.com/images/fullsize/nz211.jpg</a:t>
            </a:r>
          </a:p>
        </p:txBody>
      </p:sp>
    </p:spTree>
    <p:extLst>
      <p:ext uri="{BB962C8B-B14F-4D97-AF65-F5344CB8AC3E}">
        <p14:creationId xmlns:p14="http://schemas.microsoft.com/office/powerpoint/2010/main" val="186617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Trigonometry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351713"/>
          </a:xfrm>
        </p:spPr>
        <p:txBody>
          <a:bodyPr/>
          <a:lstStyle/>
          <a:p>
            <a:r>
              <a:rPr lang="en-US" dirty="0"/>
              <a:t>cot(</a:t>
            </a:r>
            <a:r>
              <a:rPr lang="en-US" i="1" dirty="0"/>
              <a:t>θ</a:t>
            </a:r>
            <a:r>
              <a:rPr lang="en-US" dirty="0"/>
              <a:t>) = </a:t>
            </a:r>
            <a:r>
              <a:rPr lang="en-US" u="sng" dirty="0"/>
              <a:t>length of side adjacent </a:t>
            </a:r>
            <a:r>
              <a:rPr lang="en-US" i="1" u="sng" dirty="0"/>
              <a:t>θ</a:t>
            </a:r>
            <a:r>
              <a:rPr lang="en-US" u="sng" dirty="0"/>
              <a:t>  </a:t>
            </a:r>
            <a:endParaRPr lang="en-US" dirty="0"/>
          </a:p>
          <a:p>
            <a:r>
              <a:rPr lang="en-US" dirty="0"/>
              <a:t>          </a:t>
            </a:r>
            <a:r>
              <a:rPr lang="en-US" sz="1000" dirty="0" smtClean="0"/>
              <a:t> </a:t>
            </a:r>
            <a:r>
              <a:rPr lang="en-US" dirty="0" smtClean="0"/>
              <a:t>length </a:t>
            </a:r>
            <a:r>
              <a:rPr lang="en-US" dirty="0"/>
              <a:t>of side opposite </a:t>
            </a:r>
            <a:r>
              <a:rPr lang="en-US" i="1" dirty="0"/>
              <a:t>θ</a:t>
            </a:r>
            <a:r>
              <a:rPr lang="en-US" dirty="0"/>
              <a:t>   </a:t>
            </a:r>
          </a:p>
          <a:p>
            <a:endParaRPr lang="en-US" sz="2000" dirty="0" smtClean="0"/>
          </a:p>
          <a:p>
            <a:r>
              <a:rPr lang="en-US" dirty="0"/>
              <a:t>sec(</a:t>
            </a:r>
            <a:r>
              <a:rPr lang="en-US" i="1" dirty="0"/>
              <a:t>θ</a:t>
            </a:r>
            <a:r>
              <a:rPr lang="en-US" dirty="0"/>
              <a:t>) </a:t>
            </a:r>
            <a:r>
              <a:rPr lang="en-US" dirty="0" smtClean="0"/>
              <a:t>= </a:t>
            </a:r>
            <a:r>
              <a:rPr lang="en-US" u="sng" dirty="0" smtClean="0"/>
              <a:t> </a:t>
            </a:r>
            <a:r>
              <a:rPr lang="en-US" u="sng" dirty="0"/>
              <a:t>length </a:t>
            </a:r>
            <a:r>
              <a:rPr lang="en-US" u="sng" dirty="0" smtClean="0"/>
              <a:t>   of    hypotenuse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           </a:t>
            </a:r>
            <a:r>
              <a:rPr lang="en-US" dirty="0" smtClean="0"/>
              <a:t>length </a:t>
            </a:r>
            <a:r>
              <a:rPr lang="en-US" dirty="0"/>
              <a:t>of side adjacent </a:t>
            </a:r>
            <a:r>
              <a:rPr lang="en-US" i="1" dirty="0"/>
              <a:t>θ</a:t>
            </a:r>
            <a:endParaRPr lang="en-US" dirty="0"/>
          </a:p>
          <a:p>
            <a:endParaRPr lang="en-US" sz="2000" dirty="0" smtClean="0"/>
          </a:p>
          <a:p>
            <a:r>
              <a:rPr lang="en-US" dirty="0" err="1"/>
              <a:t>csc</a:t>
            </a:r>
            <a:r>
              <a:rPr lang="en-US" dirty="0"/>
              <a:t>(</a:t>
            </a:r>
            <a:r>
              <a:rPr lang="en-US" i="1" dirty="0"/>
              <a:t>θ</a:t>
            </a:r>
            <a:r>
              <a:rPr lang="en-US" dirty="0"/>
              <a:t>) </a:t>
            </a:r>
            <a:r>
              <a:rPr lang="en-US" dirty="0" smtClean="0"/>
              <a:t>= </a:t>
            </a:r>
            <a:r>
              <a:rPr lang="en-US" u="sng" dirty="0" smtClean="0"/>
              <a:t> </a:t>
            </a:r>
            <a:r>
              <a:rPr lang="en-US" u="sng" dirty="0"/>
              <a:t>length    of    hypotenuse   </a:t>
            </a:r>
            <a:endParaRPr lang="en-US" dirty="0"/>
          </a:p>
          <a:p>
            <a:r>
              <a:rPr lang="en-US" dirty="0"/>
              <a:t>         </a:t>
            </a:r>
            <a:r>
              <a:rPr lang="en-US" dirty="0" smtClean="0"/>
              <a:t>  </a:t>
            </a:r>
            <a:r>
              <a:rPr lang="en-US" sz="2000" dirty="0" smtClean="0"/>
              <a:t> </a:t>
            </a:r>
            <a:r>
              <a:rPr lang="en-US" dirty="0" smtClean="0"/>
              <a:t>length </a:t>
            </a:r>
            <a:r>
              <a:rPr lang="en-US" dirty="0"/>
              <a:t>of side opposite </a:t>
            </a:r>
            <a:r>
              <a:rPr lang="en-US" i="1" dirty="0"/>
              <a:t>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54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Angular </a:t>
            </a:r>
            <a:r>
              <a:rPr lang="en-US" dirty="0" smtClean="0"/>
              <a:t>velocity:</a:t>
            </a:r>
          </a:p>
          <a:p>
            <a:r>
              <a:rPr lang="en-US" dirty="0" smtClean="0"/>
              <a:t>	</a:t>
            </a:r>
            <a:r>
              <a:rPr lang="el-GR" dirty="0" smtClean="0"/>
              <a:t>ω</a:t>
            </a:r>
            <a:r>
              <a:rPr lang="el-GR" dirty="0"/>
              <a:t> = 2π/</a:t>
            </a:r>
            <a:r>
              <a:rPr lang="en-US" dirty="0"/>
              <a:t>T (radians/second</a:t>
            </a:r>
            <a:r>
              <a:rPr lang="en-US" dirty="0" smtClean="0"/>
              <a:t>)</a:t>
            </a:r>
          </a:p>
          <a:p>
            <a:r>
              <a:rPr lang="en-US" dirty="0" smtClean="0"/>
              <a:t>Frequency: </a:t>
            </a:r>
            <a:r>
              <a:rPr lang="en-US" dirty="0"/>
              <a:t>f = 1/T</a:t>
            </a:r>
          </a:p>
          <a:p>
            <a:r>
              <a:rPr lang="en-US" dirty="0" smtClean="0"/>
              <a:t>Rewrite it as: T=1/f</a:t>
            </a:r>
          </a:p>
          <a:p>
            <a:r>
              <a:rPr lang="en-US" dirty="0" smtClean="0"/>
              <a:t>	</a:t>
            </a:r>
            <a:r>
              <a:rPr lang="el-GR" dirty="0" smtClean="0"/>
              <a:t>ω</a:t>
            </a:r>
            <a:r>
              <a:rPr lang="el-GR" dirty="0"/>
              <a:t> = 2π</a:t>
            </a:r>
            <a:r>
              <a:rPr lang="el-GR" dirty="0" smtClean="0"/>
              <a:t>/(</a:t>
            </a:r>
            <a:r>
              <a:rPr lang="el-GR" dirty="0"/>
              <a:t>1/</a:t>
            </a:r>
            <a:r>
              <a:rPr lang="en-US" dirty="0"/>
              <a:t>f) = 2</a:t>
            </a:r>
            <a:r>
              <a:rPr lang="el-GR" dirty="0"/>
              <a:t>π</a:t>
            </a:r>
            <a:r>
              <a:rPr lang="en-US" dirty="0"/>
              <a:t>f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402533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</a:t>
            </a:r>
            <a:r>
              <a:rPr lang="en-US" dirty="0"/>
              <a:t>will encounter </a:t>
            </a:r>
            <a:r>
              <a:rPr lang="en-US" dirty="0" smtClean="0"/>
              <a:t>the </a:t>
            </a:r>
            <a:r>
              <a:rPr lang="en-US" dirty="0"/>
              <a:t>term omega </a:t>
            </a:r>
            <a:r>
              <a:rPr lang="en-US" dirty="0" smtClean="0"/>
              <a:t>“ω”</a:t>
            </a:r>
            <a:r>
              <a:rPr lang="en-US" dirty="0"/>
              <a:t> </a:t>
            </a:r>
            <a:r>
              <a:rPr lang="en-US" dirty="0" smtClean="0"/>
              <a:t>in </a:t>
            </a:r>
            <a:r>
              <a:rPr lang="en-US" dirty="0"/>
              <a:t>a number of </a:t>
            </a:r>
            <a:r>
              <a:rPr lang="en-US" dirty="0" smtClean="0"/>
              <a:t>formulas </a:t>
            </a:r>
            <a:r>
              <a:rPr lang="en-US" dirty="0"/>
              <a:t>as you study AC </a:t>
            </a:r>
            <a:r>
              <a:rPr lang="en-US" dirty="0" smtClean="0"/>
              <a:t>theory</a:t>
            </a:r>
          </a:p>
          <a:p>
            <a:endParaRPr lang="en-US" dirty="0"/>
          </a:p>
          <a:p>
            <a:r>
              <a:rPr lang="en-US" dirty="0" smtClean="0"/>
              <a:t>ω will be equal to some number of radians per second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82270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799"/>
            <a:ext cx="3352800" cy="352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954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 smtClean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 smtClean="0">
              <a:solidFill>
                <a:srgbClr val="FFFF00"/>
              </a:solidFill>
            </a:endParaRP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  <a:p>
            <a:pPr algn="ctr" eaLnBrk="1" hangingPunct="1"/>
            <a:endParaRPr lang="en-US" sz="2000" b="1" dirty="0">
              <a:solidFill>
                <a:srgbClr val="FFFF00"/>
              </a:solidFill>
            </a:endParaRP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901078" y="6534835"/>
            <a:ext cx="22429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www.career.gatech.edu</a:t>
            </a:r>
          </a:p>
        </p:txBody>
      </p:sp>
    </p:spTree>
    <p:extLst>
      <p:ext uri="{BB962C8B-B14F-4D97-AF65-F5344CB8AC3E}">
        <p14:creationId xmlns:p14="http://schemas.microsoft.com/office/powerpoint/2010/main" val="104738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You Survived!</a:t>
            </a:r>
          </a:p>
        </p:txBody>
      </p:sp>
      <p:pic>
        <p:nvPicPr>
          <p:cNvPr id="131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713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6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Don’t forget 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your Homework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due next week!</a:t>
            </a:r>
          </a:p>
          <a:p>
            <a:pPr>
              <a:spcBef>
                <a:spcPct val="0"/>
              </a:spcBef>
            </a:pPr>
            <a:endParaRPr lang="en-US" altLang="en-US" sz="30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30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30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30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30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Have a great rest 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of the week!</a:t>
            </a:r>
          </a:p>
          <a:p>
            <a:pPr algn="r">
              <a:spcBef>
                <a:spcPct val="0"/>
              </a:spcBef>
            </a:pPr>
            <a:r>
              <a:rPr lang="en-US" altLang="en-US" sz="1200" dirty="0" smtClean="0">
                <a:solidFill>
                  <a:srgbClr val="00B0F0"/>
                </a:solidFill>
              </a:rPr>
              <a:t>www.playbuzz.com</a:t>
            </a:r>
          </a:p>
        </p:txBody>
      </p:sp>
    </p:spTree>
    <p:extLst>
      <p:ext uri="{BB962C8B-B14F-4D97-AF65-F5344CB8AC3E}">
        <p14:creationId xmlns:p14="http://schemas.microsoft.com/office/powerpoint/2010/main" val="623769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62"/>
            <a:ext cx="2819400" cy="296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3267075"/>
            <a:ext cx="251460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76200" y="152400"/>
            <a:ext cx="8991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0" y="6534835"/>
            <a:ext cx="121379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lol-rofl.com</a:t>
            </a:r>
          </a:p>
        </p:txBody>
      </p:sp>
    </p:spTree>
    <p:extLst>
      <p:ext uri="{BB962C8B-B14F-4D97-AF65-F5344CB8AC3E}">
        <p14:creationId xmlns:p14="http://schemas.microsoft.com/office/powerpoint/2010/main" val="277772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Periodic Functions </a:t>
            </a:r>
            <a:r>
              <a:rPr lang="en-US" dirty="0"/>
              <a:t>– repeat </a:t>
            </a:r>
            <a:r>
              <a:rPr lang="en-US" dirty="0" smtClean="0"/>
              <a:t>a </a:t>
            </a:r>
            <a:r>
              <a:rPr lang="en-US" dirty="0"/>
              <a:t>pattern over and over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800" dirty="0" smtClean="0"/>
              <a:t>Graphs of Trig Functions</a:t>
            </a:r>
          </a:p>
        </p:txBody>
      </p:sp>
    </p:spTree>
    <p:extLst>
      <p:ext uri="{BB962C8B-B14F-4D97-AF65-F5344CB8AC3E}">
        <p14:creationId xmlns:p14="http://schemas.microsoft.com/office/powerpoint/2010/main" val="3612551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The sine function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was first described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by an Indian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mathematician </a:t>
            </a:r>
          </a:p>
          <a:p>
            <a:pPr>
              <a:spcBef>
                <a:spcPts val="0"/>
              </a:spcBef>
            </a:pPr>
            <a:r>
              <a:rPr lang="en-US" dirty="0" err="1" smtClean="0"/>
              <a:t>Aryabhata</a:t>
            </a:r>
            <a:r>
              <a:rPr lang="en-US" dirty="0" smtClean="0"/>
              <a:t> in the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800" dirty="0" smtClean="0"/>
              <a:t>Graphs of Trig Functions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944" y="1524000"/>
            <a:ext cx="3678766" cy="532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085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a 0º angle</a:t>
            </a:r>
          </a:p>
          <a:p>
            <a:r>
              <a:rPr lang="en-US" dirty="0" smtClean="0"/>
              <a:t>What is the sin (rise)?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800" dirty="0" smtClean="0"/>
              <a:t>Graphs of Trig Functions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257800" y="2895600"/>
            <a:ext cx="3429000" cy="3429000"/>
            <a:chOff x="5181600" y="2971800"/>
            <a:chExt cx="3429000" cy="3429000"/>
          </a:xfrm>
        </p:grpSpPr>
        <p:grpSp>
          <p:nvGrpSpPr>
            <p:cNvPr id="16" name="Group 15"/>
            <p:cNvGrpSpPr/>
            <p:nvPr/>
          </p:nvGrpSpPr>
          <p:grpSpPr>
            <a:xfrm>
              <a:off x="5181600" y="2971800"/>
              <a:ext cx="3429000" cy="3429000"/>
              <a:chOff x="5486400" y="2895600"/>
              <a:chExt cx="3429000" cy="342900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5486400" y="2895600"/>
                <a:ext cx="3429000" cy="3429000"/>
                <a:chOff x="533400" y="2209800"/>
                <a:chExt cx="3429000" cy="3429000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533400" y="2209800"/>
                  <a:ext cx="3429000" cy="3429000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2091447" y="3429000"/>
                  <a:ext cx="312906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000" dirty="0" smtClean="0">
                      <a:solidFill>
                        <a:srgbClr val="FFC000"/>
                      </a:solidFill>
                    </a:rPr>
                    <a:t>.</a:t>
                  </a:r>
                  <a:endParaRPr lang="en-US" sz="4000" dirty="0">
                    <a:solidFill>
                      <a:srgbClr val="FFC000"/>
                    </a:solidFill>
                  </a:endParaRPr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>
                <a:off x="8015643" y="4136570"/>
                <a:ext cx="854824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500" dirty="0" smtClean="0">
                    <a:solidFill>
                      <a:srgbClr val="CCFFFF"/>
                    </a:solidFill>
                  </a:rPr>
                  <a:t>0º</a:t>
                </a:r>
                <a:endParaRPr lang="en-US" sz="2500" dirty="0">
                  <a:solidFill>
                    <a:srgbClr val="CCFFFF"/>
                  </a:solidFill>
                </a:endParaRPr>
              </a:p>
            </p:txBody>
          </p:sp>
        </p:grpSp>
        <p:cxnSp>
          <p:nvCxnSpPr>
            <p:cNvPr id="17" name="Straight Connector 16"/>
            <p:cNvCxnSpPr>
              <a:endCxn id="20" idx="6"/>
            </p:cNvCxnSpPr>
            <p:nvPr/>
          </p:nvCxnSpPr>
          <p:spPr>
            <a:xfrm>
              <a:off x="6896100" y="4686300"/>
              <a:ext cx="1714500" cy="0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760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6972300" y="4610100"/>
            <a:ext cx="171450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moving around the circle</a:t>
            </a:r>
          </a:p>
          <a:p>
            <a:r>
              <a:rPr lang="en-US" dirty="0" smtClean="0"/>
              <a:t>What is the sin doing?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800" dirty="0" smtClean="0"/>
              <a:t>Graphs of Trig Functions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257800" y="2895600"/>
            <a:ext cx="3429000" cy="3429000"/>
            <a:chOff x="5181600" y="2971800"/>
            <a:chExt cx="3429000" cy="3429000"/>
          </a:xfrm>
        </p:grpSpPr>
        <p:grpSp>
          <p:nvGrpSpPr>
            <p:cNvPr id="16" name="Group 15"/>
            <p:cNvGrpSpPr/>
            <p:nvPr/>
          </p:nvGrpSpPr>
          <p:grpSpPr>
            <a:xfrm>
              <a:off x="5181600" y="2971800"/>
              <a:ext cx="3429000" cy="3429000"/>
              <a:chOff x="5486400" y="2895600"/>
              <a:chExt cx="3429000" cy="342900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5486400" y="2895600"/>
                <a:ext cx="3429000" cy="3429000"/>
                <a:chOff x="533400" y="2209800"/>
                <a:chExt cx="3429000" cy="3429000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533400" y="2209800"/>
                  <a:ext cx="3429000" cy="3429000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2091447" y="3429000"/>
                  <a:ext cx="312906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000" dirty="0" smtClean="0">
                      <a:solidFill>
                        <a:srgbClr val="FFC000"/>
                      </a:solidFill>
                    </a:rPr>
                    <a:t>.</a:t>
                  </a:r>
                  <a:endParaRPr lang="en-US" sz="4000" dirty="0">
                    <a:solidFill>
                      <a:srgbClr val="FFC000"/>
                    </a:solidFill>
                  </a:endParaRPr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>
                <a:off x="7542082" y="4142011"/>
                <a:ext cx="854824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500" dirty="0" smtClean="0">
                    <a:solidFill>
                      <a:srgbClr val="CCFFFF"/>
                    </a:solidFill>
                  </a:rPr>
                  <a:t>45º</a:t>
                </a:r>
                <a:endParaRPr lang="en-US" sz="2500" dirty="0">
                  <a:solidFill>
                    <a:srgbClr val="CCFFFF"/>
                  </a:solidFill>
                </a:endParaRPr>
              </a:p>
            </p:txBody>
          </p:sp>
        </p:grpSp>
        <p:cxnSp>
          <p:nvCxnSpPr>
            <p:cNvPr id="17" name="Straight Connector 16"/>
            <p:cNvCxnSpPr>
              <a:endCxn id="20" idx="7"/>
            </p:cNvCxnSpPr>
            <p:nvPr/>
          </p:nvCxnSpPr>
          <p:spPr>
            <a:xfrm flipV="1">
              <a:off x="6896100" y="3473965"/>
              <a:ext cx="1212335" cy="1212335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23" name="Arc 22"/>
          <p:cNvSpPr/>
          <p:nvPr/>
        </p:nvSpPr>
        <p:spPr>
          <a:xfrm>
            <a:off x="7315200" y="3886200"/>
            <a:ext cx="864959" cy="1143000"/>
          </a:xfrm>
          <a:prstGeom prst="arc">
            <a:avLst>
              <a:gd name="adj1" fmla="val 16334615"/>
              <a:gd name="adj2" fmla="val 682593"/>
            </a:avLst>
          </a:prstGeom>
          <a:ln w="44450">
            <a:solidFill>
              <a:srgbClr val="CCFFFF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941704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Finally you reach a 90º angle</a:t>
            </a:r>
          </a:p>
          <a:p>
            <a:r>
              <a:rPr lang="en-US" dirty="0" smtClean="0"/>
              <a:t>What is the value of the sin?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800" dirty="0" smtClean="0"/>
              <a:t>Graphs of Trig Functions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257800" y="2868386"/>
            <a:ext cx="3429000" cy="3429000"/>
            <a:chOff x="5181600" y="2971800"/>
            <a:chExt cx="3429000" cy="3429000"/>
          </a:xfrm>
        </p:grpSpPr>
        <p:grpSp>
          <p:nvGrpSpPr>
            <p:cNvPr id="24" name="Group 23"/>
            <p:cNvGrpSpPr/>
            <p:nvPr/>
          </p:nvGrpSpPr>
          <p:grpSpPr>
            <a:xfrm>
              <a:off x="5181600" y="2971800"/>
              <a:ext cx="3429000" cy="3429000"/>
              <a:chOff x="5486400" y="2895600"/>
              <a:chExt cx="3429000" cy="3429000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5486400" y="2895600"/>
                <a:ext cx="3429000" cy="3429000"/>
                <a:chOff x="533400" y="2209800"/>
                <a:chExt cx="3429000" cy="3429000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533400" y="2209800"/>
                  <a:ext cx="3429000" cy="3429000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2091447" y="3429000"/>
                  <a:ext cx="312906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000" dirty="0" smtClean="0">
                      <a:solidFill>
                        <a:srgbClr val="FFC000"/>
                      </a:solidFill>
                    </a:rPr>
                    <a:t>.</a:t>
                  </a:r>
                  <a:endParaRPr lang="en-US" sz="4000" dirty="0">
                    <a:solidFill>
                      <a:srgbClr val="FFC000"/>
                    </a:solidFill>
                  </a:endParaRP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7222376" y="3883967"/>
                <a:ext cx="854824" cy="784086"/>
                <a:chOff x="1245022" y="4140178"/>
                <a:chExt cx="2396476" cy="2129279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1245022" y="4767033"/>
                  <a:ext cx="2396476" cy="12954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CCFFFF"/>
                      </a:solidFill>
                    </a:rPr>
                    <a:t>90º</a:t>
                  </a:r>
                  <a:endParaRPr lang="en-US" sz="2500" dirty="0">
                    <a:solidFill>
                      <a:srgbClr val="CCFFFF"/>
                    </a:solidFill>
                  </a:endParaRPr>
                </a:p>
              </p:txBody>
            </p:sp>
            <p:sp>
              <p:nvSpPr>
                <p:cNvPr id="29" name="Arc 28"/>
                <p:cNvSpPr/>
                <p:nvPr/>
              </p:nvSpPr>
              <p:spPr>
                <a:xfrm>
                  <a:off x="1541035" y="4140178"/>
                  <a:ext cx="1804447" cy="2129279"/>
                </a:xfrm>
                <a:prstGeom prst="arc">
                  <a:avLst>
                    <a:gd name="adj1" fmla="val 14928642"/>
                    <a:gd name="adj2" fmla="val 3920176"/>
                  </a:avLst>
                </a:prstGeom>
                <a:ln w="44450">
                  <a:solidFill>
                    <a:srgbClr val="CCFFFF"/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 dirty="0"/>
                </a:p>
              </p:txBody>
            </p:sp>
          </p:grpSp>
        </p:grpSp>
        <p:cxnSp>
          <p:nvCxnSpPr>
            <p:cNvPr id="25" name="Straight Connector 24"/>
            <p:cNvCxnSpPr>
              <a:endCxn id="30" idx="0"/>
            </p:cNvCxnSpPr>
            <p:nvPr/>
          </p:nvCxnSpPr>
          <p:spPr>
            <a:xfrm flipV="1">
              <a:off x="6896100" y="2971800"/>
              <a:ext cx="0" cy="1714500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/>
          <p:nvPr/>
        </p:nvCxnSpPr>
        <p:spPr>
          <a:xfrm>
            <a:off x="6972300" y="4610100"/>
            <a:ext cx="171450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767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2"/>
          <a:stretch/>
        </p:blipFill>
        <p:spPr bwMode="auto">
          <a:xfrm>
            <a:off x="1219201" y="2819400"/>
            <a:ext cx="6324600" cy="37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981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The graph of sin undulates back and forth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It has a value of 0 at 0°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800" dirty="0" smtClean="0"/>
              <a:t>Graphs of Trig Functions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51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back to a 0º angle</a:t>
            </a:r>
          </a:p>
          <a:p>
            <a:r>
              <a:rPr lang="en-US" dirty="0" smtClean="0"/>
              <a:t>What is the cos (run)?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800" dirty="0" smtClean="0"/>
              <a:t>Graphs of Trig Functions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257800" y="2895600"/>
            <a:ext cx="3429000" cy="3429000"/>
            <a:chOff x="5181600" y="2971800"/>
            <a:chExt cx="3429000" cy="3429000"/>
          </a:xfrm>
        </p:grpSpPr>
        <p:grpSp>
          <p:nvGrpSpPr>
            <p:cNvPr id="16" name="Group 15"/>
            <p:cNvGrpSpPr/>
            <p:nvPr/>
          </p:nvGrpSpPr>
          <p:grpSpPr>
            <a:xfrm>
              <a:off x="5181600" y="2971800"/>
              <a:ext cx="3429000" cy="3429000"/>
              <a:chOff x="5486400" y="2895600"/>
              <a:chExt cx="3429000" cy="342900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5486400" y="2895600"/>
                <a:ext cx="3429000" cy="3429000"/>
                <a:chOff x="533400" y="2209800"/>
                <a:chExt cx="3429000" cy="3429000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533400" y="2209800"/>
                  <a:ext cx="3429000" cy="3429000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2091447" y="3429000"/>
                  <a:ext cx="312906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000" dirty="0" smtClean="0">
                      <a:solidFill>
                        <a:srgbClr val="FFC000"/>
                      </a:solidFill>
                    </a:rPr>
                    <a:t>.</a:t>
                  </a:r>
                  <a:endParaRPr lang="en-US" sz="4000" dirty="0">
                    <a:solidFill>
                      <a:srgbClr val="FFC000"/>
                    </a:solidFill>
                  </a:endParaRPr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>
                <a:off x="8015643" y="4136570"/>
                <a:ext cx="854824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500" dirty="0" smtClean="0">
                    <a:solidFill>
                      <a:srgbClr val="CCFFFF"/>
                    </a:solidFill>
                  </a:rPr>
                  <a:t>0º</a:t>
                </a:r>
                <a:endParaRPr lang="en-US" sz="2500" dirty="0">
                  <a:solidFill>
                    <a:srgbClr val="CCFFFF"/>
                  </a:solidFill>
                </a:endParaRPr>
              </a:p>
            </p:txBody>
          </p:sp>
        </p:grpSp>
        <p:cxnSp>
          <p:nvCxnSpPr>
            <p:cNvPr id="17" name="Straight Connector 16"/>
            <p:cNvCxnSpPr>
              <a:endCxn id="20" idx="6"/>
            </p:cNvCxnSpPr>
            <p:nvPr/>
          </p:nvCxnSpPr>
          <p:spPr>
            <a:xfrm>
              <a:off x="6896100" y="4686300"/>
              <a:ext cx="1714500" cy="0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950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6972300" y="4610100"/>
            <a:ext cx="171450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moving around the circle</a:t>
            </a:r>
          </a:p>
          <a:p>
            <a:r>
              <a:rPr lang="en-US" dirty="0" smtClean="0"/>
              <a:t>What is the cos doing?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800" dirty="0" smtClean="0"/>
              <a:t>Graphs of Trig Functions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257800" y="2895600"/>
            <a:ext cx="3429000" cy="3429000"/>
            <a:chOff x="5181600" y="2971800"/>
            <a:chExt cx="3429000" cy="3429000"/>
          </a:xfrm>
        </p:grpSpPr>
        <p:grpSp>
          <p:nvGrpSpPr>
            <p:cNvPr id="16" name="Group 15"/>
            <p:cNvGrpSpPr/>
            <p:nvPr/>
          </p:nvGrpSpPr>
          <p:grpSpPr>
            <a:xfrm>
              <a:off x="5181600" y="2971800"/>
              <a:ext cx="3429000" cy="3429000"/>
              <a:chOff x="5486400" y="2895600"/>
              <a:chExt cx="3429000" cy="342900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5486400" y="2895600"/>
                <a:ext cx="3429000" cy="3429000"/>
                <a:chOff x="533400" y="2209800"/>
                <a:chExt cx="3429000" cy="3429000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533400" y="2209800"/>
                  <a:ext cx="3429000" cy="3429000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2091447" y="3429000"/>
                  <a:ext cx="312906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000" dirty="0" smtClean="0">
                      <a:solidFill>
                        <a:srgbClr val="FFC000"/>
                      </a:solidFill>
                    </a:rPr>
                    <a:t>.</a:t>
                  </a:r>
                  <a:endParaRPr lang="en-US" sz="4000" dirty="0">
                    <a:solidFill>
                      <a:srgbClr val="FFC000"/>
                    </a:solidFill>
                  </a:endParaRPr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>
                <a:off x="7542082" y="4142011"/>
                <a:ext cx="854824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500" dirty="0" smtClean="0">
                    <a:solidFill>
                      <a:srgbClr val="CCFFFF"/>
                    </a:solidFill>
                  </a:rPr>
                  <a:t>45º</a:t>
                </a:r>
                <a:endParaRPr lang="en-US" sz="2500" dirty="0">
                  <a:solidFill>
                    <a:srgbClr val="CCFFFF"/>
                  </a:solidFill>
                </a:endParaRPr>
              </a:p>
            </p:txBody>
          </p:sp>
        </p:grpSp>
        <p:cxnSp>
          <p:nvCxnSpPr>
            <p:cNvPr id="17" name="Straight Connector 16"/>
            <p:cNvCxnSpPr>
              <a:endCxn id="20" idx="7"/>
            </p:cNvCxnSpPr>
            <p:nvPr/>
          </p:nvCxnSpPr>
          <p:spPr>
            <a:xfrm flipV="1">
              <a:off x="6896100" y="3473965"/>
              <a:ext cx="1212335" cy="1212335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23" name="Arc 22"/>
          <p:cNvSpPr/>
          <p:nvPr/>
        </p:nvSpPr>
        <p:spPr>
          <a:xfrm>
            <a:off x="7315200" y="3886200"/>
            <a:ext cx="864959" cy="1143000"/>
          </a:xfrm>
          <a:prstGeom prst="arc">
            <a:avLst>
              <a:gd name="adj1" fmla="val 16334615"/>
              <a:gd name="adj2" fmla="val 682593"/>
            </a:avLst>
          </a:prstGeom>
          <a:ln w="44450">
            <a:solidFill>
              <a:srgbClr val="CCFFFF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410107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 we will be going over:</a:t>
            </a:r>
          </a:p>
          <a:p>
            <a:endParaRPr lang="en-US" sz="1500" dirty="0" smtClean="0"/>
          </a:p>
          <a:p>
            <a:r>
              <a:rPr lang="en-US" dirty="0" smtClean="0"/>
              <a:t>	Review of trigonometric 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	functions</a:t>
            </a:r>
          </a:p>
          <a:p>
            <a:r>
              <a:rPr lang="en-US" dirty="0" smtClean="0"/>
              <a:t>	Graphs of trig functions</a:t>
            </a:r>
          </a:p>
          <a:p>
            <a:r>
              <a:rPr lang="en-US" dirty="0"/>
              <a:t>	</a:t>
            </a:r>
            <a:r>
              <a:rPr lang="en-US" dirty="0" smtClean="0"/>
              <a:t>Radians</a:t>
            </a:r>
          </a:p>
          <a:p>
            <a:r>
              <a:rPr lang="en-US" dirty="0"/>
              <a:t>	</a:t>
            </a:r>
            <a:r>
              <a:rPr lang="en-US" smtClean="0"/>
              <a:t>Arc length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161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Finally you reach a 90º angle</a:t>
            </a:r>
          </a:p>
          <a:p>
            <a:r>
              <a:rPr lang="en-US" dirty="0" smtClean="0"/>
              <a:t>What is the value of the cos?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800" dirty="0" smtClean="0"/>
              <a:t>Graphs of Trig Functions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257800" y="2868386"/>
            <a:ext cx="3429000" cy="3429000"/>
            <a:chOff x="5181600" y="2971800"/>
            <a:chExt cx="3429000" cy="3429000"/>
          </a:xfrm>
        </p:grpSpPr>
        <p:grpSp>
          <p:nvGrpSpPr>
            <p:cNvPr id="24" name="Group 23"/>
            <p:cNvGrpSpPr/>
            <p:nvPr/>
          </p:nvGrpSpPr>
          <p:grpSpPr>
            <a:xfrm>
              <a:off x="5181600" y="2971800"/>
              <a:ext cx="3429000" cy="3429000"/>
              <a:chOff x="5486400" y="2895600"/>
              <a:chExt cx="3429000" cy="3429000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5486400" y="2895600"/>
                <a:ext cx="3429000" cy="3429000"/>
                <a:chOff x="533400" y="2209800"/>
                <a:chExt cx="3429000" cy="3429000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533400" y="2209800"/>
                  <a:ext cx="3429000" cy="3429000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2091447" y="3429000"/>
                  <a:ext cx="312906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000" dirty="0" smtClean="0">
                      <a:solidFill>
                        <a:srgbClr val="FFC000"/>
                      </a:solidFill>
                    </a:rPr>
                    <a:t>.</a:t>
                  </a:r>
                  <a:endParaRPr lang="en-US" sz="4000" dirty="0">
                    <a:solidFill>
                      <a:srgbClr val="FFC000"/>
                    </a:solidFill>
                  </a:endParaRP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7222376" y="3883967"/>
                <a:ext cx="854824" cy="784086"/>
                <a:chOff x="1245022" y="4140178"/>
                <a:chExt cx="2396476" cy="2129279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1245022" y="4767033"/>
                  <a:ext cx="2396476" cy="12954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CCFFFF"/>
                      </a:solidFill>
                    </a:rPr>
                    <a:t>90º</a:t>
                  </a:r>
                  <a:endParaRPr lang="en-US" sz="2500" dirty="0">
                    <a:solidFill>
                      <a:srgbClr val="CCFFFF"/>
                    </a:solidFill>
                  </a:endParaRPr>
                </a:p>
              </p:txBody>
            </p:sp>
            <p:sp>
              <p:nvSpPr>
                <p:cNvPr id="29" name="Arc 28"/>
                <p:cNvSpPr/>
                <p:nvPr/>
              </p:nvSpPr>
              <p:spPr>
                <a:xfrm>
                  <a:off x="1541035" y="4140178"/>
                  <a:ext cx="1804447" cy="2129279"/>
                </a:xfrm>
                <a:prstGeom prst="arc">
                  <a:avLst>
                    <a:gd name="adj1" fmla="val 14928642"/>
                    <a:gd name="adj2" fmla="val 3920176"/>
                  </a:avLst>
                </a:prstGeom>
                <a:ln w="44450">
                  <a:solidFill>
                    <a:srgbClr val="CCFFFF"/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 dirty="0"/>
                </a:p>
              </p:txBody>
            </p:sp>
          </p:grpSp>
        </p:grpSp>
        <p:cxnSp>
          <p:nvCxnSpPr>
            <p:cNvPr id="25" name="Straight Connector 24"/>
            <p:cNvCxnSpPr>
              <a:endCxn id="30" idx="0"/>
            </p:cNvCxnSpPr>
            <p:nvPr/>
          </p:nvCxnSpPr>
          <p:spPr>
            <a:xfrm flipV="1">
              <a:off x="6896100" y="2971800"/>
              <a:ext cx="0" cy="1714500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/>
          <p:nvPr/>
        </p:nvCxnSpPr>
        <p:spPr>
          <a:xfrm>
            <a:off x="6972300" y="4610100"/>
            <a:ext cx="1714500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189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4"/>
          <a:stretch/>
        </p:blipFill>
        <p:spPr bwMode="auto">
          <a:xfrm>
            <a:off x="1447800" y="3015343"/>
            <a:ext cx="6019800" cy="353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839200" cy="2438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The graph of cos also undulates back and forth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It </a:t>
            </a:r>
            <a:r>
              <a:rPr lang="en-US" dirty="0" smtClean="0">
                <a:solidFill>
                  <a:srgbClr val="FFC000"/>
                </a:solidFill>
              </a:rPr>
              <a:t>doesn’t</a:t>
            </a:r>
            <a:r>
              <a:rPr lang="en-US" dirty="0" smtClean="0"/>
              <a:t> have a value of 0 at 0°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800" dirty="0" smtClean="0"/>
              <a:t>Graphs of Trig Functions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17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How to tell which is which?</a:t>
            </a:r>
          </a:p>
          <a:p>
            <a:endParaRPr lang="en-US" sz="2000" dirty="0" smtClean="0"/>
          </a:p>
          <a:p>
            <a:r>
              <a:rPr lang="en-US" dirty="0" smtClean="0"/>
              <a:t>What </a:t>
            </a:r>
            <a:r>
              <a:rPr lang="en-US" dirty="0"/>
              <a:t>is it doing at x = 0?	</a:t>
            </a:r>
          </a:p>
          <a:p>
            <a:r>
              <a:rPr lang="en-US" dirty="0"/>
              <a:t>If y = 0 at x = 0, it is a sin	</a:t>
            </a:r>
          </a:p>
          <a:p>
            <a:r>
              <a:rPr lang="en-US" dirty="0"/>
              <a:t>If y = something else at x = 0, 	</a:t>
            </a:r>
            <a:r>
              <a:rPr lang="en-US" dirty="0" smtClean="0"/>
              <a:t>it </a:t>
            </a:r>
            <a:r>
              <a:rPr lang="en-US" dirty="0"/>
              <a:t>is a cos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800" dirty="0" smtClean="0"/>
              <a:t>Graphs of Trig Functions</a:t>
            </a:r>
          </a:p>
        </p:txBody>
      </p:sp>
    </p:spTree>
    <p:extLst>
      <p:ext uri="{BB962C8B-B14F-4D97-AF65-F5344CB8AC3E}">
        <p14:creationId xmlns:p14="http://schemas.microsoft.com/office/powerpoint/2010/main" val="1100621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6772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/>
              <a:t>Identify sines or cosines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 GRAPHS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6618" y="1611477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CFFFF"/>
                </a:solidFill>
              </a:rPr>
              <a:t>A</a:t>
            </a:r>
            <a:endParaRPr lang="en-US" b="1" dirty="0">
              <a:solidFill>
                <a:srgbClr val="CC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6618" y="3135868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CFFFF"/>
                </a:solidFill>
              </a:rPr>
              <a:t>C</a:t>
            </a:r>
            <a:endParaRPr lang="en-US" b="1" dirty="0">
              <a:solidFill>
                <a:srgbClr val="CC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6618" y="4659868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CFFFF"/>
                </a:solidFill>
              </a:rPr>
              <a:t>E</a:t>
            </a:r>
            <a:endParaRPr lang="en-US" b="1" dirty="0">
              <a:solidFill>
                <a:srgbClr val="CC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6218" y="1611868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CFFFF"/>
                </a:solidFill>
              </a:rPr>
              <a:t>B</a:t>
            </a:r>
            <a:endParaRPr lang="en-US" b="1" dirty="0">
              <a:solidFill>
                <a:srgbClr val="CC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6218" y="3135868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CFFFF"/>
                </a:solidFill>
              </a:rPr>
              <a:t>D</a:t>
            </a:r>
            <a:endParaRPr lang="en-US" b="1" dirty="0">
              <a:solidFill>
                <a:srgbClr val="CC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76218" y="465986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CFFFF"/>
                </a:solidFill>
              </a:rPr>
              <a:t>F</a:t>
            </a:r>
            <a:endParaRPr lang="en-US" b="1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8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Does it wiggle back and forth?  </a:t>
            </a:r>
            <a:r>
              <a:rPr lang="en-US" dirty="0" smtClean="0"/>
              <a:t>	It </a:t>
            </a:r>
            <a:r>
              <a:rPr lang="en-US" dirty="0"/>
              <a:t>is a sin or cos</a:t>
            </a:r>
          </a:p>
          <a:p>
            <a:r>
              <a:rPr lang="en-US" dirty="0"/>
              <a:t>Does it look “weird”? 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It’s </a:t>
            </a:r>
            <a:r>
              <a:rPr lang="en-US" dirty="0"/>
              <a:t>not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800" dirty="0" smtClean="0"/>
              <a:t>Graphs of Trig Functions</a:t>
            </a:r>
          </a:p>
        </p:txBody>
      </p:sp>
    </p:spTree>
    <p:extLst>
      <p:ext uri="{BB962C8B-B14F-4D97-AF65-F5344CB8AC3E}">
        <p14:creationId xmlns:p14="http://schemas.microsoft.com/office/powerpoint/2010/main" val="2899767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6"/>
          <a:stretch/>
        </p:blipFill>
        <p:spPr bwMode="auto">
          <a:xfrm>
            <a:off x="838200" y="990600"/>
            <a:ext cx="7467600" cy="493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800" dirty="0" smtClean="0"/>
              <a:t>Graphs of Trig Functions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95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2"/>
          <a:stretch/>
        </p:blipFill>
        <p:spPr bwMode="auto">
          <a:xfrm>
            <a:off x="685800" y="685800"/>
            <a:ext cx="7663295" cy="519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800" dirty="0" smtClean="0"/>
              <a:t>Graphs of Trig Functions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05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7"/>
          <a:stretch/>
        </p:blipFill>
        <p:spPr bwMode="auto">
          <a:xfrm>
            <a:off x="4724400" y="3733800"/>
            <a:ext cx="4310743" cy="293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800" dirty="0" smtClean="0"/>
              <a:t>Graphs of Trig Functions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6"/>
          <a:stretch/>
        </p:blipFill>
        <p:spPr bwMode="auto">
          <a:xfrm>
            <a:off x="128607" y="3816980"/>
            <a:ext cx="4443393" cy="293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How are these different from sin/cos?</a:t>
            </a:r>
          </a:p>
          <a:p>
            <a:r>
              <a:rPr lang="en-US" dirty="0" smtClean="0"/>
              <a:t>What is the difference between them?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497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800" dirty="0" smtClean="0"/>
              <a:t>Graphs of Trig Functions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0"/>
          <a:stretch/>
        </p:blipFill>
        <p:spPr bwMode="auto">
          <a:xfrm>
            <a:off x="457200" y="1240971"/>
            <a:ext cx="80772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11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800" dirty="0" smtClean="0"/>
              <a:t>Graphs of Trig Functions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61"/>
          <a:stretch/>
        </p:blipFill>
        <p:spPr bwMode="auto">
          <a:xfrm>
            <a:off x="410688" y="1289340"/>
            <a:ext cx="8074726" cy="520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55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3300" dirty="0" smtClean="0"/>
              <a:t>Obj 1) Apply </a:t>
            </a:r>
            <a:r>
              <a:rPr lang="en-US" sz="3300" dirty="0"/>
              <a:t>the six trigonometric functions </a:t>
            </a:r>
            <a:r>
              <a:rPr lang="en-US" sz="3300" dirty="0" smtClean="0"/>
              <a:t>to </a:t>
            </a:r>
            <a:r>
              <a:rPr lang="en-US" sz="3300" dirty="0"/>
              <a:t>solve problems using </a:t>
            </a:r>
            <a:r>
              <a:rPr lang="en-US" sz="3300" dirty="0" smtClean="0"/>
              <a:t>degree and </a:t>
            </a:r>
            <a:r>
              <a:rPr lang="en-US" sz="3300" dirty="0" smtClean="0">
                <a:solidFill>
                  <a:srgbClr val="FFC000"/>
                </a:solidFill>
              </a:rPr>
              <a:t>radian measures</a:t>
            </a:r>
            <a:r>
              <a:rPr lang="en-US" sz="3300" dirty="0"/>
              <a:t>, right triangles and unit </a:t>
            </a:r>
            <a:r>
              <a:rPr lang="en-US" sz="3300" dirty="0" smtClean="0"/>
              <a:t>circles </a:t>
            </a:r>
          </a:p>
          <a:p>
            <a:pPr lvl="0">
              <a:spcBef>
                <a:spcPts val="0"/>
              </a:spcBef>
            </a:pPr>
            <a:endParaRPr lang="en-US" sz="1500" dirty="0" smtClean="0"/>
          </a:p>
          <a:p>
            <a:r>
              <a:rPr lang="en-US" sz="3300" dirty="0" smtClean="0"/>
              <a:t>Obj 3) </a:t>
            </a:r>
            <a:r>
              <a:rPr lang="en-US" sz="3300" dirty="0"/>
              <a:t>Graph </a:t>
            </a:r>
            <a:r>
              <a:rPr lang="en-US" sz="3300" dirty="0" smtClean="0"/>
              <a:t>sine </a:t>
            </a:r>
            <a:r>
              <a:rPr lang="en-US" sz="3300" dirty="0"/>
              <a:t>and cosine </a:t>
            </a:r>
            <a:r>
              <a:rPr lang="en-US" sz="3300" dirty="0" smtClean="0"/>
              <a:t>functions</a:t>
            </a:r>
          </a:p>
          <a:p>
            <a:endParaRPr lang="en-US" sz="1500" dirty="0"/>
          </a:p>
          <a:p>
            <a:pPr>
              <a:spcBef>
                <a:spcPts val="0"/>
              </a:spcBef>
            </a:pPr>
            <a:r>
              <a:rPr lang="en-US" sz="3300" dirty="0" smtClean="0"/>
              <a:t>Obj 4) Apply </a:t>
            </a:r>
            <a:r>
              <a:rPr lang="en-US" sz="3300" dirty="0"/>
              <a:t>trigonometric identities to simplify expressions and to solve </a:t>
            </a:r>
            <a:r>
              <a:rPr lang="en-US" sz="3300" dirty="0" smtClean="0"/>
              <a:t>equations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0517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800" dirty="0" smtClean="0"/>
              <a:t>Graphs of Trig Functions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61"/>
          <a:stretch/>
        </p:blipFill>
        <p:spPr bwMode="auto">
          <a:xfrm>
            <a:off x="4607377" y="3853754"/>
            <a:ext cx="4425043" cy="285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0"/>
          <a:stretch/>
        </p:blipFill>
        <p:spPr bwMode="auto">
          <a:xfrm>
            <a:off x="0" y="3810000"/>
            <a:ext cx="4426399" cy="286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How are these different from sin/cos? From tan/cot?</a:t>
            </a:r>
          </a:p>
          <a:p>
            <a:r>
              <a:rPr lang="en-US" dirty="0" smtClean="0"/>
              <a:t>What is the difference between them?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4535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600200"/>
            <a:ext cx="88963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Which trig function?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 GRAPHS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6618" y="1715282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CFFFF"/>
                </a:solidFill>
              </a:rPr>
              <a:t>A</a:t>
            </a:r>
            <a:endParaRPr lang="en-US" b="1" dirty="0">
              <a:solidFill>
                <a:srgbClr val="CC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9666" y="1715282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CFFFF"/>
                </a:solidFill>
              </a:rPr>
              <a:t>C</a:t>
            </a:r>
            <a:endParaRPr lang="en-US" b="1" dirty="0">
              <a:solidFill>
                <a:srgbClr val="CC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50860" y="3733800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CFFFF"/>
                </a:solidFill>
              </a:rPr>
              <a:t>E</a:t>
            </a:r>
            <a:endParaRPr lang="en-US" b="1" dirty="0">
              <a:solidFill>
                <a:srgbClr val="CC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50860" y="1715282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CFFFF"/>
                </a:solidFill>
              </a:rPr>
              <a:t>B</a:t>
            </a:r>
            <a:endParaRPr lang="en-US" b="1" dirty="0">
              <a:solidFill>
                <a:srgbClr val="CC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6618" y="3733800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CFFFF"/>
                </a:solidFill>
              </a:rPr>
              <a:t>D</a:t>
            </a:r>
            <a:endParaRPr lang="en-US" b="1" dirty="0">
              <a:solidFill>
                <a:srgbClr val="CC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49666" y="3733800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CFFFF"/>
                </a:solidFill>
              </a:rPr>
              <a:t>F</a:t>
            </a:r>
            <a:endParaRPr lang="en-US" b="1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872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876800" y="1219200"/>
            <a:ext cx="3127249" cy="56388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Secant</a:t>
            </a:r>
            <a:endParaRPr lang="en-US" dirty="0">
              <a:solidFill>
                <a:srgbClr val="FFC00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sz="2000" dirty="0" smtClean="0"/>
          </a:p>
          <a:p>
            <a:endParaRPr lang="en-US" sz="1000" dirty="0" smtClean="0"/>
          </a:p>
          <a:p>
            <a:r>
              <a:rPr lang="en-US" dirty="0" smtClean="0">
                <a:solidFill>
                  <a:srgbClr val="4BFF76"/>
                </a:solidFill>
              </a:rPr>
              <a:t>Secant with a graphing calculator</a:t>
            </a:r>
            <a:endParaRPr lang="en-US" dirty="0">
              <a:solidFill>
                <a:srgbClr val="4BFF76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800" dirty="0" smtClean="0"/>
              <a:t>Graphs of Trig Functions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11" y="1066800"/>
            <a:ext cx="4259789" cy="255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11" y="3922931"/>
            <a:ext cx="4259789" cy="255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53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800" dirty="0" smtClean="0"/>
              <a:t>Graphs of Trig Functions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Something fun-</a:t>
            </a:r>
          </a:p>
          <a:p>
            <a:r>
              <a:rPr lang="en-US" dirty="0" smtClean="0"/>
              <a:t>Start with a cosine: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2755900"/>
            <a:ext cx="51689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91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800" dirty="0" smtClean="0"/>
              <a:t>Graphs of Trig Functions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dirty="0" smtClean="0"/>
              <a:t>Remember, a secant is 1/cos</a:t>
            </a:r>
          </a:p>
          <a:p>
            <a:r>
              <a:rPr lang="en-US" dirty="0" smtClean="0"/>
              <a:t>When cos=1, what is the secant?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2755900"/>
            <a:ext cx="51689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800" dirty="0" smtClean="0"/>
              <a:t>Graphs of Trig Functions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dirty="0" smtClean="0"/>
              <a:t>Remember, a secant is 1/cos</a:t>
            </a:r>
          </a:p>
          <a:p>
            <a:r>
              <a:rPr lang="en-US" dirty="0" smtClean="0"/>
              <a:t>When cos=1, secant=1/1=1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2755900"/>
            <a:ext cx="51689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469674" y="4423954"/>
            <a:ext cx="155448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09502" y="4419600"/>
            <a:ext cx="155448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91964" y="4419600"/>
            <a:ext cx="155448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7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800" dirty="0" smtClean="0"/>
              <a:t>Graphs of Trig Functions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638800"/>
          </a:xfrm>
        </p:spPr>
        <p:txBody>
          <a:bodyPr/>
          <a:lstStyle/>
          <a:p>
            <a:r>
              <a:rPr lang="en-US" dirty="0" smtClean="0"/>
              <a:t>When cos=-1, what is the secant?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2755900"/>
            <a:ext cx="51689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469674" y="4423954"/>
            <a:ext cx="155448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09502" y="4419600"/>
            <a:ext cx="155448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91964" y="4419600"/>
            <a:ext cx="155448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1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800" dirty="0" smtClean="0"/>
              <a:t>Graphs of Trig Functions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dirty="0" smtClean="0"/>
              <a:t>When cos=-1, secant=1/-1=-1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2755900"/>
            <a:ext cx="51689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469674" y="4423954"/>
            <a:ext cx="155448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09502" y="4419600"/>
            <a:ext cx="155448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91964" y="4419600"/>
            <a:ext cx="155448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11952" y="5238205"/>
            <a:ext cx="155448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00400" y="5233851"/>
            <a:ext cx="155448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7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800" dirty="0" smtClean="0"/>
              <a:t>Graphs of Trig Functions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dirty="0" smtClean="0"/>
              <a:t>When cos=0, what is the secant?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2755900"/>
            <a:ext cx="51689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469674" y="4423954"/>
            <a:ext cx="155448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09502" y="4419600"/>
            <a:ext cx="155448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91964" y="4419600"/>
            <a:ext cx="155448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11952" y="5238205"/>
            <a:ext cx="155448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00400" y="5233851"/>
            <a:ext cx="155448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2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800" dirty="0" smtClean="0"/>
              <a:t>Graphs of Trig Functions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dirty="0" smtClean="0"/>
              <a:t>When cos=0, secant=1/0</a:t>
            </a:r>
            <a:r>
              <a:rPr lang="en-US" dirty="0" smtClean="0">
                <a:latin typeface="Arial"/>
                <a:cs typeface="Arial"/>
              </a:rPr>
              <a:t>≡</a:t>
            </a:r>
            <a:r>
              <a:rPr lang="en-US" dirty="0" smtClean="0">
                <a:cs typeface="Arial"/>
              </a:rPr>
              <a:t>∞</a:t>
            </a:r>
            <a:r>
              <a:rPr lang="en-US" sz="1000" dirty="0" smtClean="0">
                <a:cs typeface="Arial"/>
              </a:rPr>
              <a:t> </a:t>
            </a:r>
            <a:r>
              <a:rPr lang="en-US" dirty="0" smtClean="0"/>
              <a:t>or-</a:t>
            </a:r>
            <a:r>
              <a:rPr lang="en-US" dirty="0">
                <a:cs typeface="Arial"/>
              </a:rPr>
              <a:t>∞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2755900"/>
            <a:ext cx="51689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469674" y="4423954"/>
            <a:ext cx="155448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09502" y="4419600"/>
            <a:ext cx="155448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91964" y="4419600"/>
            <a:ext cx="155448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11952" y="5238205"/>
            <a:ext cx="155448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00400" y="5233851"/>
            <a:ext cx="155448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000500" y="2756263"/>
            <a:ext cx="19050" cy="444137"/>
          </a:xfrm>
          <a:prstGeom prst="straightConnector1">
            <a:avLst/>
          </a:prstGeom>
          <a:ln w="44450">
            <a:solidFill>
              <a:srgbClr val="92D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553200" y="2756263"/>
            <a:ext cx="19050" cy="444137"/>
          </a:xfrm>
          <a:prstGeom prst="straightConnector1">
            <a:avLst/>
          </a:prstGeom>
          <a:ln w="44450">
            <a:solidFill>
              <a:srgbClr val="92D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5081451" y="2755900"/>
            <a:ext cx="23950" cy="418374"/>
          </a:xfrm>
          <a:prstGeom prst="straightConnector1">
            <a:avLst/>
          </a:prstGeom>
          <a:ln w="44450">
            <a:solidFill>
              <a:srgbClr val="92D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2527663" y="2755900"/>
            <a:ext cx="23950" cy="418374"/>
          </a:xfrm>
          <a:prstGeom prst="straightConnector1">
            <a:avLst/>
          </a:prstGeom>
          <a:ln w="44450">
            <a:solidFill>
              <a:srgbClr val="92D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3775166" y="6426926"/>
            <a:ext cx="31786" cy="421932"/>
          </a:xfrm>
          <a:prstGeom prst="straightConnector1">
            <a:avLst/>
          </a:prstGeom>
          <a:ln w="44450">
            <a:solidFill>
              <a:srgbClr val="92D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6369014" y="6426926"/>
            <a:ext cx="31786" cy="421932"/>
          </a:xfrm>
          <a:prstGeom prst="straightConnector1">
            <a:avLst/>
          </a:prstGeom>
          <a:ln w="44450">
            <a:solidFill>
              <a:srgbClr val="92D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257800" y="6400800"/>
            <a:ext cx="45720" cy="457200"/>
          </a:xfrm>
          <a:prstGeom prst="straightConnector1">
            <a:avLst/>
          </a:prstGeom>
          <a:ln w="44450">
            <a:solidFill>
              <a:srgbClr val="92D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697480" y="6381206"/>
            <a:ext cx="45720" cy="457200"/>
          </a:xfrm>
          <a:prstGeom prst="straightConnector1">
            <a:avLst/>
          </a:prstGeom>
          <a:ln w="44450">
            <a:solidFill>
              <a:srgbClr val="92D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53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Review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sz="7200" smtClean="0">
                <a:solidFill>
                  <a:srgbClr val="CCFF66"/>
                </a:solidFill>
                <a:latin typeface="Arial" charset="0"/>
                <a:cs typeface="Arial" charset="0"/>
              </a:rPr>
              <a:t> </a:t>
            </a:r>
          </a:p>
          <a:p>
            <a:endParaRPr lang="en-US" altLang="en-US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0" y="6564313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www.hrexaminer.com</a:t>
            </a:r>
          </a:p>
        </p:txBody>
      </p:sp>
    </p:spTree>
    <p:extLst>
      <p:ext uri="{BB962C8B-B14F-4D97-AF65-F5344CB8AC3E}">
        <p14:creationId xmlns:p14="http://schemas.microsoft.com/office/powerpoint/2010/main" val="259622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800" dirty="0" smtClean="0"/>
              <a:t>Graphs of Trig Functions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dirty="0" smtClean="0"/>
              <a:t>In fact, the graph IS the secant!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2756263"/>
            <a:ext cx="51689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19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01078" y="6534835"/>
            <a:ext cx="22429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www.career.gatech.edu</a:t>
            </a:r>
          </a:p>
        </p:txBody>
      </p:sp>
    </p:spTree>
    <p:extLst>
      <p:ext uri="{BB962C8B-B14F-4D97-AF65-F5344CB8AC3E}">
        <p14:creationId xmlns:p14="http://schemas.microsoft.com/office/powerpoint/2010/main" val="119369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/>
              <a:t>Graphs of Trig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recognize which function is which:</a:t>
            </a:r>
          </a:p>
          <a:p>
            <a:r>
              <a:rPr lang="en-US" dirty="0"/>
              <a:t>The shape, </a:t>
            </a:r>
            <a:r>
              <a:rPr lang="en-US" dirty="0" smtClean="0"/>
              <a:t>y-intercept, </a:t>
            </a:r>
            <a:r>
              <a:rPr lang="en-US" dirty="0"/>
              <a:t>and asymptotes are critical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9072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/>
              <a:t>Graphs of Trig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it wiggle back and forth?  </a:t>
            </a:r>
            <a:r>
              <a:rPr lang="en-US" dirty="0" smtClean="0"/>
              <a:t>	It </a:t>
            </a:r>
            <a:r>
              <a:rPr lang="en-US" dirty="0"/>
              <a:t>is a sin or </a:t>
            </a:r>
            <a:r>
              <a:rPr lang="en-US" dirty="0" smtClean="0"/>
              <a:t>cos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6537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/>
              <a:t>Graphs of Trig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it wiggle back and forth?  </a:t>
            </a:r>
            <a:r>
              <a:rPr lang="en-US" dirty="0" smtClean="0"/>
              <a:t>	It </a:t>
            </a:r>
            <a:r>
              <a:rPr lang="en-US" dirty="0"/>
              <a:t>is a sin or </a:t>
            </a:r>
            <a:r>
              <a:rPr lang="en-US" dirty="0" smtClean="0"/>
              <a:t>cos</a:t>
            </a:r>
          </a:p>
          <a:p>
            <a:r>
              <a:rPr lang="en-US" dirty="0" smtClean="0"/>
              <a:t>What </a:t>
            </a:r>
            <a:r>
              <a:rPr lang="en-US" dirty="0"/>
              <a:t>is it doing at </a:t>
            </a:r>
            <a:r>
              <a:rPr lang="en-US" dirty="0" smtClean="0"/>
              <a:t>x=0?</a:t>
            </a:r>
          </a:p>
          <a:p>
            <a:r>
              <a:rPr lang="en-US" dirty="0" smtClean="0"/>
              <a:t>  	If y=0 </a:t>
            </a:r>
            <a:r>
              <a:rPr lang="en-US" dirty="0"/>
              <a:t>at </a:t>
            </a:r>
            <a:r>
              <a:rPr lang="en-US" dirty="0" smtClean="0"/>
              <a:t>x=0</a:t>
            </a:r>
            <a:r>
              <a:rPr lang="en-US" dirty="0"/>
              <a:t>, it is a sin</a:t>
            </a:r>
          </a:p>
          <a:p>
            <a:r>
              <a:rPr lang="en-US" dirty="0" smtClean="0"/>
              <a:t>	If y=something </a:t>
            </a:r>
            <a:r>
              <a:rPr lang="en-US" dirty="0"/>
              <a:t>else at </a:t>
            </a:r>
            <a:r>
              <a:rPr lang="en-US" dirty="0" smtClean="0"/>
              <a:t>x=0</a:t>
            </a:r>
            <a:r>
              <a:rPr lang="en-US" dirty="0"/>
              <a:t>,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	it </a:t>
            </a:r>
            <a:r>
              <a:rPr lang="en-US" dirty="0"/>
              <a:t>is a cos</a:t>
            </a:r>
          </a:p>
        </p:txBody>
      </p:sp>
    </p:spTree>
    <p:extLst>
      <p:ext uri="{BB962C8B-B14F-4D97-AF65-F5344CB8AC3E}">
        <p14:creationId xmlns:p14="http://schemas.microsoft.com/office/powerpoint/2010/main" val="42842995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/>
              <a:t>Graphs of Trig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it look like a bunch of stretched-out S’s? 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It </a:t>
            </a:r>
            <a:r>
              <a:rPr lang="en-US" dirty="0"/>
              <a:t>is a tan or </a:t>
            </a:r>
            <a:r>
              <a:rPr lang="en-US" dirty="0" smtClean="0"/>
              <a:t>cot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995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/>
              <a:t>Graphs of Trig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it look like a bunch of stretched-out S’s? 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It </a:t>
            </a:r>
            <a:r>
              <a:rPr lang="en-US" dirty="0"/>
              <a:t>is a tan or </a:t>
            </a:r>
            <a:r>
              <a:rPr lang="en-US" dirty="0" smtClean="0"/>
              <a:t>cot</a:t>
            </a:r>
          </a:p>
          <a:p>
            <a:r>
              <a:rPr lang="en-US" dirty="0" smtClean="0"/>
              <a:t>What </a:t>
            </a:r>
            <a:r>
              <a:rPr lang="en-US" dirty="0"/>
              <a:t>is it doing at </a:t>
            </a:r>
            <a:r>
              <a:rPr lang="en-US" dirty="0" smtClean="0"/>
              <a:t>x=0?</a:t>
            </a:r>
          </a:p>
          <a:p>
            <a:r>
              <a:rPr lang="en-US" dirty="0" smtClean="0"/>
              <a:t>  	If y=0 </a:t>
            </a:r>
            <a:r>
              <a:rPr lang="en-US" dirty="0"/>
              <a:t>at </a:t>
            </a:r>
            <a:r>
              <a:rPr lang="en-US" dirty="0" smtClean="0"/>
              <a:t>x=0</a:t>
            </a:r>
            <a:r>
              <a:rPr lang="en-US" dirty="0"/>
              <a:t>, it is a tan</a:t>
            </a:r>
          </a:p>
          <a:p>
            <a:r>
              <a:rPr lang="en-US" dirty="0"/>
              <a:t>	</a:t>
            </a:r>
            <a:r>
              <a:rPr lang="en-US" dirty="0" smtClean="0"/>
              <a:t>If x=0 </a:t>
            </a:r>
            <a:r>
              <a:rPr lang="en-US" dirty="0"/>
              <a:t>is an asymptote, it </a:t>
            </a:r>
            <a:r>
              <a:rPr lang="en-US" dirty="0" smtClean="0"/>
              <a:t>		is </a:t>
            </a:r>
            <a:r>
              <a:rPr lang="en-US" dirty="0"/>
              <a:t>a cot</a:t>
            </a:r>
          </a:p>
        </p:txBody>
      </p:sp>
    </p:spTree>
    <p:extLst>
      <p:ext uri="{BB962C8B-B14F-4D97-AF65-F5344CB8AC3E}">
        <p14:creationId xmlns:p14="http://schemas.microsoft.com/office/powerpoint/2010/main" val="28260194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/>
              <a:t>Graphs of Trig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dirty="0"/>
              <a:t>Does it look like a bunch of U’s?  </a:t>
            </a:r>
            <a:endParaRPr lang="en-US" dirty="0" smtClean="0"/>
          </a:p>
          <a:p>
            <a:r>
              <a:rPr lang="en-US" dirty="0" smtClean="0"/>
              <a:t>	It </a:t>
            </a:r>
            <a:r>
              <a:rPr lang="en-US" dirty="0"/>
              <a:t>is a sec or </a:t>
            </a:r>
            <a:r>
              <a:rPr lang="en-US" dirty="0" err="1" smtClean="0"/>
              <a:t>csc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0194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/>
              <a:t>Graphs of Trig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dirty="0"/>
              <a:t>Does it look like a bunch of U’s?  </a:t>
            </a:r>
            <a:endParaRPr lang="en-US" dirty="0" smtClean="0"/>
          </a:p>
          <a:p>
            <a:r>
              <a:rPr lang="en-US" dirty="0" smtClean="0"/>
              <a:t>	It </a:t>
            </a:r>
            <a:r>
              <a:rPr lang="en-US" dirty="0"/>
              <a:t>is a sec or </a:t>
            </a:r>
            <a:r>
              <a:rPr lang="en-US" dirty="0" err="1"/>
              <a:t>csc</a:t>
            </a:r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is it doing at </a:t>
            </a:r>
            <a:r>
              <a:rPr lang="en-US" dirty="0" smtClean="0"/>
              <a:t>x=0?</a:t>
            </a:r>
          </a:p>
          <a:p>
            <a:r>
              <a:rPr lang="en-US" dirty="0"/>
              <a:t>	</a:t>
            </a:r>
            <a:r>
              <a:rPr lang="en-US" dirty="0" smtClean="0"/>
              <a:t>If </a:t>
            </a:r>
            <a:r>
              <a:rPr lang="en-US" dirty="0"/>
              <a:t>y is the bottom of a U at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	x=0</a:t>
            </a:r>
            <a:r>
              <a:rPr lang="en-US" dirty="0"/>
              <a:t>, it is a sec</a:t>
            </a:r>
          </a:p>
          <a:p>
            <a:r>
              <a:rPr lang="en-US" dirty="0"/>
              <a:t>	</a:t>
            </a:r>
            <a:r>
              <a:rPr lang="en-US" dirty="0" smtClean="0"/>
              <a:t>If x=0 </a:t>
            </a:r>
            <a:r>
              <a:rPr lang="en-US" dirty="0"/>
              <a:t>is an asymptote, it is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	a </a:t>
            </a:r>
            <a:r>
              <a:rPr lang="en-US" dirty="0" err="1"/>
              <a:t>csc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2002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01078" y="6534835"/>
            <a:ext cx="22429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www.career.gatech.edu</a:t>
            </a:r>
          </a:p>
        </p:txBody>
      </p:sp>
    </p:spTree>
    <p:extLst>
      <p:ext uri="{BB962C8B-B14F-4D97-AF65-F5344CB8AC3E}">
        <p14:creationId xmlns:p14="http://schemas.microsoft.com/office/powerpoint/2010/main" val="401968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called a “</a:t>
            </a:r>
            <a:r>
              <a:rPr lang="en-US" dirty="0" smtClean="0">
                <a:solidFill>
                  <a:srgbClr val="FFC000"/>
                </a:solidFill>
              </a:rPr>
              <a:t>central angle</a:t>
            </a:r>
            <a:r>
              <a:rPr lang="en-US" dirty="0" smtClean="0"/>
              <a:t>”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2514600" y="2895600"/>
            <a:ext cx="3429000" cy="3429000"/>
            <a:chOff x="533400" y="2209800"/>
            <a:chExt cx="3429000" cy="3429000"/>
          </a:xfrm>
        </p:grpSpPr>
        <p:sp>
          <p:nvSpPr>
            <p:cNvPr id="4" name="Oval 3"/>
            <p:cNvSpPr/>
            <p:nvPr/>
          </p:nvSpPr>
          <p:spPr>
            <a:xfrm>
              <a:off x="533400" y="2209800"/>
              <a:ext cx="3429000" cy="3429000"/>
            </a:xfrm>
            <a:prstGeom prst="ellipse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091447" y="3429000"/>
              <a:ext cx="31290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smtClean="0">
                  <a:solidFill>
                    <a:srgbClr val="FFC000"/>
                  </a:solidFill>
                </a:rPr>
                <a:t>.</a:t>
              </a:r>
              <a:endParaRPr lang="en-US" sz="40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4236094" y="3445328"/>
            <a:ext cx="1250306" cy="1178516"/>
            <a:chOff x="1524000" y="2743200"/>
            <a:chExt cx="5943600" cy="3200400"/>
          </a:xfrm>
        </p:grpSpPr>
        <p:sp>
          <p:nvSpPr>
            <p:cNvPr id="21" name="Right Triangle 20"/>
            <p:cNvSpPr/>
            <p:nvPr/>
          </p:nvSpPr>
          <p:spPr>
            <a:xfrm>
              <a:off x="1524000" y="2743200"/>
              <a:ext cx="5943600" cy="3200400"/>
            </a:xfrm>
            <a:prstGeom prst="rtTriangle">
              <a:avLst/>
            </a:prstGeom>
            <a:ln w="635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524000" y="5388951"/>
              <a:ext cx="99059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2517004" y="5388951"/>
              <a:ext cx="0" cy="4445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72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Sines</a:t>
            </a:r>
            <a:r>
              <a:rPr lang="en-US" dirty="0" smtClean="0"/>
              <a:t> and cosines are useful because of the shape of their curves</a:t>
            </a:r>
          </a:p>
          <a:p>
            <a:endParaRPr lang="en-US" sz="2000" dirty="0"/>
          </a:p>
          <a:p>
            <a:r>
              <a:rPr lang="en-US" dirty="0" smtClean="0"/>
              <a:t>Many natural phenomena undulate back and forth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800" dirty="0" smtClean="0"/>
              <a:t>Graphs of Trig Functions</a:t>
            </a:r>
          </a:p>
        </p:txBody>
      </p:sp>
    </p:spTree>
    <p:extLst>
      <p:ext uri="{BB962C8B-B14F-4D97-AF65-F5344CB8AC3E}">
        <p14:creationId xmlns:p14="http://schemas.microsoft.com/office/powerpoint/2010/main" val="1072203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6400800" cy="497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800" dirty="0" smtClean="0"/>
              <a:t>Graphs of Trig Functions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http://www.t4science.com/images/general/frequency.jpg</a:t>
            </a:r>
          </a:p>
        </p:txBody>
      </p:sp>
    </p:spTree>
    <p:extLst>
      <p:ext uri="{BB962C8B-B14F-4D97-AF65-F5344CB8AC3E}">
        <p14:creationId xmlns:p14="http://schemas.microsoft.com/office/powerpoint/2010/main" val="13859254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92200"/>
            <a:ext cx="891540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/>
              <a:t>Graphs of Trig Functions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2012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4170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lot of mathematical models for real-world phenomena have a “sine” or “cosine” in them to include this cyclical pattern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800" dirty="0" smtClean="0"/>
              <a:t>Graphs of Trig Functions</a:t>
            </a:r>
          </a:p>
        </p:txBody>
      </p:sp>
    </p:spTree>
    <p:extLst>
      <p:ext uri="{BB962C8B-B14F-4D97-AF65-F5344CB8AC3E}">
        <p14:creationId xmlns:p14="http://schemas.microsoft.com/office/powerpoint/2010/main" val="28475396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tangent isn’t important because it is a useful graph shape for mathematical modeling</a:t>
                </a:r>
              </a:p>
              <a:p>
                <a:r>
                  <a:rPr lang="en-US" dirty="0" smtClean="0"/>
                  <a:t>A tangent is useful because it is a slope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𝒓𝒊𝒔𝒆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𝒓𝒖𝒏</m:t>
                        </m:r>
                      </m:den>
                    </m:f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800" dirty="0" smtClean="0"/>
              <a:t>Graphs of Trig Functions</a:t>
            </a:r>
          </a:p>
        </p:txBody>
      </p:sp>
    </p:spTree>
    <p:extLst>
      <p:ext uri="{BB962C8B-B14F-4D97-AF65-F5344CB8AC3E}">
        <p14:creationId xmlns:p14="http://schemas.microsoft.com/office/powerpoint/2010/main" val="5863059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The secant is used in calculus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800" dirty="0" smtClean="0"/>
              <a:t>Graphs of Trig Functions</a:t>
            </a:r>
          </a:p>
        </p:txBody>
      </p:sp>
    </p:spTree>
    <p:extLst>
      <p:ext uri="{BB962C8B-B14F-4D97-AF65-F5344CB8AC3E}">
        <p14:creationId xmlns:p14="http://schemas.microsoft.com/office/powerpoint/2010/main" val="7871978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 vs</a:t>
            </a:r>
          </a:p>
          <a:p>
            <a:r>
              <a:rPr lang="en-US" dirty="0" smtClean="0"/>
              <a:t>Europe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1219200"/>
            <a:ext cx="65182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25400" y="6611035"/>
            <a:ext cx="285046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bakerfamilytree.blogspot.com</a:t>
            </a:r>
          </a:p>
        </p:txBody>
      </p:sp>
    </p:spTree>
    <p:extLst>
      <p:ext uri="{BB962C8B-B14F-4D97-AF65-F5344CB8AC3E}">
        <p14:creationId xmlns:p14="http://schemas.microsoft.com/office/powerpoint/2010/main" val="18298580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01078" y="6534835"/>
            <a:ext cx="22429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www.career.gatech.edu</a:t>
            </a:r>
          </a:p>
        </p:txBody>
      </p:sp>
    </p:spTree>
    <p:extLst>
      <p:ext uri="{BB962C8B-B14F-4D97-AF65-F5344CB8AC3E}">
        <p14:creationId xmlns:p14="http://schemas.microsoft.com/office/powerpoint/2010/main" val="49453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probably always measured angles in </a:t>
            </a:r>
            <a:r>
              <a:rPr lang="en-US" dirty="0" smtClean="0"/>
              <a:t>degrees…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7918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probably always measured angles in </a:t>
            </a:r>
            <a:r>
              <a:rPr lang="en-US" dirty="0" smtClean="0"/>
              <a:t>degrees…</a:t>
            </a:r>
            <a:endParaRPr lang="en-US" dirty="0"/>
          </a:p>
          <a:p>
            <a:r>
              <a:rPr lang="en-US" dirty="0">
                <a:solidFill>
                  <a:srgbClr val="FFC000"/>
                </a:solidFill>
              </a:rPr>
              <a:t>Radians</a:t>
            </a:r>
            <a:r>
              <a:rPr lang="en-US" dirty="0"/>
              <a:t> are another way of measuring angles used in CAD and by </a:t>
            </a:r>
            <a:r>
              <a:rPr lang="en-US" dirty="0" smtClean="0"/>
              <a:t>engineers (blame them…)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065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dirty="0" smtClean="0"/>
              <a:t>The slope of the hypotenuse is:	</a:t>
            </a:r>
            <a:r>
              <a:rPr lang="en-US" u="sng" dirty="0" smtClean="0"/>
              <a:t>rise</a:t>
            </a:r>
          </a:p>
          <a:p>
            <a:pPr>
              <a:spcBef>
                <a:spcPts val="0"/>
              </a:spcBef>
            </a:pPr>
            <a:r>
              <a:rPr lang="en-US" sz="1000" dirty="0" smtClean="0"/>
              <a:t>	 </a:t>
            </a:r>
            <a:r>
              <a:rPr lang="en-US" dirty="0" smtClean="0"/>
              <a:t>run 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2514600" y="2895600"/>
            <a:ext cx="3429000" cy="3429000"/>
            <a:chOff x="533400" y="2209800"/>
            <a:chExt cx="3429000" cy="3429000"/>
          </a:xfrm>
        </p:grpSpPr>
        <p:sp>
          <p:nvSpPr>
            <p:cNvPr id="4" name="Oval 3"/>
            <p:cNvSpPr/>
            <p:nvPr/>
          </p:nvSpPr>
          <p:spPr>
            <a:xfrm>
              <a:off x="533400" y="2209800"/>
              <a:ext cx="3429000" cy="3429000"/>
            </a:xfrm>
            <a:prstGeom prst="ellipse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091447" y="3429000"/>
              <a:ext cx="31290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smtClean="0">
                  <a:solidFill>
                    <a:srgbClr val="FFC000"/>
                  </a:solidFill>
                </a:rPr>
                <a:t>.</a:t>
              </a:r>
              <a:endParaRPr lang="en-US" sz="40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236094" y="3445328"/>
            <a:ext cx="1250306" cy="1453558"/>
            <a:chOff x="1204423" y="2949002"/>
            <a:chExt cx="3505200" cy="3947310"/>
          </a:xfrm>
        </p:grpSpPr>
        <p:grpSp>
          <p:nvGrpSpPr>
            <p:cNvPr id="7" name="Group 6"/>
            <p:cNvGrpSpPr/>
            <p:nvPr/>
          </p:nvGrpSpPr>
          <p:grpSpPr>
            <a:xfrm>
              <a:off x="1204423" y="2949002"/>
              <a:ext cx="3505200" cy="3320456"/>
              <a:chOff x="1204423" y="2949002"/>
              <a:chExt cx="3505200" cy="3320456"/>
            </a:xfrm>
          </p:grpSpPr>
          <p:grpSp>
            <p:nvGrpSpPr>
              <p:cNvPr id="14" name="Group 13"/>
              <p:cNvGrpSpPr/>
              <p:nvPr/>
            </p:nvGrpSpPr>
            <p:grpSpPr>
              <a:xfrm flipH="1">
                <a:off x="1204423" y="2949002"/>
                <a:ext cx="3505200" cy="3200400"/>
                <a:chOff x="1524000" y="2743200"/>
                <a:chExt cx="5943600" cy="3200400"/>
              </a:xfrm>
            </p:grpSpPr>
            <p:sp>
              <p:nvSpPr>
                <p:cNvPr id="21" name="Right Triangle 20"/>
                <p:cNvSpPr/>
                <p:nvPr/>
              </p:nvSpPr>
              <p:spPr>
                <a:xfrm>
                  <a:off x="1524000" y="2743200"/>
                  <a:ext cx="5943600" cy="3200400"/>
                </a:xfrm>
                <a:prstGeom prst="rtTriangl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524000" y="5388951"/>
                  <a:ext cx="990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2517004" y="5388951"/>
                  <a:ext cx="0" cy="44450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Rectangle 10"/>
              <p:cNvSpPr/>
              <p:nvPr/>
            </p:nvSpPr>
            <p:spPr>
              <a:xfrm>
                <a:off x="2041560" y="4973961"/>
                <a:ext cx="1280624" cy="1295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500" b="1" i="1" dirty="0">
                    <a:solidFill>
                      <a:srgbClr val="CCFFFF"/>
                    </a:solidFill>
                  </a:rPr>
                  <a:t>θ</a:t>
                </a:r>
                <a:endParaRPr lang="en-US" sz="2500" b="1" dirty="0">
                  <a:solidFill>
                    <a:srgbClr val="CCFFFF"/>
                  </a:solidFill>
                </a:endParaRPr>
              </a:p>
            </p:txBody>
          </p:sp>
        </p:grpSp>
        <p:sp>
          <p:nvSpPr>
            <p:cNvPr id="8" name="Arc 7"/>
            <p:cNvSpPr/>
            <p:nvPr/>
          </p:nvSpPr>
          <p:spPr>
            <a:xfrm>
              <a:off x="1623425" y="4767033"/>
              <a:ext cx="1804447" cy="2129279"/>
            </a:xfrm>
            <a:prstGeom prst="arc">
              <a:avLst>
                <a:gd name="adj1" fmla="val 17106648"/>
                <a:gd name="adj2" fmla="val 21521798"/>
              </a:avLst>
            </a:prstGeom>
            <a:ln w="44450">
              <a:solidFill>
                <a:srgbClr val="CCFFFF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40144" y="4572000"/>
            <a:ext cx="67358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CCFFFF"/>
                </a:solidFill>
              </a:rPr>
              <a:t>run</a:t>
            </a:r>
            <a:endParaRPr lang="en-US" sz="2500" dirty="0">
              <a:solidFill>
                <a:srgbClr val="CC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19060999">
            <a:off x="3705957" y="3595581"/>
            <a:ext cx="203774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rgbClr val="CCFFFF"/>
                </a:solidFill>
              </a:rPr>
              <a:t>hypotenuse</a:t>
            </a:r>
            <a:endParaRPr lang="en-US" sz="2500" b="1" dirty="0">
              <a:solidFill>
                <a:srgbClr val="CC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16200000">
            <a:off x="5284984" y="4006674"/>
            <a:ext cx="76014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CCFFFF"/>
                </a:solidFill>
              </a:rPr>
              <a:t>rise</a:t>
            </a:r>
            <a:endParaRPr lang="en-US" sz="2500" dirty="0">
              <a:solidFill>
                <a:srgbClr val="CCFFFF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4236094" y="3445328"/>
            <a:ext cx="1250306" cy="1178516"/>
          </a:xfrm>
          <a:prstGeom prst="line">
            <a:avLst/>
          </a:prstGeom>
          <a:ln w="63500" cap="rnd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9354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was probably invented by an Arabic mathematician </a:t>
            </a:r>
            <a:r>
              <a:rPr lang="en-US" dirty="0" err="1" smtClean="0"/>
              <a:t>Jamshid</a:t>
            </a:r>
            <a:r>
              <a:rPr lang="en-US" dirty="0" smtClean="0"/>
              <a:t> al-</a:t>
            </a:r>
            <a:r>
              <a:rPr lang="en-US" dirty="0" err="1" smtClean="0"/>
              <a:t>Kashi</a:t>
            </a:r>
            <a:r>
              <a:rPr lang="en-US" dirty="0" smtClean="0"/>
              <a:t> in about 1400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01961"/>
            <a:ext cx="22352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61103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http://jeff560.tripod.com/images/kashani.jpg</a:t>
            </a:r>
          </a:p>
        </p:txBody>
      </p:sp>
    </p:spTree>
    <p:extLst>
      <p:ext uri="{BB962C8B-B14F-4D97-AF65-F5344CB8AC3E}">
        <p14:creationId xmlns:p14="http://schemas.microsoft.com/office/powerpoint/2010/main" val="20618286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7" y="3505200"/>
            <a:ext cx="2561303" cy="31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blame it on Roger Cotes a British mathematician and Newton’s proofreader who in  		  1714 introduced  the 		  idea to the</a:t>
            </a:r>
            <a:r>
              <a:rPr lang="en-US" dirty="0"/>
              <a:t> </a:t>
            </a:r>
            <a:r>
              <a:rPr lang="en-US" dirty="0" smtClean="0"/>
              <a:t>English-			  speaking world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620217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https://en.wikipedia.org/wiki/Roger_Cotes#/media/File:Roger_Cotes.png</a:t>
            </a:r>
          </a:p>
        </p:txBody>
      </p:sp>
    </p:spTree>
    <p:extLst>
      <p:ext uri="{BB962C8B-B14F-4D97-AF65-F5344CB8AC3E}">
        <p14:creationId xmlns:p14="http://schemas.microsoft.com/office/powerpoint/2010/main" val="3888593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8"/>
          <a:stretch/>
        </p:blipFill>
        <p:spPr bwMode="auto">
          <a:xfrm>
            <a:off x="2819400" y="525920"/>
            <a:ext cx="6324600" cy="633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It uses the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fact </a:t>
            </a:r>
            <a:r>
              <a:rPr lang="en-US" dirty="0"/>
              <a:t>that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the </a:t>
            </a:r>
          </a:p>
          <a:p>
            <a:pPr>
              <a:spcBef>
                <a:spcPts val="0"/>
              </a:spcBef>
            </a:pPr>
            <a:r>
              <a:rPr lang="en-US" dirty="0" err="1" smtClean="0"/>
              <a:t>circum</a:t>
            </a:r>
            <a:r>
              <a:rPr lang="en-US" dirty="0" smtClean="0"/>
              <a:t>-</a:t>
            </a:r>
          </a:p>
          <a:p>
            <a:pPr>
              <a:spcBef>
                <a:spcPts val="0"/>
              </a:spcBef>
            </a:pPr>
            <a:r>
              <a:rPr lang="en-US" dirty="0" err="1" smtClean="0"/>
              <a:t>ference</a:t>
            </a:r>
            <a:r>
              <a:rPr lang="en-US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of </a:t>
            </a:r>
            <a:r>
              <a:rPr lang="en-US" dirty="0"/>
              <a:t>a circle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is 2</a:t>
            </a:r>
            <a:r>
              <a:rPr lang="en-US" b="0" dirty="0" smtClean="0"/>
              <a:t>π</a:t>
            </a:r>
            <a:r>
              <a:rPr lang="en-US" sz="1000" b="0" dirty="0" smtClean="0"/>
              <a:t> </a:t>
            </a:r>
            <a:r>
              <a:rPr lang="en-US" dirty="0" smtClean="0"/>
              <a:t>r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https://mason.gmu.edu/~mmankus/Handson/polar.htm</a:t>
            </a:r>
          </a:p>
        </p:txBody>
      </p:sp>
    </p:spTree>
    <p:extLst>
      <p:ext uri="{BB962C8B-B14F-4D97-AF65-F5344CB8AC3E}">
        <p14:creationId xmlns:p14="http://schemas.microsoft.com/office/powerpoint/2010/main" val="29800890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0"/>
          <a:stretch/>
        </p:blipFill>
        <p:spPr bwMode="auto">
          <a:xfrm>
            <a:off x="2341021" y="1600200"/>
            <a:ext cx="6802979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Radians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990600"/>
            <a:ext cx="7924800" cy="5638800"/>
          </a:xfrm>
        </p:spPr>
        <p:txBody>
          <a:bodyPr/>
          <a:lstStyle/>
          <a:p>
            <a:r>
              <a:rPr lang="en-US" dirty="0"/>
              <a:t>Suppose you have a unit circle where r = 1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Radians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990600"/>
            <a:ext cx="7924800" cy="5638800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b="0" dirty="0" smtClean="0"/>
              <a:t>π</a:t>
            </a:r>
            <a:r>
              <a:rPr lang="en-US" dirty="0" smtClean="0"/>
              <a:t>r = 2</a:t>
            </a:r>
            <a:r>
              <a:rPr lang="en-US" b="0" dirty="0" smtClean="0"/>
              <a:t>π</a:t>
            </a:r>
            <a:r>
              <a:rPr lang="en-US" sz="1000" b="0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0"/>
          <a:stretch/>
        </p:blipFill>
        <p:spPr bwMode="auto">
          <a:xfrm>
            <a:off x="2341021" y="1600200"/>
            <a:ext cx="6802979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63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Radians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990600"/>
            <a:ext cx="7924800" cy="5638800"/>
          </a:xfrm>
        </p:spPr>
        <p:txBody>
          <a:bodyPr/>
          <a:lstStyle/>
          <a:p>
            <a:r>
              <a:rPr lang="en-US" dirty="0" smtClean="0"/>
              <a:t>All the way around the circle once (360º) </a:t>
            </a:r>
            <a:r>
              <a:rPr lang="en-US" dirty="0"/>
              <a:t>is </a:t>
            </a:r>
            <a:r>
              <a:rPr lang="en-US" dirty="0" smtClean="0"/>
              <a:t>2</a:t>
            </a:r>
            <a:r>
              <a:rPr lang="en-US" b="0" dirty="0" smtClean="0"/>
              <a:t>π</a:t>
            </a:r>
            <a:r>
              <a:rPr lang="en-US" dirty="0"/>
              <a:t> </a:t>
            </a:r>
            <a:r>
              <a:rPr lang="en-US" dirty="0" smtClean="0"/>
              <a:t>(a length)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2438400"/>
            <a:ext cx="89630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6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/>
              <a:t>Radians</a:t>
            </a:r>
            <a:endParaRPr lang="en-US" dirty="0" smtClean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algn="ctr"/>
            <a:r>
              <a:rPr lang="en-US" dirty="0" smtClean="0"/>
              <a:t>To </a:t>
            </a:r>
            <a:r>
              <a:rPr lang="en-US" dirty="0"/>
              <a:t>convert from degrees to radians, multiply the degrees by: </a:t>
            </a:r>
            <a:endParaRPr lang="en-US" dirty="0" smtClean="0"/>
          </a:p>
          <a:p>
            <a:endParaRPr lang="en-US" dirty="0" smtClean="0"/>
          </a:p>
          <a:p>
            <a:pPr algn="ctr">
              <a:lnSpc>
                <a:spcPts val="5000"/>
              </a:lnSpc>
              <a:spcBef>
                <a:spcPts val="0"/>
              </a:spcBef>
            </a:pPr>
            <a:r>
              <a:rPr lang="en-US" dirty="0" smtClean="0"/>
              <a:t> </a:t>
            </a:r>
            <a:r>
              <a:rPr lang="en-US" sz="5000" b="0" u="sng" dirty="0"/>
              <a:t>π</a:t>
            </a:r>
            <a:r>
              <a:rPr lang="en-US" u="sng" dirty="0" smtClean="0"/>
              <a:t> radians</a:t>
            </a:r>
          </a:p>
          <a:p>
            <a:pPr algn="ctr"/>
            <a:r>
              <a:rPr lang="en-US" dirty="0" smtClean="0"/>
              <a:t>180°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1290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638800"/>
          </a:xfrm>
        </p:spPr>
        <p:txBody>
          <a:bodyPr/>
          <a:lstStyle/>
          <a:p>
            <a:r>
              <a:rPr lang="en-US" dirty="0"/>
              <a:t>Convert from degrees to radians:</a:t>
            </a:r>
          </a:p>
          <a:p>
            <a:r>
              <a:rPr lang="en-US" sz="2000" dirty="0"/>
              <a:t> </a:t>
            </a:r>
          </a:p>
          <a:p>
            <a:r>
              <a:rPr lang="en-US" dirty="0" smtClean="0"/>
              <a:t>   	0</a:t>
            </a:r>
            <a:r>
              <a:rPr lang="en-US" dirty="0"/>
              <a:t>°					</a:t>
            </a:r>
            <a:r>
              <a:rPr lang="en-US" dirty="0" smtClean="0"/>
              <a:t>180°</a:t>
            </a:r>
            <a:endParaRPr lang="en-US" dirty="0"/>
          </a:p>
          <a:p>
            <a:r>
              <a:rPr lang="en-US" dirty="0" smtClean="0"/>
              <a:t>	45</a:t>
            </a:r>
            <a:r>
              <a:rPr lang="en-US" dirty="0"/>
              <a:t>°				</a:t>
            </a:r>
            <a:r>
              <a:rPr lang="en-US" dirty="0" smtClean="0"/>
              <a:t>270°</a:t>
            </a:r>
            <a:endParaRPr lang="en-US" dirty="0"/>
          </a:p>
          <a:p>
            <a:r>
              <a:rPr lang="en-US" dirty="0" smtClean="0"/>
              <a:t>	90</a:t>
            </a:r>
            <a:r>
              <a:rPr lang="en-US" dirty="0"/>
              <a:t>°				</a:t>
            </a:r>
            <a:r>
              <a:rPr lang="en-US" dirty="0" smtClean="0"/>
              <a:t>360°</a:t>
            </a:r>
            <a:endParaRPr lang="en-US" dirty="0"/>
          </a:p>
          <a:p>
            <a:r>
              <a:rPr lang="en-US" dirty="0" smtClean="0"/>
              <a:t>	330</a:t>
            </a:r>
            <a:r>
              <a:rPr lang="en-US" dirty="0"/>
              <a:t>°				</a:t>
            </a:r>
            <a:r>
              <a:rPr lang="en-US" dirty="0" smtClean="0"/>
              <a:t>96°</a:t>
            </a:r>
            <a:endParaRPr lang="en-US" dirty="0"/>
          </a:p>
          <a:p>
            <a:r>
              <a:rPr lang="en-US" dirty="0" smtClean="0"/>
              <a:t>	77</a:t>
            </a:r>
            <a:r>
              <a:rPr lang="en-US" dirty="0"/>
              <a:t>°				</a:t>
            </a:r>
            <a:r>
              <a:rPr lang="en-US" dirty="0" smtClean="0"/>
              <a:t>11</a:t>
            </a:r>
            <a:r>
              <a:rPr lang="en-US" dirty="0"/>
              <a:t>°</a:t>
            </a:r>
          </a:p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RADIANS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91300" y="5739745"/>
            <a:ext cx="25527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  <a:spcBef>
                <a:spcPts val="0"/>
              </a:spcBef>
            </a:pPr>
            <a:r>
              <a:rPr lang="en-US" sz="2500" u="sng" dirty="0">
                <a:solidFill>
                  <a:srgbClr val="CCFFFF"/>
                </a:solidFill>
              </a:rPr>
              <a:t>π radians</a:t>
            </a:r>
          </a:p>
          <a:p>
            <a:pPr algn="ctr"/>
            <a:r>
              <a:rPr lang="en-US" sz="2500" dirty="0">
                <a:solidFill>
                  <a:srgbClr val="CCFFFF"/>
                </a:solidFill>
              </a:rPr>
              <a:t>180°</a:t>
            </a:r>
          </a:p>
        </p:txBody>
      </p:sp>
    </p:spTree>
    <p:extLst>
      <p:ext uri="{BB962C8B-B14F-4D97-AF65-F5344CB8AC3E}">
        <p14:creationId xmlns:p14="http://schemas.microsoft.com/office/powerpoint/2010/main" val="171701694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0887"/>
            <a:ext cx="9144000" cy="5638800"/>
          </a:xfrm>
        </p:spPr>
        <p:txBody>
          <a:bodyPr/>
          <a:lstStyle/>
          <a:p>
            <a:pPr algn="ctr"/>
            <a:r>
              <a:rPr lang="en-US" dirty="0"/>
              <a:t>To convert from </a:t>
            </a:r>
            <a:r>
              <a:rPr lang="en-US" dirty="0" smtClean="0"/>
              <a:t>radians </a:t>
            </a:r>
            <a:r>
              <a:rPr lang="en-US" dirty="0"/>
              <a:t>to </a:t>
            </a:r>
            <a:r>
              <a:rPr lang="en-US" dirty="0" smtClean="0"/>
              <a:t>degrees</a:t>
            </a:r>
            <a:r>
              <a:rPr lang="en-US" dirty="0"/>
              <a:t>, multiply the </a:t>
            </a:r>
            <a:r>
              <a:rPr lang="en-US" dirty="0" smtClean="0"/>
              <a:t>radians </a:t>
            </a:r>
            <a:r>
              <a:rPr lang="en-US" dirty="0"/>
              <a:t>by</a:t>
            </a:r>
            <a:r>
              <a:rPr lang="en-US" dirty="0" smtClean="0"/>
              <a:t>: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  <a:p>
            <a:pPr algn="ctr"/>
            <a:r>
              <a:rPr lang="en-US" u="sng" dirty="0" smtClean="0"/>
              <a:t>    180°    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algn="ctr">
              <a:lnSpc>
                <a:spcPts val="5000"/>
              </a:lnSpc>
              <a:spcBef>
                <a:spcPts val="0"/>
              </a:spcBef>
            </a:pPr>
            <a:r>
              <a:rPr lang="en-US" sz="5000" b="0" dirty="0"/>
              <a:t>π</a:t>
            </a:r>
            <a:r>
              <a:rPr lang="en-US" dirty="0"/>
              <a:t> radians</a:t>
            </a:r>
          </a:p>
          <a:p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209638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5638800"/>
          </a:xfrm>
        </p:spPr>
        <p:txBody>
          <a:bodyPr/>
          <a:lstStyle/>
          <a:p>
            <a:r>
              <a:rPr lang="en-US" dirty="0"/>
              <a:t>Convert from </a:t>
            </a:r>
            <a:r>
              <a:rPr lang="en-US" dirty="0" smtClean="0"/>
              <a:t>radians </a:t>
            </a:r>
            <a:r>
              <a:rPr lang="en-US" dirty="0"/>
              <a:t>to </a:t>
            </a:r>
            <a:r>
              <a:rPr lang="en-US" dirty="0" smtClean="0"/>
              <a:t>degrees</a:t>
            </a:r>
            <a:r>
              <a:rPr lang="en-US" dirty="0"/>
              <a:t>:</a:t>
            </a:r>
          </a:p>
          <a:p>
            <a:r>
              <a:rPr lang="en-US" sz="2000" dirty="0"/>
              <a:t> </a:t>
            </a:r>
          </a:p>
          <a:p>
            <a:r>
              <a:rPr lang="en-US" dirty="0" smtClean="0"/>
              <a:t>   	</a:t>
            </a:r>
            <a:r>
              <a:rPr lang="en-US" dirty="0"/>
              <a:t>0					</a:t>
            </a:r>
            <a:r>
              <a:rPr lang="en-US" b="0" dirty="0" smtClean="0"/>
              <a:t>π</a:t>
            </a:r>
            <a:r>
              <a:rPr lang="en-US" dirty="0" smtClean="0"/>
              <a:t>/2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 smtClean="0"/>
              <a:t>	</a:t>
            </a:r>
            <a:r>
              <a:rPr lang="en-US" b="0" dirty="0" smtClean="0"/>
              <a:t>π</a:t>
            </a:r>
            <a:r>
              <a:rPr lang="en-US" dirty="0"/>
              <a:t>					</a:t>
            </a:r>
            <a:r>
              <a:rPr lang="en-US" dirty="0" smtClean="0"/>
              <a:t>2</a:t>
            </a:r>
            <a:r>
              <a:rPr lang="en-US" b="0" dirty="0" smtClean="0"/>
              <a:t>π</a:t>
            </a:r>
            <a:endParaRPr lang="en-US" b="0" dirty="0"/>
          </a:p>
          <a:p>
            <a:r>
              <a:rPr lang="en-US" dirty="0"/>
              <a:t> </a:t>
            </a:r>
            <a:r>
              <a:rPr lang="en-US" dirty="0" smtClean="0"/>
              <a:t>	3</a:t>
            </a:r>
            <a:r>
              <a:rPr lang="en-US" b="0" dirty="0" smtClean="0"/>
              <a:t>π</a:t>
            </a:r>
            <a:r>
              <a:rPr lang="en-US" dirty="0" smtClean="0"/>
              <a:t>/2</a:t>
            </a:r>
            <a:r>
              <a:rPr lang="en-US" dirty="0"/>
              <a:t>				</a:t>
            </a:r>
            <a:r>
              <a:rPr lang="en-US" b="0" dirty="0" smtClean="0"/>
              <a:t>π</a:t>
            </a:r>
            <a:r>
              <a:rPr lang="en-US" dirty="0" smtClean="0"/>
              <a:t>/4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 smtClean="0"/>
              <a:t>	</a:t>
            </a:r>
            <a:r>
              <a:rPr lang="en-US" b="0" dirty="0" smtClean="0"/>
              <a:t>π</a:t>
            </a:r>
            <a:r>
              <a:rPr lang="en-US" dirty="0" smtClean="0"/>
              <a:t>/7</a:t>
            </a:r>
            <a:r>
              <a:rPr lang="en-US" dirty="0"/>
              <a:t>					</a:t>
            </a:r>
            <a:r>
              <a:rPr lang="en-US" dirty="0" smtClean="0"/>
              <a:t>3</a:t>
            </a:r>
            <a:r>
              <a:rPr lang="en-US" b="0" dirty="0" smtClean="0"/>
              <a:t>π</a:t>
            </a:r>
            <a:r>
              <a:rPr lang="en-US" dirty="0" smtClean="0"/>
              <a:t>/13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 smtClean="0"/>
              <a:t>	10</a:t>
            </a:r>
            <a:r>
              <a:rPr lang="en-US" b="0" dirty="0" smtClean="0"/>
              <a:t>π</a:t>
            </a:r>
            <a:r>
              <a:rPr lang="en-US" dirty="0" smtClean="0"/>
              <a:t>/9</a:t>
            </a:r>
            <a:r>
              <a:rPr lang="en-US" dirty="0"/>
              <a:t>				9</a:t>
            </a:r>
            <a:r>
              <a:rPr lang="en-US" b="0" dirty="0"/>
              <a:t>π</a:t>
            </a:r>
            <a:r>
              <a:rPr lang="en-US" dirty="0"/>
              <a:t>/10</a:t>
            </a: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RADIANS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0" y="5739745"/>
            <a:ext cx="22860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u="sng" dirty="0">
                <a:solidFill>
                  <a:srgbClr val="CCFFFF"/>
                </a:solidFill>
              </a:rPr>
              <a:t> 180°    </a:t>
            </a:r>
            <a:r>
              <a:rPr lang="en-US" sz="2500" dirty="0">
                <a:solidFill>
                  <a:schemeClr val="bg1"/>
                </a:solidFill>
              </a:rPr>
              <a:t>.</a:t>
            </a:r>
          </a:p>
          <a:p>
            <a:pPr algn="ctr">
              <a:lnSpc>
                <a:spcPts val="5000"/>
              </a:lnSpc>
              <a:spcBef>
                <a:spcPts val="0"/>
              </a:spcBef>
            </a:pPr>
            <a:r>
              <a:rPr lang="en-US" sz="2500" dirty="0">
                <a:solidFill>
                  <a:srgbClr val="CCFFFF"/>
                </a:solidFill>
              </a:rPr>
              <a:t>π radians</a:t>
            </a:r>
          </a:p>
        </p:txBody>
      </p:sp>
    </p:spTree>
    <p:extLst>
      <p:ext uri="{BB962C8B-B14F-4D97-AF65-F5344CB8AC3E}">
        <p14:creationId xmlns:p14="http://schemas.microsoft.com/office/powerpoint/2010/main" val="1984227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According to the Pythagorean Theorem, the length of the hypotenuse will be:</a:t>
            </a:r>
          </a:p>
          <a:p>
            <a:endParaRPr lang="en-US" dirty="0"/>
          </a:p>
          <a:p>
            <a:r>
              <a:rPr lang="en-US" dirty="0" smtClean="0"/>
              <a:t>hyp</a:t>
            </a:r>
            <a:r>
              <a:rPr lang="en-US" baseline="30000" dirty="0" smtClean="0"/>
              <a:t>2</a:t>
            </a:r>
            <a:r>
              <a:rPr lang="en-US" dirty="0" smtClean="0"/>
              <a:t> = rise</a:t>
            </a:r>
            <a:r>
              <a:rPr lang="en-US" baseline="30000" dirty="0" smtClean="0"/>
              <a:t>2</a:t>
            </a:r>
            <a:r>
              <a:rPr lang="en-US" dirty="0" smtClean="0"/>
              <a:t> + run</a:t>
            </a:r>
            <a:r>
              <a:rPr lang="en-US" baseline="30000" dirty="0" smtClean="0"/>
              <a:t>2</a:t>
            </a:r>
            <a:endParaRPr lang="en-US" baseline="30000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486400" y="2895600"/>
            <a:ext cx="3429000" cy="3429000"/>
            <a:chOff x="5486400" y="2895600"/>
            <a:chExt cx="3429000" cy="3429000"/>
          </a:xfrm>
        </p:grpSpPr>
        <p:grpSp>
          <p:nvGrpSpPr>
            <p:cNvPr id="33" name="Group 32"/>
            <p:cNvGrpSpPr/>
            <p:nvPr/>
          </p:nvGrpSpPr>
          <p:grpSpPr>
            <a:xfrm>
              <a:off x="5486400" y="2895600"/>
              <a:ext cx="3429000" cy="3429000"/>
              <a:chOff x="533400" y="2209800"/>
              <a:chExt cx="3429000" cy="34290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533400" y="2209800"/>
                <a:ext cx="3429000" cy="3429000"/>
              </a:xfrm>
              <a:prstGeom prst="ellipse">
                <a:avLst/>
              </a:prstGeom>
              <a:no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091447" y="3429000"/>
                <a:ext cx="31290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solidFill>
                      <a:srgbClr val="FFC000"/>
                    </a:solidFill>
                  </a:rPr>
                  <a:t>.</a:t>
                </a:r>
                <a:endParaRPr lang="en-US" sz="4000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207894" y="3445328"/>
              <a:ext cx="1250306" cy="1453558"/>
              <a:chOff x="1204423" y="2949002"/>
              <a:chExt cx="3505200" cy="394731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204423" y="2949002"/>
                <a:ext cx="3505200" cy="3320456"/>
                <a:chOff x="1204423" y="2949002"/>
                <a:chExt cx="3505200" cy="3320456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 flipH="1">
                  <a:off x="1204423" y="2949002"/>
                  <a:ext cx="3505200" cy="3200400"/>
                  <a:chOff x="1524000" y="2743200"/>
                  <a:chExt cx="5943600" cy="3200400"/>
                </a:xfrm>
              </p:grpSpPr>
              <p:sp>
                <p:nvSpPr>
                  <p:cNvPr id="21" name="Right Triangle 20"/>
                  <p:cNvSpPr/>
                  <p:nvPr/>
                </p:nvSpPr>
                <p:spPr>
                  <a:xfrm>
                    <a:off x="1524000" y="2743200"/>
                    <a:ext cx="5943600" cy="3200400"/>
                  </a:xfrm>
                  <a:prstGeom prst="rtTriangle">
                    <a:avLst/>
                  </a:prstGeom>
                  <a:ln w="635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1524000" y="5388951"/>
                    <a:ext cx="99059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 flipH="1">
                    <a:off x="2517004" y="5388951"/>
                    <a:ext cx="0" cy="44450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" name="Rectangle 10"/>
                <p:cNvSpPr/>
                <p:nvPr/>
              </p:nvSpPr>
              <p:spPr>
                <a:xfrm>
                  <a:off x="2041560" y="4973961"/>
                  <a:ext cx="1280624" cy="12954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500" b="1" i="1" dirty="0">
                      <a:solidFill>
                        <a:srgbClr val="CCFFFF"/>
                      </a:solidFill>
                    </a:rPr>
                    <a:t>θ</a:t>
                  </a:r>
                  <a:endParaRPr lang="en-US" sz="2500" b="1" dirty="0">
                    <a:solidFill>
                      <a:srgbClr val="CCFFFF"/>
                    </a:solidFill>
                  </a:endParaRPr>
                </a:p>
              </p:txBody>
            </p:sp>
          </p:grpSp>
          <p:sp>
            <p:nvSpPr>
              <p:cNvPr id="8" name="Arc 7"/>
              <p:cNvSpPr/>
              <p:nvPr/>
            </p:nvSpPr>
            <p:spPr>
              <a:xfrm>
                <a:off x="1623425" y="4767033"/>
                <a:ext cx="1804447" cy="2129279"/>
              </a:xfrm>
              <a:prstGeom prst="arc">
                <a:avLst>
                  <a:gd name="adj1" fmla="val 17106648"/>
                  <a:gd name="adj2" fmla="val 21521798"/>
                </a:avLst>
              </a:prstGeom>
              <a:ln w="44450">
                <a:solidFill>
                  <a:srgbClr val="CCFFFF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 dirty="0"/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7511944" y="4572000"/>
              <a:ext cx="673582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dirty="0" smtClean="0">
                  <a:solidFill>
                    <a:srgbClr val="CCFFFF"/>
                  </a:solidFill>
                </a:rPr>
                <a:t>run</a:t>
              </a:r>
              <a:endParaRPr lang="en-US" sz="2500" dirty="0">
                <a:solidFill>
                  <a:srgbClr val="CC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19060999">
              <a:off x="6677757" y="3595581"/>
              <a:ext cx="2037742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500" b="1" dirty="0" smtClean="0">
                  <a:solidFill>
                    <a:srgbClr val="CCFFFF"/>
                  </a:solidFill>
                </a:rPr>
                <a:t>hypotenuse</a:t>
              </a:r>
              <a:endParaRPr lang="en-US" sz="2500" b="1" dirty="0">
                <a:solidFill>
                  <a:srgbClr val="CCFF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16200000">
              <a:off x="8256784" y="4006674"/>
              <a:ext cx="760144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dirty="0" smtClean="0">
                  <a:solidFill>
                    <a:srgbClr val="CCFFFF"/>
                  </a:solidFill>
                </a:rPr>
                <a:t>rise</a:t>
              </a:r>
              <a:endParaRPr lang="en-US" sz="2500" dirty="0">
                <a:solidFill>
                  <a:srgbClr val="CC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359593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Radians will often have a “</a:t>
            </a:r>
            <a:r>
              <a:rPr lang="en-US" b="0" dirty="0" smtClean="0"/>
              <a:t>π</a:t>
            </a:r>
            <a:r>
              <a:rPr lang="en-US" dirty="0" smtClean="0"/>
              <a:t>” to let you know you are dealing with radians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15823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210887"/>
            <a:ext cx="9144000" cy="5638800"/>
          </a:xfrm>
        </p:spPr>
        <p:txBody>
          <a:bodyPr/>
          <a:lstStyle/>
          <a:p>
            <a:r>
              <a:rPr lang="en-US" dirty="0"/>
              <a:t>Radian measure on </a:t>
            </a:r>
            <a:r>
              <a:rPr lang="en-US" dirty="0" smtClean="0"/>
              <a:t>a </a:t>
            </a:r>
            <a:r>
              <a:rPr lang="en-US" dirty="0"/>
              <a:t>calculator – </a:t>
            </a:r>
            <a:endParaRPr lang="en-US" dirty="0" smtClean="0"/>
          </a:p>
          <a:p>
            <a:pPr algn="ctr"/>
            <a:r>
              <a:rPr lang="en-US" dirty="0" smtClean="0"/>
              <a:t>make </a:t>
            </a:r>
            <a:r>
              <a:rPr lang="en-US" dirty="0"/>
              <a:t>sure you change </a:t>
            </a:r>
            <a:endParaRPr lang="en-US" dirty="0" smtClean="0"/>
          </a:p>
          <a:p>
            <a:pPr algn="ctr"/>
            <a:r>
              <a:rPr lang="en-US" dirty="0" smtClean="0"/>
              <a:t>from </a:t>
            </a:r>
            <a:r>
              <a:rPr lang="en-US" dirty="0"/>
              <a:t>“</a:t>
            </a:r>
            <a:r>
              <a:rPr lang="en-US" dirty="0" err="1"/>
              <a:t>Deg</a:t>
            </a:r>
            <a:r>
              <a:rPr lang="en-US" dirty="0"/>
              <a:t>” to “Rad”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16523990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/>
              <a:t>Find the trig values:</a:t>
            </a:r>
          </a:p>
          <a:p>
            <a:r>
              <a:rPr lang="en-US" sz="2000" dirty="0"/>
              <a:t> </a:t>
            </a:r>
          </a:p>
          <a:p>
            <a:r>
              <a:rPr lang="en-US" dirty="0"/>
              <a:t>sin(</a:t>
            </a:r>
            <a:r>
              <a:rPr lang="en-US" b="0" dirty="0"/>
              <a:t>π</a:t>
            </a:r>
            <a:r>
              <a:rPr lang="en-US" dirty="0"/>
              <a:t>/4)	</a:t>
            </a:r>
            <a:r>
              <a:rPr lang="en-US" dirty="0" smtClean="0"/>
              <a:t>	</a:t>
            </a:r>
            <a:r>
              <a:rPr lang="en-US" dirty="0"/>
              <a:t>	cos(</a:t>
            </a:r>
            <a:r>
              <a:rPr lang="en-US" b="0" dirty="0"/>
              <a:t>π</a:t>
            </a:r>
            <a:r>
              <a:rPr lang="en-US" dirty="0"/>
              <a:t>/4)</a:t>
            </a:r>
          </a:p>
          <a:p>
            <a:endParaRPr lang="en-US" dirty="0" smtClean="0"/>
          </a:p>
          <a:p>
            <a:r>
              <a:rPr lang="en-US" dirty="0" smtClean="0"/>
              <a:t>tan(</a:t>
            </a:r>
            <a:r>
              <a:rPr lang="en-US" b="0" dirty="0" smtClean="0"/>
              <a:t>π</a:t>
            </a:r>
            <a:r>
              <a:rPr lang="en-US" dirty="0" smtClean="0"/>
              <a:t>/4</a:t>
            </a:r>
            <a:r>
              <a:rPr lang="en-US" dirty="0"/>
              <a:t>)	</a:t>
            </a:r>
            <a:r>
              <a:rPr lang="en-US" dirty="0" smtClean="0"/>
              <a:t>		sin(</a:t>
            </a:r>
            <a:r>
              <a:rPr lang="en-US" b="0" dirty="0" smtClean="0"/>
              <a:t>π</a:t>
            </a:r>
            <a:r>
              <a:rPr lang="en-US" dirty="0" smtClean="0"/>
              <a:t>/12</a:t>
            </a:r>
            <a:r>
              <a:rPr lang="en-US" dirty="0"/>
              <a:t>)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cos(3</a:t>
            </a:r>
            <a:r>
              <a:rPr lang="en-US" b="0" dirty="0"/>
              <a:t>π</a:t>
            </a:r>
            <a:r>
              <a:rPr lang="en-US" dirty="0"/>
              <a:t>/5</a:t>
            </a:r>
            <a:r>
              <a:rPr lang="en-US" dirty="0" smtClean="0"/>
              <a:t>)			tan(5</a:t>
            </a:r>
            <a:r>
              <a:rPr lang="en-US" b="0" dirty="0" smtClean="0"/>
              <a:t>π</a:t>
            </a:r>
            <a:r>
              <a:rPr lang="en-US" dirty="0" smtClean="0"/>
              <a:t>/7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RADIANS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20006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1"/>
            <a:ext cx="7253287" cy="687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75052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72" y="1"/>
            <a:ext cx="73564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23670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01078" y="6534835"/>
            <a:ext cx="22429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www.career.gatech.edu</a:t>
            </a:r>
          </a:p>
        </p:txBody>
      </p:sp>
    </p:spTree>
    <p:extLst>
      <p:ext uri="{BB962C8B-B14F-4D97-AF65-F5344CB8AC3E}">
        <p14:creationId xmlns:p14="http://schemas.microsoft.com/office/powerpoint/2010/main" val="357326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Radians?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Frequency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The letter</a:t>
            </a:r>
            <a:r>
              <a:rPr lang="en-US" dirty="0"/>
              <a:t> </a:t>
            </a:r>
            <a:r>
              <a:rPr lang="en-US" dirty="0" smtClean="0"/>
              <a:t>“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dirty="0" smtClean="0"/>
              <a:t>”</a:t>
            </a:r>
            <a:r>
              <a:rPr lang="en-US" dirty="0"/>
              <a:t> </a:t>
            </a:r>
            <a:r>
              <a:rPr lang="en-US" dirty="0" smtClean="0"/>
              <a:t>represents 	frequency </a:t>
            </a:r>
            <a:r>
              <a:rPr lang="en-US" dirty="0"/>
              <a:t>in </a:t>
            </a:r>
            <a:r>
              <a:rPr lang="en-US" dirty="0" smtClean="0"/>
              <a:t>hertz</a:t>
            </a:r>
          </a:p>
          <a:p>
            <a:r>
              <a:rPr lang="en-US" dirty="0" smtClean="0"/>
              <a:t>The </a:t>
            </a:r>
            <a:r>
              <a:rPr lang="en-US" dirty="0"/>
              <a:t>Greek letter omega (ω)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represents </a:t>
            </a:r>
            <a:r>
              <a:rPr lang="en-US" dirty="0"/>
              <a:t>frequency in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	radians </a:t>
            </a:r>
            <a:r>
              <a:rPr lang="en-US" dirty="0"/>
              <a:t>per </a:t>
            </a:r>
            <a:r>
              <a:rPr lang="en-US" dirty="0" smtClean="0"/>
              <a:t>second</a:t>
            </a:r>
          </a:p>
        </p:txBody>
      </p:sp>
    </p:spTree>
    <p:extLst>
      <p:ext uri="{BB962C8B-B14F-4D97-AF65-F5344CB8AC3E}">
        <p14:creationId xmlns:p14="http://schemas.microsoft.com/office/powerpoint/2010/main" val="37141833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Radians?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Relationship between </a:t>
            </a:r>
          </a:p>
          <a:p>
            <a:pPr algn="ctr">
              <a:spcBef>
                <a:spcPts val="0"/>
              </a:spcBef>
            </a:pPr>
            <a:r>
              <a:rPr lang="en-US" dirty="0" smtClean="0"/>
              <a:t>hertz and radians: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 </a:t>
            </a:r>
          </a:p>
          <a:p>
            <a:pPr algn="ctr"/>
            <a:r>
              <a:rPr lang="en-US" dirty="0" smtClean="0"/>
              <a:t>ω</a:t>
            </a:r>
            <a:r>
              <a:rPr lang="en-US" dirty="0"/>
              <a:t> = </a:t>
            </a:r>
            <a:r>
              <a:rPr lang="en-US" dirty="0" smtClean="0"/>
              <a:t>2πf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424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Radians?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Phase Angle</a:t>
            </a:r>
          </a:p>
          <a:p>
            <a:r>
              <a:rPr lang="en-US" dirty="0"/>
              <a:t>In most cases, we don't need to calculate the numerical phase relationship as </a:t>
            </a:r>
            <a:r>
              <a:rPr lang="en-US" dirty="0" smtClean="0"/>
              <a:t>such, </a:t>
            </a:r>
            <a:r>
              <a:rPr lang="en-US" dirty="0"/>
              <a:t>we can simply describe it in terms of π</a:t>
            </a:r>
          </a:p>
        </p:txBody>
      </p:sp>
    </p:spTree>
    <p:extLst>
      <p:ext uri="{BB962C8B-B14F-4D97-AF65-F5344CB8AC3E}">
        <p14:creationId xmlns:p14="http://schemas.microsoft.com/office/powerpoint/2010/main" val="78031603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Radians?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Simplicity</a:t>
            </a:r>
          </a:p>
          <a:p>
            <a:r>
              <a:rPr lang="en-US" dirty="0" smtClean="0"/>
              <a:t>Use </a:t>
            </a:r>
            <a:r>
              <a:rPr lang="en-US" dirty="0"/>
              <a:t>of radians simplifies the mathematical </a:t>
            </a:r>
            <a:r>
              <a:rPr lang="en-US" dirty="0" smtClean="0"/>
              <a:t>calculations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540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trigonometry, the terms “opposite” and “adjacent” are traditionally used for the “rise” and the “run”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4704546" y="3200400"/>
            <a:ext cx="3601254" cy="3429000"/>
            <a:chOff x="4191000" y="3200400"/>
            <a:chExt cx="3601254" cy="3429000"/>
          </a:xfrm>
        </p:grpSpPr>
        <p:grpSp>
          <p:nvGrpSpPr>
            <p:cNvPr id="9" name="Group 8"/>
            <p:cNvGrpSpPr/>
            <p:nvPr/>
          </p:nvGrpSpPr>
          <p:grpSpPr>
            <a:xfrm>
              <a:off x="4191000" y="3200400"/>
              <a:ext cx="3601254" cy="3429000"/>
              <a:chOff x="4191000" y="3200400"/>
              <a:chExt cx="3601254" cy="342900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4191000" y="3200400"/>
                <a:ext cx="3429000" cy="3429000"/>
                <a:chOff x="533400" y="2209800"/>
                <a:chExt cx="3429000" cy="3429000"/>
              </a:xfrm>
            </p:grpSpPr>
            <p:sp>
              <p:nvSpPr>
                <p:cNvPr id="23" name="Oval 22"/>
                <p:cNvSpPr/>
                <p:nvPr/>
              </p:nvSpPr>
              <p:spPr>
                <a:xfrm>
                  <a:off x="533400" y="2209800"/>
                  <a:ext cx="3429000" cy="3429000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2091447" y="3429000"/>
                  <a:ext cx="312906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000" dirty="0" smtClean="0">
                      <a:solidFill>
                        <a:srgbClr val="FFC000"/>
                      </a:solidFill>
                    </a:rPr>
                    <a:t>.</a:t>
                  </a:r>
                  <a:endParaRPr lang="en-US" sz="4000" dirty="0">
                    <a:solidFill>
                      <a:srgbClr val="FFC000"/>
                    </a:solidFill>
                  </a:endParaRP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5912494" y="3750128"/>
                <a:ext cx="1250306" cy="1453558"/>
                <a:chOff x="1204423" y="2949002"/>
                <a:chExt cx="3505200" cy="3947310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1204423" y="2949002"/>
                  <a:ext cx="3505200" cy="3320456"/>
                  <a:chOff x="1204423" y="2949002"/>
                  <a:chExt cx="3505200" cy="3320456"/>
                </a:xfrm>
              </p:grpSpPr>
              <p:grpSp>
                <p:nvGrpSpPr>
                  <p:cNvPr id="18" name="Group 17"/>
                  <p:cNvGrpSpPr/>
                  <p:nvPr/>
                </p:nvGrpSpPr>
                <p:grpSpPr>
                  <a:xfrm flipH="1">
                    <a:off x="1204423" y="2949002"/>
                    <a:ext cx="3505200" cy="3200400"/>
                    <a:chOff x="1524000" y="2743200"/>
                    <a:chExt cx="5943600" cy="3200400"/>
                  </a:xfrm>
                </p:grpSpPr>
                <p:sp>
                  <p:nvSpPr>
                    <p:cNvPr id="20" name="Right Triangle 19"/>
                    <p:cNvSpPr/>
                    <p:nvPr/>
                  </p:nvSpPr>
                  <p:spPr>
                    <a:xfrm>
                      <a:off x="1524000" y="2743200"/>
                      <a:ext cx="5943600" cy="3200400"/>
                    </a:xfrm>
                    <a:prstGeom prst="rtTriangle">
                      <a:avLst/>
                    </a:prstGeom>
                    <a:ln w="63500"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1" name="Straight Connector 20"/>
                    <p:cNvCxnSpPr/>
                    <p:nvPr/>
                  </p:nvCxnSpPr>
                  <p:spPr>
                    <a:xfrm>
                      <a:off x="1524000" y="5388951"/>
                      <a:ext cx="99059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Straight Connector 21"/>
                    <p:cNvCxnSpPr/>
                    <p:nvPr/>
                  </p:nvCxnSpPr>
                  <p:spPr>
                    <a:xfrm flipH="1">
                      <a:off x="2517004" y="5388951"/>
                      <a:ext cx="0" cy="444501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9" name="Rectangle 18"/>
                  <p:cNvSpPr/>
                  <p:nvPr/>
                </p:nvSpPr>
                <p:spPr>
                  <a:xfrm>
                    <a:off x="2041560" y="4973961"/>
                    <a:ext cx="1280624" cy="129549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500" b="1" i="1" dirty="0">
                        <a:solidFill>
                          <a:srgbClr val="CCFFFF"/>
                        </a:solidFill>
                      </a:rPr>
                      <a:t>θ</a:t>
                    </a:r>
                    <a:endParaRPr lang="en-US" sz="2500" b="1" dirty="0">
                      <a:solidFill>
                        <a:srgbClr val="CCFFFF"/>
                      </a:solidFill>
                    </a:endParaRPr>
                  </a:p>
                </p:txBody>
              </p:sp>
            </p:grpSp>
            <p:sp>
              <p:nvSpPr>
                <p:cNvPr id="17" name="Arc 16"/>
                <p:cNvSpPr/>
                <p:nvPr/>
              </p:nvSpPr>
              <p:spPr>
                <a:xfrm>
                  <a:off x="1623425" y="4767033"/>
                  <a:ext cx="1804447" cy="2129279"/>
                </a:xfrm>
                <a:prstGeom prst="arc">
                  <a:avLst>
                    <a:gd name="adj1" fmla="val 17106648"/>
                    <a:gd name="adj2" fmla="val 21521798"/>
                  </a:avLst>
                </a:prstGeom>
                <a:ln w="44450">
                  <a:solidFill>
                    <a:srgbClr val="CCFFFF"/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 dirty="0"/>
                </a:p>
              </p:txBody>
            </p:sp>
          </p:grpSp>
          <p:sp>
            <p:nvSpPr>
              <p:cNvPr id="12" name="Rectangle 11"/>
              <p:cNvSpPr/>
              <p:nvPr/>
            </p:nvSpPr>
            <p:spPr>
              <a:xfrm rot="16200000">
                <a:off x="6917040" y="4256346"/>
                <a:ext cx="760144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" dirty="0" smtClean="0">
                    <a:solidFill>
                      <a:srgbClr val="CCFFFF"/>
                    </a:solidFill>
                  </a:rPr>
                  <a:t>rise</a:t>
                </a:r>
                <a:endParaRPr lang="en-US" sz="2500" dirty="0">
                  <a:solidFill>
                    <a:srgbClr val="CCFFFF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260618" y="4853226"/>
                <a:ext cx="673582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" dirty="0" smtClean="0">
                    <a:solidFill>
                      <a:srgbClr val="CCFFFF"/>
                    </a:solidFill>
                  </a:rPr>
                  <a:t>run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16200000">
                <a:off x="6835421" y="4213580"/>
                <a:ext cx="1436612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" dirty="0" smtClean="0">
                    <a:solidFill>
                      <a:srgbClr val="CCFFFF"/>
                    </a:solidFill>
                  </a:rPr>
                  <a:t>opposite</a:t>
                </a:r>
                <a:endParaRPr lang="en-US" sz="2500" dirty="0">
                  <a:solidFill>
                    <a:srgbClr val="CCFFFF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932714" y="5122434"/>
                <a:ext cx="1489510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CCFFFF"/>
                    </a:solidFill>
                  </a:rPr>
                  <a:t>adjacent</a:t>
                </a:r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9060999">
              <a:off x="5410482" y="3929918"/>
              <a:ext cx="1946586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500" dirty="0" smtClean="0">
                  <a:solidFill>
                    <a:srgbClr val="CCFFFF"/>
                  </a:solidFill>
                </a:rPr>
                <a:t>hypotenuse</a:t>
              </a:r>
              <a:endParaRPr lang="en-US" sz="2500" dirty="0">
                <a:solidFill>
                  <a:srgbClr val="CCFFFF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53818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Radians?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factor 2π appears very often in calculations involving </a:t>
            </a:r>
            <a:r>
              <a:rPr lang="en-US" dirty="0" smtClean="0"/>
              <a:t>hertz</a:t>
            </a:r>
          </a:p>
          <a:p>
            <a:r>
              <a:rPr lang="en-US" dirty="0" smtClean="0"/>
              <a:t>It is </a:t>
            </a:r>
            <a:r>
              <a:rPr lang="en-US" dirty="0"/>
              <a:t>eliminated from those same calculations involving </a:t>
            </a:r>
            <a:r>
              <a:rPr lang="en-US" dirty="0" smtClean="0"/>
              <a:t>radians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3667823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Radians?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/>
              <a:t>avoiding that factor throughout a circuit analysis or design process, we can reduce the chances of mathematical </a:t>
            </a:r>
            <a:r>
              <a:rPr lang="en-US" dirty="0" smtClean="0"/>
              <a:t>errors</a:t>
            </a:r>
          </a:p>
        </p:txBody>
      </p:sp>
    </p:spTree>
    <p:extLst>
      <p:ext uri="{BB962C8B-B14F-4D97-AF65-F5344CB8AC3E}">
        <p14:creationId xmlns:p14="http://schemas.microsoft.com/office/powerpoint/2010/main" val="320212148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Radians?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Accuracy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Because </a:t>
            </a:r>
            <a:r>
              <a:rPr lang="en-US" sz="5000" b="0" dirty="0" smtClean="0"/>
              <a:t>π</a:t>
            </a:r>
            <a:r>
              <a:rPr lang="en-US" dirty="0" smtClean="0"/>
              <a:t> </a:t>
            </a:r>
            <a:r>
              <a:rPr lang="en-US" dirty="0"/>
              <a:t>is a transcendental </a:t>
            </a:r>
            <a:r>
              <a:rPr lang="en-US" dirty="0" smtClean="0"/>
              <a:t>number, using </a:t>
            </a:r>
            <a:r>
              <a:rPr lang="en-US" dirty="0"/>
              <a:t>its approximate value many times in your calculations can </a:t>
            </a:r>
            <a:r>
              <a:rPr lang="en-US" dirty="0" smtClean="0"/>
              <a:t>accumulate rounding </a:t>
            </a:r>
            <a:r>
              <a:rPr lang="en-US" dirty="0"/>
              <a:t>errors and </a:t>
            </a:r>
            <a:r>
              <a:rPr lang="en-US" dirty="0" smtClean="0"/>
              <a:t>inaccurate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00085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Radians?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/>
              <a:t>performing our calculations in radians rather than cycles or degrees, </a:t>
            </a:r>
            <a:r>
              <a:rPr lang="en-US" dirty="0" smtClean="0"/>
              <a:t>converting </a:t>
            </a:r>
            <a:r>
              <a:rPr lang="en-US" dirty="0"/>
              <a:t>back and forth only at the very start and end of the procedure, we </a:t>
            </a:r>
            <a:r>
              <a:rPr lang="en-US" dirty="0" smtClean="0"/>
              <a:t>maintain </a:t>
            </a:r>
            <a:r>
              <a:rPr lang="en-US" dirty="0"/>
              <a:t>greater precision in our </a:t>
            </a:r>
            <a:r>
              <a:rPr lang="en-US" dirty="0" smtClean="0"/>
              <a:t>computations </a:t>
            </a:r>
            <a:r>
              <a:rPr lang="en-US" dirty="0"/>
              <a:t>and a more accurate final </a:t>
            </a:r>
            <a:r>
              <a:rPr lang="en-US" dirty="0" smtClean="0"/>
              <a:t>result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75912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Radians?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Discrete time-signal processing is done in radians only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(accept it and move on…)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91137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Radians?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“rule of thumb” (which is not really a rule and has lots of different cases): </a:t>
            </a:r>
          </a:p>
          <a:p>
            <a:pPr marL="457200" lvl="1" indent="0">
              <a:buNone/>
            </a:pPr>
            <a:r>
              <a:rPr lang="en-US" dirty="0" smtClean="0"/>
              <a:t>Use radians for AC</a:t>
            </a:r>
          </a:p>
          <a:p>
            <a:pPr marL="457200" lvl="1" indent="0">
              <a:buNone/>
            </a:pPr>
            <a:r>
              <a:rPr lang="en-US" dirty="0" smtClean="0"/>
              <a:t>Use degrees for 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33074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01078" y="6534835"/>
            <a:ext cx="22429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www.career.gatech.edu</a:t>
            </a:r>
          </a:p>
        </p:txBody>
      </p:sp>
    </p:spTree>
    <p:extLst>
      <p:ext uri="{BB962C8B-B14F-4D97-AF65-F5344CB8AC3E}">
        <p14:creationId xmlns:p14="http://schemas.microsoft.com/office/powerpoint/2010/main" val="357326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measures for triangles in circles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4688216" y="2139357"/>
            <a:ext cx="3882365" cy="4386943"/>
            <a:chOff x="3224088" y="1371600"/>
            <a:chExt cx="3882365" cy="4386943"/>
          </a:xfrm>
        </p:grpSpPr>
        <p:grpSp>
          <p:nvGrpSpPr>
            <p:cNvPr id="20" name="Group 19"/>
            <p:cNvGrpSpPr/>
            <p:nvPr/>
          </p:nvGrpSpPr>
          <p:grpSpPr>
            <a:xfrm>
              <a:off x="3224088" y="1371600"/>
              <a:ext cx="3882365" cy="4386943"/>
              <a:chOff x="557089" y="2269671"/>
              <a:chExt cx="3882365" cy="4386943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557089" y="3227614"/>
                <a:ext cx="3429000" cy="3429000"/>
                <a:chOff x="533400" y="2209800"/>
                <a:chExt cx="3429000" cy="342900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533400" y="2209800"/>
                  <a:ext cx="3429000" cy="3429000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091447" y="3429000"/>
                  <a:ext cx="312906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000" dirty="0" smtClean="0">
                      <a:solidFill>
                        <a:srgbClr val="FFC000"/>
                      </a:solidFill>
                    </a:rPr>
                    <a:t>.</a:t>
                  </a:r>
                  <a:endParaRPr lang="en-US" sz="4000" dirty="0">
                    <a:solidFill>
                      <a:srgbClr val="FFC000"/>
                    </a:solidFill>
                  </a:endParaRPr>
                </a:p>
              </p:txBody>
            </p:sp>
          </p:grpSp>
          <p:sp>
            <p:nvSpPr>
              <p:cNvPr id="23" name="Right Triangle 22"/>
              <p:cNvSpPr/>
              <p:nvPr/>
            </p:nvSpPr>
            <p:spPr>
              <a:xfrm flipH="1">
                <a:off x="2278584" y="3505200"/>
                <a:ext cx="921816" cy="1450658"/>
              </a:xfrm>
              <a:prstGeom prst="rtTriangl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2991510" y="4751614"/>
                <a:ext cx="208890" cy="163683"/>
                <a:chOff x="2991510" y="4751614"/>
                <a:chExt cx="208890" cy="163683"/>
              </a:xfrm>
            </p:grpSpPr>
            <p:cxnSp>
              <p:nvCxnSpPr>
                <p:cNvPr id="34" name="Straight Connector 33"/>
                <p:cNvCxnSpPr/>
                <p:nvPr/>
              </p:nvCxnSpPr>
              <p:spPr>
                <a:xfrm flipH="1">
                  <a:off x="2992016" y="4751614"/>
                  <a:ext cx="20838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2991510" y="4751614"/>
                  <a:ext cx="0" cy="16368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Rectangle 24"/>
              <p:cNvSpPr/>
              <p:nvPr/>
            </p:nvSpPr>
            <p:spPr>
              <a:xfrm>
                <a:off x="2438400" y="4523013"/>
                <a:ext cx="456799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500" b="1" i="1" dirty="0">
                    <a:solidFill>
                      <a:srgbClr val="CCFFFF"/>
                    </a:solidFill>
                  </a:rPr>
                  <a:t>θ</a:t>
                </a:r>
                <a:endParaRPr lang="en-US" sz="2500" b="1" dirty="0">
                  <a:solidFill>
                    <a:srgbClr val="CCFFFF"/>
                  </a:solidFill>
                </a:endParaRPr>
              </a:p>
            </p:txBody>
          </p:sp>
          <p:sp>
            <p:nvSpPr>
              <p:cNvPr id="26" name="Arc 25"/>
              <p:cNvSpPr/>
              <p:nvPr/>
            </p:nvSpPr>
            <p:spPr>
              <a:xfrm>
                <a:off x="2209800" y="4446814"/>
                <a:ext cx="643647" cy="784086"/>
              </a:xfrm>
              <a:prstGeom prst="arc">
                <a:avLst>
                  <a:gd name="adj1" fmla="val 17106648"/>
                  <a:gd name="adj2" fmla="val 21521798"/>
                </a:avLst>
              </a:prstGeom>
              <a:ln w="44450">
                <a:solidFill>
                  <a:srgbClr val="CCFFFF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16200000">
                <a:off x="3087297" y="4039322"/>
                <a:ext cx="598241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" dirty="0" smtClean="0">
                    <a:solidFill>
                      <a:srgbClr val="7AEEFE"/>
                    </a:solidFill>
                  </a:rPr>
                  <a:t>sin</a:t>
                </a:r>
                <a:endParaRPr lang="en-US" sz="2500" dirty="0">
                  <a:solidFill>
                    <a:srgbClr val="7AEEFE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38400" y="4876800"/>
                <a:ext cx="673582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" dirty="0" smtClean="0">
                    <a:solidFill>
                      <a:srgbClr val="FFFF00"/>
                    </a:solidFill>
                  </a:rPr>
                  <a:t>cos</a:t>
                </a:r>
                <a:endParaRPr lang="en-US" sz="2500" dirty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3200400" y="3505200"/>
                <a:ext cx="0" cy="1447800"/>
              </a:xfrm>
              <a:prstGeom prst="line">
                <a:avLst/>
              </a:prstGeom>
              <a:ln w="63500">
                <a:solidFill>
                  <a:srgbClr val="7AEEF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3276602" y="4985657"/>
                <a:ext cx="685800" cy="1"/>
              </a:xfrm>
              <a:prstGeom prst="line">
                <a:avLst/>
              </a:prstGeom>
              <a:ln w="31750">
                <a:solidFill>
                  <a:srgbClr val="92D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 flipV="1">
                <a:off x="3978729" y="2269671"/>
                <a:ext cx="0" cy="2743200"/>
              </a:xfrm>
              <a:prstGeom prst="line">
                <a:avLst/>
              </a:prstGeom>
              <a:ln w="63500">
                <a:solidFill>
                  <a:srgbClr val="FF66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23" idx="0"/>
              </p:cNvCxnSpPr>
              <p:nvPr/>
            </p:nvCxnSpPr>
            <p:spPr>
              <a:xfrm flipV="1">
                <a:off x="3200400" y="2269672"/>
                <a:ext cx="767443" cy="1235528"/>
              </a:xfrm>
              <a:prstGeom prst="line">
                <a:avLst/>
              </a:prstGeom>
              <a:ln w="44450">
                <a:solidFill>
                  <a:srgbClr val="92D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Rectangle 32"/>
              <p:cNvSpPr/>
              <p:nvPr/>
            </p:nvSpPr>
            <p:spPr>
              <a:xfrm rot="16200000">
                <a:off x="3867342" y="3371658"/>
                <a:ext cx="667170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" dirty="0" smtClean="0">
                    <a:solidFill>
                      <a:srgbClr val="FF66FF"/>
                    </a:solidFill>
                  </a:rPr>
                  <a:t>tan</a:t>
                </a:r>
                <a:endParaRPr lang="en-US" sz="2500" dirty="0">
                  <a:solidFill>
                    <a:srgbClr val="FF66FF"/>
                  </a:solidFill>
                </a:endParaRP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 flipH="1">
              <a:off x="4984404" y="4071258"/>
              <a:ext cx="921816" cy="0"/>
            </a:xfrm>
            <a:prstGeom prst="line">
              <a:avLst/>
            </a:prstGeom>
            <a:ln w="635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61408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 but sometimes we want to measure the circles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937072" y="2667000"/>
            <a:ext cx="3902128" cy="3630700"/>
            <a:chOff x="4937072" y="2667000"/>
            <a:chExt cx="3902128" cy="3630700"/>
          </a:xfrm>
        </p:grpSpPr>
        <p:grpSp>
          <p:nvGrpSpPr>
            <p:cNvPr id="44" name="Group 43"/>
            <p:cNvGrpSpPr/>
            <p:nvPr/>
          </p:nvGrpSpPr>
          <p:grpSpPr>
            <a:xfrm>
              <a:off x="4937072" y="2667000"/>
              <a:ext cx="3902128" cy="3630700"/>
              <a:chOff x="4648200" y="2895600"/>
              <a:chExt cx="3902128" cy="3630700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4688216" y="3097300"/>
                <a:ext cx="3429000" cy="3429000"/>
                <a:chOff x="3224088" y="2329543"/>
                <a:chExt cx="3429000" cy="3429000"/>
              </a:xfrm>
            </p:grpSpPr>
            <p:grpSp>
              <p:nvGrpSpPr>
                <p:cNvPr id="50" name="Group 49"/>
                <p:cNvGrpSpPr/>
                <p:nvPr/>
              </p:nvGrpSpPr>
              <p:grpSpPr>
                <a:xfrm>
                  <a:off x="3224088" y="2329543"/>
                  <a:ext cx="3429000" cy="3429000"/>
                  <a:chOff x="557089" y="3227614"/>
                  <a:chExt cx="3429000" cy="3429000"/>
                </a:xfrm>
              </p:grpSpPr>
              <p:grpSp>
                <p:nvGrpSpPr>
                  <p:cNvPr id="52" name="Group 51"/>
                  <p:cNvGrpSpPr/>
                  <p:nvPr/>
                </p:nvGrpSpPr>
                <p:grpSpPr>
                  <a:xfrm>
                    <a:off x="557089" y="3227614"/>
                    <a:ext cx="3429000" cy="3429000"/>
                    <a:chOff x="533400" y="2209800"/>
                    <a:chExt cx="3429000" cy="3429000"/>
                  </a:xfrm>
                </p:grpSpPr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533400" y="2209800"/>
                      <a:ext cx="3429000" cy="3429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2091447" y="3429000"/>
                      <a:ext cx="312906" cy="707886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4000" dirty="0" smtClean="0">
                          <a:solidFill>
                            <a:srgbClr val="FFC000"/>
                          </a:solidFill>
                        </a:rPr>
                        <a:t>.</a:t>
                      </a:r>
                      <a:endParaRPr lang="en-US" sz="4000" dirty="0">
                        <a:solidFill>
                          <a:srgbClr val="FFC000"/>
                        </a:solidFill>
                      </a:endParaRPr>
                    </a:p>
                  </p:txBody>
                </p:sp>
              </p:grpSp>
              <p:sp>
                <p:nvSpPr>
                  <p:cNvPr id="53" name="Rectangle 52"/>
                  <p:cNvSpPr/>
                  <p:nvPr/>
                </p:nvSpPr>
                <p:spPr>
                  <a:xfrm>
                    <a:off x="2438400" y="4523013"/>
                    <a:ext cx="456799" cy="477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500" b="1" i="1" dirty="0">
                        <a:solidFill>
                          <a:srgbClr val="CCFFFF"/>
                        </a:solidFill>
                      </a:rPr>
                      <a:t>θ</a:t>
                    </a:r>
                    <a:endParaRPr lang="en-US" sz="2500" b="1" dirty="0">
                      <a:solidFill>
                        <a:srgbClr val="CCFFFF"/>
                      </a:solidFill>
                    </a:endParaRPr>
                  </a:p>
                </p:txBody>
              </p:sp>
              <p:sp>
                <p:nvSpPr>
                  <p:cNvPr id="54" name="Arc 53"/>
                  <p:cNvSpPr/>
                  <p:nvPr/>
                </p:nvSpPr>
                <p:spPr>
                  <a:xfrm>
                    <a:off x="2209800" y="4446814"/>
                    <a:ext cx="643647" cy="784086"/>
                  </a:xfrm>
                  <a:prstGeom prst="arc">
                    <a:avLst>
                      <a:gd name="adj1" fmla="val 17106648"/>
                      <a:gd name="adj2" fmla="val 21521798"/>
                    </a:avLst>
                  </a:prstGeom>
                  <a:ln w="44450">
                    <a:solidFill>
                      <a:srgbClr val="CCFFFF"/>
                    </a:solidFill>
                    <a:head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500" dirty="0"/>
                  </a:p>
                </p:txBody>
              </p:sp>
              <p:cxnSp>
                <p:nvCxnSpPr>
                  <p:cNvPr id="55" name="Straight Connector 54"/>
                  <p:cNvCxnSpPr/>
                  <p:nvPr/>
                </p:nvCxnSpPr>
                <p:spPr>
                  <a:xfrm flipH="1">
                    <a:off x="3276602" y="4947242"/>
                    <a:ext cx="685800" cy="1"/>
                  </a:xfrm>
                  <a:prstGeom prst="line">
                    <a:avLst/>
                  </a:prstGeom>
                  <a:ln w="31750">
                    <a:solidFill>
                      <a:srgbClr val="CCFFFF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1" name="Straight Connector 50"/>
                <p:cNvCxnSpPr/>
                <p:nvPr/>
              </p:nvCxnSpPr>
              <p:spPr>
                <a:xfrm flipH="1" flipV="1">
                  <a:off x="4938588" y="4032843"/>
                  <a:ext cx="967632" cy="1"/>
                </a:xfrm>
                <a:prstGeom prst="line">
                  <a:avLst/>
                </a:prstGeom>
                <a:ln w="635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>
              <a:xfrm flipH="1">
                <a:off x="6416728" y="3349942"/>
                <a:ext cx="921816" cy="1450658"/>
              </a:xfrm>
              <a:prstGeom prst="line">
                <a:avLst/>
              </a:prstGeom>
              <a:ln w="635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Arc 47"/>
              <p:cNvSpPr/>
              <p:nvPr/>
            </p:nvSpPr>
            <p:spPr>
              <a:xfrm>
                <a:off x="4648200" y="2895600"/>
                <a:ext cx="3695272" cy="3630052"/>
              </a:xfrm>
              <a:prstGeom prst="arc">
                <a:avLst>
                  <a:gd name="adj1" fmla="val 18137277"/>
                  <a:gd name="adj2" fmla="val 19881"/>
                </a:avLst>
              </a:prstGeom>
              <a:ln w="44450">
                <a:solidFill>
                  <a:srgbClr val="FFC00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 dirty="0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8093529" y="3374886"/>
                <a:ext cx="456799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500" b="1" i="1" dirty="0" smtClean="0">
                    <a:solidFill>
                      <a:srgbClr val="FFC000"/>
                    </a:solidFill>
                  </a:rPr>
                  <a:t>s</a:t>
                </a:r>
                <a:endParaRPr lang="en-US" sz="2500" b="1" dirty="0">
                  <a:solidFill>
                    <a:srgbClr val="FFC000"/>
                  </a:solidFill>
                </a:endParaRPr>
              </a:p>
            </p:txBody>
          </p:sp>
        </p:grpSp>
        <p:sp>
          <p:nvSpPr>
            <p:cNvPr id="45" name="Rectangle 44"/>
            <p:cNvSpPr/>
            <p:nvPr/>
          </p:nvSpPr>
          <p:spPr>
            <a:xfrm rot="18174100">
              <a:off x="6648556" y="3491287"/>
              <a:ext cx="653805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500" b="1" i="1" dirty="0" smtClean="0">
                  <a:solidFill>
                    <a:srgbClr val="CCFFFF"/>
                  </a:solidFill>
                </a:rPr>
                <a:t>r</a:t>
              </a:r>
              <a:endParaRPr lang="en-US" sz="2500" b="1" dirty="0">
                <a:solidFill>
                  <a:srgbClr val="CC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235268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C000"/>
                </a:solidFill>
              </a:rPr>
              <a:t>length of the </a:t>
            </a:r>
            <a:r>
              <a:rPr lang="en-US" dirty="0" smtClean="0">
                <a:solidFill>
                  <a:srgbClr val="FFC000"/>
                </a:solidFill>
              </a:rPr>
              <a:t>arc </a:t>
            </a:r>
            <a:r>
              <a:rPr lang="en-US" dirty="0" smtClean="0"/>
              <a:t>“</a:t>
            </a:r>
            <a:r>
              <a:rPr lang="en-US" i="1" dirty="0" smtClean="0"/>
              <a:t>s”</a:t>
            </a:r>
            <a:r>
              <a:rPr lang="en-US" dirty="0" smtClean="0"/>
              <a:t> (in radians) on the circle is</a:t>
            </a:r>
            <a:r>
              <a:rPr lang="en-US" dirty="0"/>
              <a:t>:      </a:t>
            </a:r>
            <a:endParaRPr lang="en-US" dirty="0" smtClean="0"/>
          </a:p>
          <a:p>
            <a:r>
              <a:rPr lang="en-US" i="1" dirty="0"/>
              <a:t>	</a:t>
            </a:r>
            <a:r>
              <a:rPr lang="en-US" i="1" dirty="0" smtClean="0"/>
              <a:t>s = r</a:t>
            </a:r>
            <a:r>
              <a:rPr lang="en-US" sz="1000" i="1" dirty="0" smtClean="0"/>
              <a:t> </a:t>
            </a:r>
            <a:r>
              <a:rPr lang="en-US" i="1" dirty="0" smtClean="0"/>
              <a:t>θ</a:t>
            </a:r>
          </a:p>
          <a:p>
            <a:endParaRPr lang="en-US" sz="2000" i="1" dirty="0"/>
          </a:p>
          <a:p>
            <a:pPr>
              <a:spcBef>
                <a:spcPts val="0"/>
              </a:spcBef>
            </a:pPr>
            <a:r>
              <a:rPr lang="en-US" dirty="0" smtClean="0"/>
              <a:t>where </a:t>
            </a:r>
            <a:r>
              <a:rPr lang="en-US" i="1" dirty="0" smtClean="0"/>
              <a:t>r</a:t>
            </a:r>
            <a:r>
              <a:rPr lang="en-US" dirty="0" smtClean="0"/>
              <a:t> </a:t>
            </a:r>
            <a:r>
              <a:rPr lang="en-US" dirty="0"/>
              <a:t>is the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circle’s radius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and </a:t>
            </a:r>
            <a:r>
              <a:rPr lang="en-US" i="1" dirty="0"/>
              <a:t>θ</a:t>
            </a:r>
            <a:r>
              <a:rPr lang="en-US" dirty="0"/>
              <a:t> </a:t>
            </a:r>
            <a:r>
              <a:rPr lang="en-US" dirty="0" smtClean="0"/>
              <a:t>is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measured </a:t>
            </a:r>
            <a:r>
              <a:rPr lang="en-US" dirty="0"/>
              <a:t>in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radians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937072" y="2667000"/>
            <a:ext cx="3902128" cy="3630700"/>
            <a:chOff x="4937072" y="2667000"/>
            <a:chExt cx="3902128" cy="3630700"/>
          </a:xfrm>
        </p:grpSpPr>
        <p:grpSp>
          <p:nvGrpSpPr>
            <p:cNvPr id="37" name="Group 36"/>
            <p:cNvGrpSpPr/>
            <p:nvPr/>
          </p:nvGrpSpPr>
          <p:grpSpPr>
            <a:xfrm>
              <a:off x="4937072" y="2667000"/>
              <a:ext cx="3902128" cy="3630700"/>
              <a:chOff x="4648200" y="2895600"/>
              <a:chExt cx="3902128" cy="3630700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4688216" y="3097300"/>
                <a:ext cx="3429000" cy="3429000"/>
                <a:chOff x="3224088" y="2329543"/>
                <a:chExt cx="3429000" cy="3429000"/>
              </a:xfrm>
            </p:grpSpPr>
            <p:grpSp>
              <p:nvGrpSpPr>
                <p:cNvPr id="43" name="Group 42"/>
                <p:cNvGrpSpPr/>
                <p:nvPr/>
              </p:nvGrpSpPr>
              <p:grpSpPr>
                <a:xfrm>
                  <a:off x="3224088" y="2329543"/>
                  <a:ext cx="3429000" cy="3429000"/>
                  <a:chOff x="557089" y="3227614"/>
                  <a:chExt cx="3429000" cy="3429000"/>
                </a:xfrm>
              </p:grpSpPr>
              <p:grpSp>
                <p:nvGrpSpPr>
                  <p:cNvPr id="45" name="Group 44"/>
                  <p:cNvGrpSpPr/>
                  <p:nvPr/>
                </p:nvGrpSpPr>
                <p:grpSpPr>
                  <a:xfrm>
                    <a:off x="557089" y="3227614"/>
                    <a:ext cx="3429000" cy="3429000"/>
                    <a:chOff x="533400" y="2209800"/>
                    <a:chExt cx="3429000" cy="3429000"/>
                  </a:xfrm>
                </p:grpSpPr>
                <p:sp>
                  <p:nvSpPr>
                    <p:cNvPr id="49" name="Oval 48"/>
                    <p:cNvSpPr/>
                    <p:nvPr/>
                  </p:nvSpPr>
                  <p:spPr>
                    <a:xfrm>
                      <a:off x="533400" y="2209800"/>
                      <a:ext cx="3429000" cy="3429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2091447" y="3429000"/>
                      <a:ext cx="312906" cy="707886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4000" dirty="0" smtClean="0">
                          <a:solidFill>
                            <a:srgbClr val="FFC000"/>
                          </a:solidFill>
                        </a:rPr>
                        <a:t>.</a:t>
                      </a:r>
                      <a:endParaRPr lang="en-US" sz="4000" dirty="0">
                        <a:solidFill>
                          <a:srgbClr val="FFC000"/>
                        </a:solidFill>
                      </a:endParaRPr>
                    </a:p>
                  </p:txBody>
                </p:sp>
              </p:grpSp>
              <p:sp>
                <p:nvSpPr>
                  <p:cNvPr id="46" name="Rectangle 45"/>
                  <p:cNvSpPr/>
                  <p:nvPr/>
                </p:nvSpPr>
                <p:spPr>
                  <a:xfrm>
                    <a:off x="2438400" y="4523013"/>
                    <a:ext cx="456799" cy="477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500" b="1" i="1" dirty="0">
                        <a:solidFill>
                          <a:srgbClr val="CCFFFF"/>
                        </a:solidFill>
                      </a:rPr>
                      <a:t>θ</a:t>
                    </a:r>
                    <a:endParaRPr lang="en-US" sz="2500" b="1" dirty="0">
                      <a:solidFill>
                        <a:srgbClr val="CCFFFF"/>
                      </a:solidFill>
                    </a:endParaRPr>
                  </a:p>
                </p:txBody>
              </p:sp>
              <p:sp>
                <p:nvSpPr>
                  <p:cNvPr id="47" name="Arc 46"/>
                  <p:cNvSpPr/>
                  <p:nvPr/>
                </p:nvSpPr>
                <p:spPr>
                  <a:xfrm>
                    <a:off x="2209800" y="4446814"/>
                    <a:ext cx="643647" cy="784086"/>
                  </a:xfrm>
                  <a:prstGeom prst="arc">
                    <a:avLst>
                      <a:gd name="adj1" fmla="val 17106648"/>
                      <a:gd name="adj2" fmla="val 21521798"/>
                    </a:avLst>
                  </a:prstGeom>
                  <a:ln w="44450">
                    <a:solidFill>
                      <a:srgbClr val="CCFFFF"/>
                    </a:solidFill>
                    <a:head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500" dirty="0"/>
                  </a:p>
                </p:txBody>
              </p:sp>
              <p:cxnSp>
                <p:nvCxnSpPr>
                  <p:cNvPr id="48" name="Straight Connector 47"/>
                  <p:cNvCxnSpPr/>
                  <p:nvPr/>
                </p:nvCxnSpPr>
                <p:spPr>
                  <a:xfrm flipH="1">
                    <a:off x="3276602" y="4947242"/>
                    <a:ext cx="685800" cy="1"/>
                  </a:xfrm>
                  <a:prstGeom prst="line">
                    <a:avLst/>
                  </a:prstGeom>
                  <a:ln w="31750">
                    <a:solidFill>
                      <a:srgbClr val="CCFFFF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4" name="Straight Connector 43"/>
                <p:cNvCxnSpPr/>
                <p:nvPr/>
              </p:nvCxnSpPr>
              <p:spPr>
                <a:xfrm flipH="1" flipV="1">
                  <a:off x="4938588" y="4032843"/>
                  <a:ext cx="967632" cy="1"/>
                </a:xfrm>
                <a:prstGeom prst="line">
                  <a:avLst/>
                </a:prstGeom>
                <a:ln w="635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0" name="Straight Connector 39"/>
              <p:cNvCxnSpPr/>
              <p:nvPr/>
            </p:nvCxnSpPr>
            <p:spPr>
              <a:xfrm flipH="1">
                <a:off x="6416728" y="3349942"/>
                <a:ext cx="921816" cy="1450658"/>
              </a:xfrm>
              <a:prstGeom prst="line">
                <a:avLst/>
              </a:prstGeom>
              <a:ln w="635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Arc 40"/>
              <p:cNvSpPr/>
              <p:nvPr/>
            </p:nvSpPr>
            <p:spPr>
              <a:xfrm>
                <a:off x="4648200" y="2895600"/>
                <a:ext cx="3695272" cy="3630052"/>
              </a:xfrm>
              <a:prstGeom prst="arc">
                <a:avLst>
                  <a:gd name="adj1" fmla="val 18137277"/>
                  <a:gd name="adj2" fmla="val 19881"/>
                </a:avLst>
              </a:prstGeom>
              <a:ln w="44450">
                <a:solidFill>
                  <a:srgbClr val="FFC00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 dirty="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093529" y="3374886"/>
                <a:ext cx="456799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500" b="1" i="1" dirty="0" smtClean="0">
                    <a:solidFill>
                      <a:srgbClr val="FFC000"/>
                    </a:solidFill>
                  </a:rPr>
                  <a:t>s</a:t>
                </a:r>
                <a:endParaRPr lang="en-US" sz="2500" b="1" dirty="0">
                  <a:solidFill>
                    <a:srgbClr val="FFC000"/>
                  </a:solidFill>
                </a:endParaRPr>
              </a:p>
            </p:txBody>
          </p:sp>
        </p:grpSp>
        <p:sp>
          <p:nvSpPr>
            <p:cNvPr id="38" name="Rectangle 37"/>
            <p:cNvSpPr/>
            <p:nvPr/>
          </p:nvSpPr>
          <p:spPr>
            <a:xfrm rot="18174100">
              <a:off x="6648556" y="3491287"/>
              <a:ext cx="653805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500" b="1" i="1" dirty="0" smtClean="0">
                  <a:solidFill>
                    <a:srgbClr val="CCFFFF"/>
                  </a:solidFill>
                </a:rPr>
                <a:t>r</a:t>
              </a:r>
              <a:endParaRPr lang="en-US" sz="2500" b="1" dirty="0">
                <a:solidFill>
                  <a:srgbClr val="CC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3088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Trigonometry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8736846" cy="5638800"/>
          </a:xfrm>
        </p:spPr>
        <p:txBody>
          <a:bodyPr/>
          <a:lstStyle/>
          <a:p>
            <a:r>
              <a:rPr lang="en-US" dirty="0" smtClean="0"/>
              <a:t>sin(</a:t>
            </a:r>
            <a:r>
              <a:rPr lang="en-US" i="1" dirty="0" smtClean="0"/>
              <a:t>θ</a:t>
            </a:r>
            <a:r>
              <a:rPr lang="en-US" dirty="0" smtClean="0"/>
              <a:t>) = </a:t>
            </a:r>
            <a:r>
              <a:rPr lang="en-US" u="sng" dirty="0"/>
              <a:t>length of side opposite </a:t>
            </a:r>
            <a:r>
              <a:rPr lang="en-US" i="1" u="sng" dirty="0"/>
              <a:t>θ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          </a:t>
            </a:r>
            <a:r>
              <a:rPr lang="en-US" dirty="0" smtClean="0"/>
              <a:t>  length </a:t>
            </a:r>
            <a:r>
              <a:rPr lang="en-US" dirty="0"/>
              <a:t>of </a:t>
            </a:r>
            <a:r>
              <a:rPr lang="en-US" dirty="0" smtClean="0"/>
              <a:t>hypotenuse</a:t>
            </a:r>
          </a:p>
          <a:p>
            <a:endParaRPr lang="en-US" sz="2000" dirty="0" smtClean="0"/>
          </a:p>
          <a:p>
            <a:r>
              <a:rPr lang="en-US" dirty="0" smtClean="0"/>
              <a:t>cos(</a:t>
            </a:r>
            <a:r>
              <a:rPr lang="en-US" i="1" dirty="0" smtClean="0"/>
              <a:t>θ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u="sng" dirty="0"/>
              <a:t>length</a:t>
            </a:r>
            <a:r>
              <a:rPr lang="en-US" sz="2000" u="sng" dirty="0"/>
              <a:t> </a:t>
            </a:r>
            <a:r>
              <a:rPr lang="en-US" u="sng" dirty="0"/>
              <a:t>of</a:t>
            </a:r>
            <a:r>
              <a:rPr lang="en-US" sz="2000" u="sng" dirty="0"/>
              <a:t> </a:t>
            </a:r>
            <a:r>
              <a:rPr lang="en-US" u="sng" dirty="0"/>
              <a:t>side</a:t>
            </a:r>
            <a:r>
              <a:rPr lang="en-US" sz="2000" u="sng" dirty="0"/>
              <a:t> </a:t>
            </a:r>
            <a:r>
              <a:rPr lang="en-US" u="sng" dirty="0"/>
              <a:t>adjacent</a:t>
            </a:r>
            <a:r>
              <a:rPr lang="en-US" sz="2000" u="sng" dirty="0"/>
              <a:t> </a:t>
            </a:r>
            <a:r>
              <a:rPr lang="en-US" i="1" u="sng" dirty="0"/>
              <a:t>θ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            </a:t>
            </a:r>
            <a:r>
              <a:rPr lang="en-US" dirty="0" smtClean="0"/>
              <a:t>length</a:t>
            </a:r>
            <a:r>
              <a:rPr lang="en-US" sz="2000" dirty="0" smtClean="0"/>
              <a:t> </a:t>
            </a:r>
            <a:r>
              <a:rPr lang="en-US" dirty="0"/>
              <a:t>of</a:t>
            </a:r>
            <a:r>
              <a:rPr lang="en-US" sz="2000" dirty="0"/>
              <a:t> </a:t>
            </a:r>
            <a:r>
              <a:rPr lang="en-US" dirty="0"/>
              <a:t>hypotenuse</a:t>
            </a:r>
          </a:p>
          <a:p>
            <a:endParaRPr lang="en-US" sz="2000" dirty="0" smtClean="0"/>
          </a:p>
          <a:p>
            <a:r>
              <a:rPr lang="en-US" dirty="0" smtClean="0"/>
              <a:t>tan(</a:t>
            </a:r>
            <a:r>
              <a:rPr lang="en-US" i="1" dirty="0" smtClean="0"/>
              <a:t>θ</a:t>
            </a:r>
            <a:r>
              <a:rPr lang="en-US" dirty="0"/>
              <a:t>)</a:t>
            </a:r>
            <a:r>
              <a:rPr lang="en-US" sz="1000" dirty="0"/>
              <a:t> </a:t>
            </a:r>
            <a:r>
              <a:rPr lang="en-US" dirty="0"/>
              <a:t>=</a:t>
            </a:r>
            <a:r>
              <a:rPr lang="en-US" sz="1000" dirty="0"/>
              <a:t> </a:t>
            </a:r>
            <a:r>
              <a:rPr lang="en-US" u="sng" dirty="0"/>
              <a:t>length</a:t>
            </a:r>
            <a:r>
              <a:rPr lang="en-US" sz="2000" u="sng" dirty="0"/>
              <a:t> </a:t>
            </a:r>
            <a:r>
              <a:rPr lang="en-US" u="sng" dirty="0"/>
              <a:t>of</a:t>
            </a:r>
            <a:r>
              <a:rPr lang="en-US" sz="2000" u="sng" dirty="0"/>
              <a:t> </a:t>
            </a:r>
            <a:r>
              <a:rPr lang="en-US" u="sng" dirty="0"/>
              <a:t>side</a:t>
            </a:r>
            <a:r>
              <a:rPr lang="en-US" sz="2000" u="sng" dirty="0"/>
              <a:t> </a:t>
            </a:r>
            <a:r>
              <a:rPr lang="en-US" u="sng" dirty="0"/>
              <a:t>opposite</a:t>
            </a:r>
            <a:r>
              <a:rPr lang="en-US" sz="2000" u="sng" dirty="0"/>
              <a:t> </a:t>
            </a:r>
            <a:r>
              <a:rPr lang="en-US" i="1" u="sng" dirty="0"/>
              <a:t>θ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        </a:t>
            </a:r>
            <a:r>
              <a:rPr lang="en-US" sz="2000" dirty="0" smtClean="0"/>
              <a:t> </a:t>
            </a:r>
            <a:r>
              <a:rPr lang="en-US" dirty="0" smtClean="0"/>
              <a:t>length</a:t>
            </a:r>
            <a:r>
              <a:rPr lang="en-US" sz="2000" dirty="0" smtClean="0"/>
              <a:t> </a:t>
            </a:r>
            <a:r>
              <a:rPr lang="en-US" dirty="0"/>
              <a:t>of</a:t>
            </a:r>
            <a:r>
              <a:rPr lang="en-US" sz="2000" dirty="0"/>
              <a:t> </a:t>
            </a:r>
            <a:r>
              <a:rPr lang="en-US" dirty="0"/>
              <a:t>side</a:t>
            </a:r>
            <a:r>
              <a:rPr lang="en-US" sz="2000" dirty="0"/>
              <a:t> </a:t>
            </a:r>
            <a:r>
              <a:rPr lang="en-US" dirty="0"/>
              <a:t>adjacent</a:t>
            </a:r>
            <a:r>
              <a:rPr lang="en-US" sz="2000" dirty="0"/>
              <a:t> </a:t>
            </a:r>
            <a:r>
              <a:rPr lang="en-US" i="1" dirty="0"/>
              <a:t>θ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4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 Length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19200"/>
                <a:ext cx="82296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FFC000"/>
                    </a:solidFill>
                  </a:rPr>
                  <a:t>radian angle</a:t>
                </a:r>
                <a:r>
                  <a:rPr lang="en-US" dirty="0" smtClean="0"/>
                  <a:t>, </a:t>
                </a:r>
                <a:r>
                  <a:rPr lang="en-US" i="1" dirty="0"/>
                  <a:t>θ</a:t>
                </a:r>
                <a:r>
                  <a:rPr lang="en-US" dirty="0"/>
                  <a:t>, </a:t>
                </a:r>
                <a:r>
                  <a:rPr lang="en-US" dirty="0" smtClean="0"/>
                  <a:t>is:</a:t>
                </a: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i="1" dirty="0" smtClean="0"/>
                  <a:t>   θ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i="1" dirty="0"/>
                          <m:t>s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i="1" dirty="0"/>
                          <m:t>r</m:t>
                        </m:r>
                      </m:den>
                    </m:f>
                  </m:oMath>
                </a14:m>
                <a:r>
                  <a:rPr lang="en-US" i="1" dirty="0" smtClean="0"/>
                  <a:t> radians</a:t>
                </a:r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sz="1000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where </a:t>
                </a:r>
                <a:r>
                  <a:rPr lang="en-US" i="1" dirty="0"/>
                  <a:t>s</a:t>
                </a:r>
                <a:r>
                  <a:rPr lang="en-US" dirty="0"/>
                  <a:t> is the </a:t>
                </a: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length </a:t>
                </a:r>
                <a:r>
                  <a:rPr lang="en-US" dirty="0"/>
                  <a:t>of the </a:t>
                </a: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circle’s arc (in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radians) and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i="1" dirty="0" smtClean="0"/>
                  <a:t>r</a:t>
                </a:r>
                <a:r>
                  <a:rPr lang="en-US" dirty="0" smtClean="0"/>
                  <a:t> </a:t>
                </a:r>
                <a:r>
                  <a:rPr lang="en-US" dirty="0"/>
                  <a:t>is the circle’s </a:t>
                </a: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radius</a:t>
                </a:r>
                <a:r>
                  <a:rPr lang="en-US" i="1" dirty="0" smtClean="0"/>
                  <a:t> </a:t>
                </a: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i="1" dirty="0"/>
                  <a:t> 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19200"/>
                <a:ext cx="8229600" cy="5638800"/>
              </a:xfrm>
              <a:blipFill rotWithShape="1">
                <a:blip r:embed="rId2"/>
                <a:stretch>
                  <a:fillRect l="-2667" t="-1946" b="-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937072" y="2667000"/>
            <a:ext cx="3902128" cy="3630700"/>
            <a:chOff x="4937072" y="2667000"/>
            <a:chExt cx="3902128" cy="3630700"/>
          </a:xfrm>
        </p:grpSpPr>
        <p:grpSp>
          <p:nvGrpSpPr>
            <p:cNvPr id="23" name="Group 22"/>
            <p:cNvGrpSpPr/>
            <p:nvPr/>
          </p:nvGrpSpPr>
          <p:grpSpPr>
            <a:xfrm>
              <a:off x="4937072" y="2667000"/>
              <a:ext cx="3902128" cy="3630700"/>
              <a:chOff x="4648200" y="2895600"/>
              <a:chExt cx="3902128" cy="3630700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4688216" y="3097300"/>
                <a:ext cx="3429000" cy="3429000"/>
                <a:chOff x="3224088" y="2329543"/>
                <a:chExt cx="3429000" cy="3429000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3224088" y="2329543"/>
                  <a:ext cx="3429000" cy="3429000"/>
                  <a:chOff x="557089" y="3227614"/>
                  <a:chExt cx="3429000" cy="3429000"/>
                </a:xfrm>
              </p:grpSpPr>
              <p:grpSp>
                <p:nvGrpSpPr>
                  <p:cNvPr id="31" name="Group 30"/>
                  <p:cNvGrpSpPr/>
                  <p:nvPr/>
                </p:nvGrpSpPr>
                <p:grpSpPr>
                  <a:xfrm>
                    <a:off x="557089" y="3227614"/>
                    <a:ext cx="3429000" cy="3429000"/>
                    <a:chOff x="533400" y="2209800"/>
                    <a:chExt cx="3429000" cy="3429000"/>
                  </a:xfrm>
                </p:grpSpPr>
                <p:sp>
                  <p:nvSpPr>
                    <p:cNvPr id="35" name="Oval 34"/>
                    <p:cNvSpPr/>
                    <p:nvPr/>
                  </p:nvSpPr>
                  <p:spPr>
                    <a:xfrm>
                      <a:off x="533400" y="2209800"/>
                      <a:ext cx="3429000" cy="3429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" name="Rectangle 35"/>
                    <p:cNvSpPr/>
                    <p:nvPr/>
                  </p:nvSpPr>
                  <p:spPr>
                    <a:xfrm>
                      <a:off x="2091447" y="3429000"/>
                      <a:ext cx="312906" cy="707886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4000" dirty="0" smtClean="0">
                          <a:solidFill>
                            <a:srgbClr val="FFC000"/>
                          </a:solidFill>
                        </a:rPr>
                        <a:t>.</a:t>
                      </a:r>
                      <a:endParaRPr lang="en-US" sz="4000" dirty="0">
                        <a:solidFill>
                          <a:srgbClr val="FFC000"/>
                        </a:solidFill>
                      </a:endParaRPr>
                    </a:p>
                  </p:txBody>
                </p:sp>
              </p:grpSp>
              <p:sp>
                <p:nvSpPr>
                  <p:cNvPr id="32" name="Rectangle 31"/>
                  <p:cNvSpPr/>
                  <p:nvPr/>
                </p:nvSpPr>
                <p:spPr>
                  <a:xfrm>
                    <a:off x="2438400" y="4523013"/>
                    <a:ext cx="456799" cy="477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500" b="1" i="1" dirty="0">
                        <a:solidFill>
                          <a:srgbClr val="CCFFFF"/>
                        </a:solidFill>
                      </a:rPr>
                      <a:t>θ</a:t>
                    </a:r>
                    <a:endParaRPr lang="en-US" sz="2500" b="1" dirty="0">
                      <a:solidFill>
                        <a:srgbClr val="CCFFFF"/>
                      </a:solidFill>
                    </a:endParaRPr>
                  </a:p>
                </p:txBody>
              </p:sp>
              <p:sp>
                <p:nvSpPr>
                  <p:cNvPr id="33" name="Arc 32"/>
                  <p:cNvSpPr/>
                  <p:nvPr/>
                </p:nvSpPr>
                <p:spPr>
                  <a:xfrm>
                    <a:off x="2209800" y="4446814"/>
                    <a:ext cx="643647" cy="784086"/>
                  </a:xfrm>
                  <a:prstGeom prst="arc">
                    <a:avLst>
                      <a:gd name="adj1" fmla="val 17106648"/>
                      <a:gd name="adj2" fmla="val 21521798"/>
                    </a:avLst>
                  </a:prstGeom>
                  <a:ln w="44450">
                    <a:solidFill>
                      <a:srgbClr val="CCFFFF"/>
                    </a:solidFill>
                    <a:head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500" dirty="0"/>
                  </a:p>
                </p:txBody>
              </p:sp>
              <p:cxnSp>
                <p:nvCxnSpPr>
                  <p:cNvPr id="34" name="Straight Connector 33"/>
                  <p:cNvCxnSpPr/>
                  <p:nvPr/>
                </p:nvCxnSpPr>
                <p:spPr>
                  <a:xfrm flipH="1">
                    <a:off x="3276602" y="4947242"/>
                    <a:ext cx="685800" cy="1"/>
                  </a:xfrm>
                  <a:prstGeom prst="line">
                    <a:avLst/>
                  </a:prstGeom>
                  <a:ln w="31750">
                    <a:solidFill>
                      <a:srgbClr val="CCFFFF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0" name="Straight Connector 29"/>
                <p:cNvCxnSpPr/>
                <p:nvPr/>
              </p:nvCxnSpPr>
              <p:spPr>
                <a:xfrm flipH="1" flipV="1">
                  <a:off x="4938588" y="4032843"/>
                  <a:ext cx="967632" cy="1"/>
                </a:xfrm>
                <a:prstGeom prst="line">
                  <a:avLst/>
                </a:prstGeom>
                <a:ln w="635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" name="Straight Connector 25"/>
              <p:cNvCxnSpPr/>
              <p:nvPr/>
            </p:nvCxnSpPr>
            <p:spPr>
              <a:xfrm flipH="1">
                <a:off x="6416728" y="3349942"/>
                <a:ext cx="921816" cy="1450658"/>
              </a:xfrm>
              <a:prstGeom prst="line">
                <a:avLst/>
              </a:prstGeom>
              <a:ln w="635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Arc 26"/>
              <p:cNvSpPr/>
              <p:nvPr/>
            </p:nvSpPr>
            <p:spPr>
              <a:xfrm>
                <a:off x="4648200" y="2895600"/>
                <a:ext cx="3695272" cy="3630052"/>
              </a:xfrm>
              <a:prstGeom prst="arc">
                <a:avLst>
                  <a:gd name="adj1" fmla="val 18137277"/>
                  <a:gd name="adj2" fmla="val 19881"/>
                </a:avLst>
              </a:prstGeom>
              <a:ln w="44450">
                <a:solidFill>
                  <a:srgbClr val="FFC00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8093529" y="3374886"/>
                <a:ext cx="456799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500" b="1" i="1" dirty="0" smtClean="0">
                    <a:solidFill>
                      <a:srgbClr val="FFC000"/>
                    </a:solidFill>
                  </a:rPr>
                  <a:t>s</a:t>
                </a:r>
                <a:endParaRPr lang="en-US" sz="2500" b="1" dirty="0">
                  <a:solidFill>
                    <a:srgbClr val="FFC000"/>
                  </a:solidFill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 rot="18174100">
              <a:off x="6648556" y="3491287"/>
              <a:ext cx="653805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500" b="1" i="1" dirty="0" smtClean="0">
                  <a:solidFill>
                    <a:srgbClr val="CCFFFF"/>
                  </a:solidFill>
                </a:rPr>
                <a:t>r</a:t>
              </a:r>
              <a:endParaRPr lang="en-US" sz="2500" b="1" dirty="0">
                <a:solidFill>
                  <a:srgbClr val="CC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120088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</a:t>
            </a:r>
            <a:endParaRPr 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0010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Linear and angular speeds are used to describe motion on a circular path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937072" y="2667000"/>
            <a:ext cx="3902128" cy="3630700"/>
            <a:chOff x="4937072" y="2667000"/>
            <a:chExt cx="3902128" cy="3630700"/>
          </a:xfrm>
        </p:grpSpPr>
        <p:grpSp>
          <p:nvGrpSpPr>
            <p:cNvPr id="6" name="Group 5"/>
            <p:cNvGrpSpPr/>
            <p:nvPr/>
          </p:nvGrpSpPr>
          <p:grpSpPr>
            <a:xfrm>
              <a:off x="4937072" y="2667000"/>
              <a:ext cx="3902128" cy="3630700"/>
              <a:chOff x="4648200" y="2895600"/>
              <a:chExt cx="3902128" cy="363070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4688216" y="3097300"/>
                <a:ext cx="3429000" cy="3429000"/>
                <a:chOff x="3224088" y="2329543"/>
                <a:chExt cx="3429000" cy="3429000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3224088" y="2329543"/>
                  <a:ext cx="3429000" cy="3429000"/>
                  <a:chOff x="557089" y="3227614"/>
                  <a:chExt cx="3429000" cy="3429000"/>
                </a:xfrm>
              </p:grpSpPr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557089" y="3227614"/>
                    <a:ext cx="3429000" cy="3429000"/>
                    <a:chOff x="533400" y="2209800"/>
                    <a:chExt cx="3429000" cy="3429000"/>
                  </a:xfrm>
                </p:grpSpPr>
                <p:sp>
                  <p:nvSpPr>
                    <p:cNvPr id="18" name="Oval 17"/>
                    <p:cNvSpPr/>
                    <p:nvPr/>
                  </p:nvSpPr>
                  <p:spPr>
                    <a:xfrm>
                      <a:off x="533400" y="2209800"/>
                      <a:ext cx="3429000" cy="3429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" name="Rectangle 18"/>
                    <p:cNvSpPr/>
                    <p:nvPr/>
                  </p:nvSpPr>
                  <p:spPr>
                    <a:xfrm>
                      <a:off x="2091447" y="3429000"/>
                      <a:ext cx="312906" cy="707886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4000" dirty="0" smtClean="0">
                          <a:solidFill>
                            <a:srgbClr val="FFC000"/>
                          </a:solidFill>
                        </a:rPr>
                        <a:t>.</a:t>
                      </a:r>
                      <a:endParaRPr lang="en-US" sz="4000" dirty="0">
                        <a:solidFill>
                          <a:srgbClr val="FFC000"/>
                        </a:solidFill>
                      </a:endParaRPr>
                    </a:p>
                  </p:txBody>
                </p:sp>
              </p:grpSp>
              <p:sp>
                <p:nvSpPr>
                  <p:cNvPr id="15" name="Rectangle 14"/>
                  <p:cNvSpPr/>
                  <p:nvPr/>
                </p:nvSpPr>
                <p:spPr>
                  <a:xfrm>
                    <a:off x="2438400" y="4523013"/>
                    <a:ext cx="456799" cy="477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500" b="1" i="1" dirty="0">
                        <a:solidFill>
                          <a:srgbClr val="CCFFFF"/>
                        </a:solidFill>
                      </a:rPr>
                      <a:t>θ</a:t>
                    </a:r>
                    <a:endParaRPr lang="en-US" sz="2500" b="1" dirty="0">
                      <a:solidFill>
                        <a:srgbClr val="CCFFFF"/>
                      </a:solidFill>
                    </a:endParaRPr>
                  </a:p>
                </p:txBody>
              </p:sp>
              <p:sp>
                <p:nvSpPr>
                  <p:cNvPr id="16" name="Arc 15"/>
                  <p:cNvSpPr/>
                  <p:nvPr/>
                </p:nvSpPr>
                <p:spPr>
                  <a:xfrm>
                    <a:off x="2209800" y="4446814"/>
                    <a:ext cx="643647" cy="784086"/>
                  </a:xfrm>
                  <a:prstGeom prst="arc">
                    <a:avLst>
                      <a:gd name="adj1" fmla="val 17106648"/>
                      <a:gd name="adj2" fmla="val 21521798"/>
                    </a:avLst>
                  </a:prstGeom>
                  <a:ln w="44450">
                    <a:solidFill>
                      <a:srgbClr val="CCFFFF"/>
                    </a:solidFill>
                    <a:head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500" dirty="0"/>
                  </a:p>
                </p:txBody>
              </p:sp>
              <p:cxnSp>
                <p:nvCxnSpPr>
                  <p:cNvPr id="17" name="Straight Connector 16"/>
                  <p:cNvCxnSpPr/>
                  <p:nvPr/>
                </p:nvCxnSpPr>
                <p:spPr>
                  <a:xfrm flipH="1">
                    <a:off x="3276602" y="4947242"/>
                    <a:ext cx="685800" cy="1"/>
                  </a:xfrm>
                  <a:prstGeom prst="line">
                    <a:avLst/>
                  </a:prstGeom>
                  <a:ln w="31750">
                    <a:solidFill>
                      <a:srgbClr val="CCFFFF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" name="Straight Connector 12"/>
                <p:cNvCxnSpPr/>
                <p:nvPr/>
              </p:nvCxnSpPr>
              <p:spPr>
                <a:xfrm flipH="1" flipV="1">
                  <a:off x="4938588" y="4032843"/>
                  <a:ext cx="967632" cy="1"/>
                </a:xfrm>
                <a:prstGeom prst="line">
                  <a:avLst/>
                </a:prstGeom>
                <a:ln w="635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Straight Connector 8"/>
              <p:cNvCxnSpPr/>
              <p:nvPr/>
            </p:nvCxnSpPr>
            <p:spPr>
              <a:xfrm flipH="1">
                <a:off x="6416728" y="3349942"/>
                <a:ext cx="921816" cy="1450658"/>
              </a:xfrm>
              <a:prstGeom prst="line">
                <a:avLst/>
              </a:prstGeom>
              <a:ln w="635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Arc 9"/>
              <p:cNvSpPr/>
              <p:nvPr/>
            </p:nvSpPr>
            <p:spPr>
              <a:xfrm>
                <a:off x="4648200" y="2895600"/>
                <a:ext cx="3695272" cy="3630052"/>
              </a:xfrm>
              <a:prstGeom prst="arc">
                <a:avLst>
                  <a:gd name="adj1" fmla="val 18137277"/>
                  <a:gd name="adj2" fmla="val 19881"/>
                </a:avLst>
              </a:prstGeom>
              <a:ln w="44450">
                <a:solidFill>
                  <a:srgbClr val="FFC00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093529" y="3374886"/>
                <a:ext cx="456799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500" b="1" i="1" dirty="0" smtClean="0">
                    <a:solidFill>
                      <a:srgbClr val="FFC000"/>
                    </a:solidFill>
                  </a:rPr>
                  <a:t>s</a:t>
                </a:r>
                <a:endParaRPr lang="en-US" sz="2500" b="1" dirty="0">
                  <a:solidFill>
                    <a:srgbClr val="FFC000"/>
                  </a:solidFill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 rot="18174100">
              <a:off x="6648556" y="3491287"/>
              <a:ext cx="653805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500" b="1" i="1" dirty="0" smtClean="0">
                  <a:solidFill>
                    <a:srgbClr val="CCFFFF"/>
                  </a:solidFill>
                </a:rPr>
                <a:t>r</a:t>
              </a:r>
              <a:endParaRPr lang="en-US" sz="2500" b="1" dirty="0">
                <a:solidFill>
                  <a:srgbClr val="CCFFFF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78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19200"/>
                <a:ext cx="80010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/>
                  <a:t>The </a:t>
                </a:r>
                <a:r>
                  <a:rPr lang="en-US" dirty="0">
                    <a:solidFill>
                      <a:srgbClr val="FFC000"/>
                    </a:solidFill>
                  </a:rPr>
                  <a:t>linear speed</a:t>
                </a:r>
                <a:r>
                  <a:rPr lang="en-US" dirty="0"/>
                  <a:t> </a:t>
                </a:r>
                <a:r>
                  <a:rPr lang="en-US" dirty="0" smtClean="0"/>
                  <a:t>“</a:t>
                </a:r>
                <a:r>
                  <a:rPr lang="el-GR" i="1" dirty="0" smtClean="0"/>
                  <a:t>ν</a:t>
                </a:r>
                <a:r>
                  <a:rPr lang="en-US" sz="2000" i="1" dirty="0" smtClean="0"/>
                  <a:t> </a:t>
                </a:r>
                <a:r>
                  <a:rPr lang="en-US" dirty="0" smtClean="0"/>
                  <a:t>” is </a:t>
                </a:r>
                <a:r>
                  <a:rPr lang="en-US" dirty="0"/>
                  <a:t>calculated in terms of the arc </a:t>
                </a:r>
                <a:r>
                  <a:rPr lang="en-US" dirty="0" smtClean="0"/>
                  <a:t>length: </a:t>
                </a:r>
                <a:r>
                  <a:rPr lang="en-US" i="1" dirty="0" smtClean="0"/>
                  <a:t> </a:t>
                </a:r>
              </a:p>
              <a:p>
                <a:pPr algn="ctr">
                  <a:spcBef>
                    <a:spcPts val="0"/>
                  </a:spcBef>
                </a:pPr>
                <a:r>
                  <a:rPr lang="el-GR" i="1" dirty="0" smtClean="0"/>
                  <a:t>ν</a:t>
                </a:r>
                <a:r>
                  <a:rPr lang="en-US" i="1" dirty="0" smtClean="0"/>
                  <a:t> </a:t>
                </a:r>
                <a:r>
                  <a:rPr lang="en-US" i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i="1" dirty="0"/>
                          <m:t>s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i="1" dirty="0"/>
                          <m:t>t</m:t>
                        </m:r>
                      </m:den>
                    </m:f>
                  </m:oMath>
                </a14:m>
                <a:endParaRPr lang="en-US" i="1" dirty="0" smtClean="0"/>
              </a:p>
              <a:p>
                <a:pPr>
                  <a:spcBef>
                    <a:spcPts val="0"/>
                  </a:spcBef>
                </a:pPr>
                <a:endParaRPr lang="en-US" sz="2900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t = time in seconds</a:t>
                </a:r>
                <a:endParaRPr lang="en-US" dirty="0"/>
              </a:p>
              <a:p>
                <a:endParaRPr lang="en-US" sz="1000" dirty="0" smtClean="0"/>
              </a:p>
              <a:p>
                <a:r>
                  <a:rPr lang="en-US" dirty="0" smtClean="0"/>
                  <a:t>Note: </a:t>
                </a:r>
                <a:r>
                  <a:rPr lang="el-GR" i="1" dirty="0" smtClean="0"/>
                  <a:t>ν</a:t>
                </a:r>
                <a:r>
                  <a:rPr lang="en-US" dirty="0" smtClean="0"/>
                  <a:t> (the Greek letter “nu”) is not the same as </a:t>
                </a:r>
                <a:r>
                  <a:rPr lang="en-US" i="1" dirty="0"/>
                  <a:t>v</a:t>
                </a:r>
                <a:r>
                  <a:rPr lang="en-US" dirty="0" smtClean="0"/>
                  <a:t>  </a:t>
                </a:r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409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19200"/>
                <a:ext cx="8001000" cy="5638800"/>
              </a:xfrm>
              <a:blipFill rotWithShape="1">
                <a:blip r:embed="rId2"/>
                <a:stretch>
                  <a:fillRect l="-2666" t="-1946" r="-5179" b="-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023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FFC000"/>
                    </a:solidFill>
                  </a:rPr>
                  <a:t>angular </a:t>
                </a:r>
                <a:r>
                  <a:rPr lang="en-US" dirty="0" smtClean="0">
                    <a:solidFill>
                      <a:srgbClr val="FFC000"/>
                    </a:solidFill>
                  </a:rPr>
                  <a:t>velocity </a:t>
                </a:r>
                <a:r>
                  <a:rPr lang="en-US" dirty="0" smtClean="0"/>
                  <a:t>“</a:t>
                </a:r>
                <a:r>
                  <a:rPr lang="el-GR" i="1" dirty="0" smtClean="0"/>
                  <a:t>ω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” is calculated </a:t>
                </a:r>
                <a:r>
                  <a:rPr lang="en-US" dirty="0"/>
                  <a:t>in </a:t>
                </a:r>
                <a:r>
                  <a:rPr lang="en-US" dirty="0" smtClean="0"/>
                  <a:t>terms </a:t>
                </a:r>
                <a:r>
                  <a:rPr lang="en-US" dirty="0"/>
                  <a:t>of angle </a:t>
                </a:r>
                <a:r>
                  <a:rPr lang="en-US" i="1" dirty="0" smtClean="0"/>
                  <a:t>θ</a:t>
                </a:r>
              </a:p>
              <a:p>
                <a:pPr algn="ctr">
                  <a:spcBef>
                    <a:spcPts val="0"/>
                  </a:spcBef>
                </a:pPr>
                <a:r>
                  <a:rPr lang="el-GR" i="1" dirty="0" smtClean="0"/>
                  <a:t>ω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=</a:t>
                </a:r>
                <a:r>
                  <a:rPr lang="en-US" i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i="1" dirty="0"/>
                          <m:t>θ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t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algn="ctr">
                  <a:spcBef>
                    <a:spcPts val="0"/>
                  </a:spcBef>
                </a:pPr>
                <a:endParaRPr lang="en-US" sz="2000" dirty="0"/>
              </a:p>
              <a:p>
                <a:pPr algn="ctr">
                  <a:spcBef>
                    <a:spcPts val="0"/>
                  </a:spcBef>
                </a:pPr>
                <a:r>
                  <a:rPr lang="en-US" i="1" dirty="0"/>
                  <a:t>θ</a:t>
                </a:r>
                <a:r>
                  <a:rPr lang="en-US" dirty="0"/>
                  <a:t> </a:t>
                </a:r>
                <a:r>
                  <a:rPr lang="en-US" dirty="0" smtClean="0"/>
                  <a:t>= angle </a:t>
                </a:r>
                <a:r>
                  <a:rPr lang="en-US" dirty="0"/>
                  <a:t>measured in radians   </a:t>
                </a:r>
                <a:endParaRPr lang="en-US" dirty="0" smtClean="0"/>
              </a:p>
              <a:p>
                <a:pPr algn="ctr">
                  <a:spcBef>
                    <a:spcPts val="0"/>
                  </a:spcBef>
                </a:pPr>
                <a:r>
                  <a:rPr lang="en-US" dirty="0" smtClean="0"/>
                  <a:t>t = time in seconds</a:t>
                </a:r>
              </a:p>
              <a:p>
                <a:pPr algn="ctr">
                  <a:spcBef>
                    <a:spcPts val="0"/>
                  </a:spcBef>
                </a:pPr>
                <a:endParaRPr lang="en-US" sz="2000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Note: </a:t>
                </a:r>
                <a:r>
                  <a:rPr lang="el-GR" i="1" dirty="0"/>
                  <a:t>ω</a:t>
                </a:r>
                <a:r>
                  <a:rPr lang="en-US" dirty="0" smtClean="0"/>
                  <a:t> </a:t>
                </a:r>
                <a:r>
                  <a:rPr lang="en-US" dirty="0"/>
                  <a:t>(the Greek letter </a:t>
                </a:r>
                <a:r>
                  <a:rPr lang="en-US" dirty="0" smtClean="0"/>
                  <a:t>“omega”) </a:t>
                </a:r>
                <a:r>
                  <a:rPr lang="en-US" dirty="0"/>
                  <a:t>is not the same as </a:t>
                </a:r>
                <a:r>
                  <a:rPr lang="en-US" i="1" dirty="0" smtClean="0"/>
                  <a:t>w</a:t>
                </a:r>
                <a:r>
                  <a:rPr lang="en-US" dirty="0" smtClean="0"/>
                  <a:t>  </a:t>
                </a:r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 rotWithShape="1">
                <a:blip r:embed="rId2"/>
                <a:stretch>
                  <a:fillRect l="-2593" t="-1946" r="-7037" b="-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217873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Radians and angular velocity are terms that are commonly used in AC theory and </a:t>
            </a:r>
            <a:r>
              <a:rPr lang="en-US" dirty="0" smtClean="0"/>
              <a:t>measurement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19082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 </a:t>
            </a:r>
            <a:r>
              <a:rPr lang="en-US" dirty="0"/>
              <a:t>is produced when a conductor rotates through a magnetic </a:t>
            </a:r>
            <a:r>
              <a:rPr lang="en-US" dirty="0" smtClean="0"/>
              <a:t>field </a:t>
            </a:r>
          </a:p>
        </p:txBody>
      </p:sp>
    </p:spTree>
    <p:extLst>
      <p:ext uri="{BB962C8B-B14F-4D97-AF65-F5344CB8AC3E}">
        <p14:creationId xmlns:p14="http://schemas.microsoft.com/office/powerpoint/2010/main" val="263654086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 </a:t>
            </a:r>
            <a:r>
              <a:rPr lang="en-US" dirty="0"/>
              <a:t>is produced when a conductor rotates through a magnetic </a:t>
            </a:r>
            <a:r>
              <a:rPr lang="en-US" dirty="0" smtClean="0"/>
              <a:t>field </a:t>
            </a:r>
          </a:p>
          <a:p>
            <a:r>
              <a:rPr lang="en-US" dirty="0" smtClean="0"/>
              <a:t>This </a:t>
            </a:r>
            <a:r>
              <a:rPr lang="en-US" dirty="0"/>
              <a:t>results in a waveform </a:t>
            </a:r>
            <a:r>
              <a:rPr lang="en-US" dirty="0" smtClean="0"/>
              <a:t>called </a:t>
            </a:r>
            <a:r>
              <a:rPr lang="en-US" dirty="0"/>
              <a:t>a sine </a:t>
            </a:r>
            <a:r>
              <a:rPr lang="en-US" dirty="0" smtClean="0"/>
              <a:t>wave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54086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the conductor rotates around the circumference of a circle, it </a:t>
            </a:r>
            <a:r>
              <a:rPr lang="en-US" dirty="0" smtClean="0"/>
              <a:t>travels 360°</a:t>
            </a:r>
          </a:p>
          <a:p>
            <a:r>
              <a:rPr lang="en-US" dirty="0" smtClean="0"/>
              <a:t>These degrees </a:t>
            </a:r>
            <a:r>
              <a:rPr lang="en-US" dirty="0"/>
              <a:t>can be </a:t>
            </a:r>
            <a:r>
              <a:rPr lang="en-US" dirty="0" smtClean="0"/>
              <a:t>shown </a:t>
            </a:r>
            <a:r>
              <a:rPr lang="en-US" dirty="0"/>
              <a:t>on the </a:t>
            </a:r>
            <a:r>
              <a:rPr lang="en-US" dirty="0" smtClean="0"/>
              <a:t>waveform </a:t>
            </a:r>
          </a:p>
        </p:txBody>
      </p:sp>
    </p:spTree>
    <p:extLst>
      <p:ext uri="{BB962C8B-B14F-4D97-AF65-F5344CB8AC3E}">
        <p14:creationId xmlns:p14="http://schemas.microsoft.com/office/powerpoint/2010/main" val="115618356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 Length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https://www.etcourse.com/relation-radians-and-angular-velocity-ac-circuits.html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8103" cy="541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89732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Frequency</a:t>
            </a:r>
            <a:r>
              <a:rPr lang="en-US" dirty="0" smtClean="0"/>
              <a:t> </a:t>
            </a:r>
            <a:r>
              <a:rPr lang="en-US" dirty="0"/>
              <a:t>(f) refers to the number of cycles or waveforms per second </a:t>
            </a:r>
            <a:r>
              <a:rPr lang="en-US" dirty="0" smtClean="0"/>
              <a:t>in units </a:t>
            </a:r>
            <a:r>
              <a:rPr lang="en-US" dirty="0"/>
              <a:t>of hertz or </a:t>
            </a:r>
            <a:r>
              <a:rPr lang="en-US" dirty="0" smtClean="0"/>
              <a:t>Hz</a:t>
            </a:r>
          </a:p>
          <a:p>
            <a:pPr algn="ctr"/>
            <a:r>
              <a:rPr lang="en-US" dirty="0" smtClean="0"/>
              <a:t>f </a:t>
            </a:r>
            <a:r>
              <a:rPr lang="en-US" dirty="0"/>
              <a:t>= </a:t>
            </a:r>
            <a:r>
              <a:rPr lang="en-US" dirty="0" smtClean="0"/>
              <a:t>1/T</a:t>
            </a:r>
          </a:p>
        </p:txBody>
      </p:sp>
    </p:spTree>
    <p:extLst>
      <p:ext uri="{BB962C8B-B14F-4D97-AF65-F5344CB8AC3E}">
        <p14:creationId xmlns:p14="http://schemas.microsoft.com/office/powerpoint/2010/main" val="1581383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1803</Words>
  <Application>Microsoft Office PowerPoint</Application>
  <PresentationFormat>On-screen Show (4:3)</PresentationFormat>
  <Paragraphs>499</Paragraphs>
  <Slides>103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04" baseType="lpstr">
      <vt:lpstr>Office Theme</vt:lpstr>
      <vt:lpstr>PowerPoint Presentation</vt:lpstr>
      <vt:lpstr>What’s Up?</vt:lpstr>
      <vt:lpstr>What’s Up?</vt:lpstr>
      <vt:lpstr>Review</vt:lpstr>
      <vt:lpstr>Trigonometry</vt:lpstr>
      <vt:lpstr>Trigonometry</vt:lpstr>
      <vt:lpstr>Trigonometry</vt:lpstr>
      <vt:lpstr>Trigonometry</vt:lpstr>
      <vt:lpstr>Trigonometry</vt:lpstr>
      <vt:lpstr>Trigonometry</vt:lpstr>
      <vt:lpstr>PowerPoint Presentation</vt:lpstr>
      <vt:lpstr>Graphs of Trig Functions</vt:lpstr>
      <vt:lpstr>Graphs of Trig Functions</vt:lpstr>
      <vt:lpstr>Graphs of Trig Functions</vt:lpstr>
      <vt:lpstr>Graphs of Trig Functions</vt:lpstr>
      <vt:lpstr>Graphs of Trig Functions</vt:lpstr>
      <vt:lpstr>Graphs of Trig Functions</vt:lpstr>
      <vt:lpstr>Graphs of Trig Functions</vt:lpstr>
      <vt:lpstr>Graphs of Trig Functions</vt:lpstr>
      <vt:lpstr>Graphs of Trig Functions</vt:lpstr>
      <vt:lpstr>Graphs of Trig Functions</vt:lpstr>
      <vt:lpstr>Graphs of Trig Functions</vt:lpstr>
      <vt:lpstr>PowerPoint Presentation</vt:lpstr>
      <vt:lpstr>Graphs of Trig Functions</vt:lpstr>
      <vt:lpstr>Graphs of Trig Functions</vt:lpstr>
      <vt:lpstr>Graphs of Trig Functions</vt:lpstr>
      <vt:lpstr>Graphs of Trig Functions</vt:lpstr>
      <vt:lpstr>Graphs of Trig Functions</vt:lpstr>
      <vt:lpstr>Graphs of Trig Functions</vt:lpstr>
      <vt:lpstr>Graphs of Trig Functions</vt:lpstr>
      <vt:lpstr>PowerPoint Presentation</vt:lpstr>
      <vt:lpstr>Graphs of Trig Functions</vt:lpstr>
      <vt:lpstr>Graphs of Trig Functions</vt:lpstr>
      <vt:lpstr>Graphs of Trig Functions</vt:lpstr>
      <vt:lpstr>Graphs of Trig Functions</vt:lpstr>
      <vt:lpstr>Graphs of Trig Functions</vt:lpstr>
      <vt:lpstr>Graphs of Trig Functions</vt:lpstr>
      <vt:lpstr>Graphs of Trig Functions</vt:lpstr>
      <vt:lpstr>Graphs of Trig Functions</vt:lpstr>
      <vt:lpstr>Graphs of Trig Functions</vt:lpstr>
      <vt:lpstr>PowerPoint Presentation</vt:lpstr>
      <vt:lpstr>Graphs of Trig Functions</vt:lpstr>
      <vt:lpstr>Graphs of Trig Functions</vt:lpstr>
      <vt:lpstr>Graphs of Trig Functions</vt:lpstr>
      <vt:lpstr>Graphs of Trig Functions</vt:lpstr>
      <vt:lpstr>Graphs of Trig Functions</vt:lpstr>
      <vt:lpstr>Graphs of Trig Functions</vt:lpstr>
      <vt:lpstr>Graphs of Trig Functions</vt:lpstr>
      <vt:lpstr>PowerPoint Presentation</vt:lpstr>
      <vt:lpstr>Graphs of Trig Functions</vt:lpstr>
      <vt:lpstr>Graphs of Trig Functions</vt:lpstr>
      <vt:lpstr>Graphs of Trig Functions</vt:lpstr>
      <vt:lpstr>Graphs of Trig Functions</vt:lpstr>
      <vt:lpstr>Graphs of Trig Functions</vt:lpstr>
      <vt:lpstr>Graphs of Trig Functions</vt:lpstr>
      <vt:lpstr>Trigonometry</vt:lpstr>
      <vt:lpstr>PowerPoint Presentation</vt:lpstr>
      <vt:lpstr>Radians</vt:lpstr>
      <vt:lpstr>Radians</vt:lpstr>
      <vt:lpstr>Radians</vt:lpstr>
      <vt:lpstr>Radians</vt:lpstr>
      <vt:lpstr>Radians</vt:lpstr>
      <vt:lpstr>Radians</vt:lpstr>
      <vt:lpstr>Radians</vt:lpstr>
      <vt:lpstr>Radians</vt:lpstr>
      <vt:lpstr>Radians</vt:lpstr>
      <vt:lpstr>PowerPoint Presentation</vt:lpstr>
      <vt:lpstr>Radians</vt:lpstr>
      <vt:lpstr>PowerPoint Presentation</vt:lpstr>
      <vt:lpstr>Radians</vt:lpstr>
      <vt:lpstr>Radians</vt:lpstr>
      <vt:lpstr>PowerPoint Presentation</vt:lpstr>
      <vt:lpstr>PowerPoint Presentation</vt:lpstr>
      <vt:lpstr>PowerPoint Presentation</vt:lpstr>
      <vt:lpstr>PowerPoint Presentation</vt:lpstr>
      <vt:lpstr>WHY Radians?</vt:lpstr>
      <vt:lpstr>WHY Radians?</vt:lpstr>
      <vt:lpstr>WHY Radians?</vt:lpstr>
      <vt:lpstr>WHY Radians?</vt:lpstr>
      <vt:lpstr>WHY Radians?</vt:lpstr>
      <vt:lpstr>WHY Radians?</vt:lpstr>
      <vt:lpstr>WHY Radians?</vt:lpstr>
      <vt:lpstr>WHY Radians?</vt:lpstr>
      <vt:lpstr>WHY Radians?</vt:lpstr>
      <vt:lpstr>WHEN Radians?</vt:lpstr>
      <vt:lpstr>PowerPoint Presentation</vt:lpstr>
      <vt:lpstr>Arc Length</vt:lpstr>
      <vt:lpstr>Arc Length</vt:lpstr>
      <vt:lpstr>Arc Length</vt:lpstr>
      <vt:lpstr>Arc Length</vt:lpstr>
      <vt:lpstr>Arc Length</vt:lpstr>
      <vt:lpstr>Arc Length</vt:lpstr>
      <vt:lpstr>Arc Length</vt:lpstr>
      <vt:lpstr>Arc Length</vt:lpstr>
      <vt:lpstr>Arc Length</vt:lpstr>
      <vt:lpstr>Arc Length</vt:lpstr>
      <vt:lpstr>Arc Length</vt:lpstr>
      <vt:lpstr>Arc Length</vt:lpstr>
      <vt:lpstr>Arc Length</vt:lpstr>
      <vt:lpstr>Arc Length</vt:lpstr>
      <vt:lpstr>Arc Length</vt:lpstr>
      <vt:lpstr>PowerPoint Presentation</vt:lpstr>
      <vt:lpstr>You Survived!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Owner</cp:lastModifiedBy>
  <cp:revision>186</cp:revision>
  <dcterms:created xsi:type="dcterms:W3CDTF">2012-09-06T22:30:26Z</dcterms:created>
  <dcterms:modified xsi:type="dcterms:W3CDTF">2020-09-27T21:32:41Z</dcterms:modified>
</cp:coreProperties>
</file>