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3"/>
  </p:notesMasterIdLst>
  <p:handoutMasterIdLst>
    <p:handoutMasterId r:id="rId334"/>
  </p:handoutMasterIdLst>
  <p:sldIdLst>
    <p:sldId id="257" r:id="rId2"/>
    <p:sldId id="1276" r:id="rId3"/>
    <p:sldId id="1277" r:id="rId4"/>
    <p:sldId id="1278" r:id="rId5"/>
    <p:sldId id="1279" r:id="rId6"/>
    <p:sldId id="1280" r:id="rId7"/>
    <p:sldId id="1281" r:id="rId8"/>
    <p:sldId id="1282" r:id="rId9"/>
    <p:sldId id="1283" r:id="rId10"/>
    <p:sldId id="1284" r:id="rId11"/>
    <p:sldId id="1285" r:id="rId12"/>
    <p:sldId id="1286" r:id="rId13"/>
    <p:sldId id="1287" r:id="rId14"/>
    <p:sldId id="1288" r:id="rId15"/>
    <p:sldId id="1289" r:id="rId16"/>
    <p:sldId id="1290" r:id="rId17"/>
    <p:sldId id="1291" r:id="rId18"/>
    <p:sldId id="1292" r:id="rId19"/>
    <p:sldId id="1293" r:id="rId20"/>
    <p:sldId id="1294" r:id="rId21"/>
    <p:sldId id="1295" r:id="rId22"/>
    <p:sldId id="1296" r:id="rId23"/>
    <p:sldId id="1297" r:id="rId24"/>
    <p:sldId id="1298" r:id="rId25"/>
    <p:sldId id="1299" r:id="rId26"/>
    <p:sldId id="1300" r:id="rId27"/>
    <p:sldId id="1301" r:id="rId28"/>
    <p:sldId id="1302" r:id="rId29"/>
    <p:sldId id="1303" r:id="rId30"/>
    <p:sldId id="1304" r:id="rId31"/>
    <p:sldId id="1305" r:id="rId32"/>
    <p:sldId id="1306" r:id="rId33"/>
    <p:sldId id="1307" r:id="rId34"/>
    <p:sldId id="1308" r:id="rId35"/>
    <p:sldId id="1309" r:id="rId36"/>
    <p:sldId id="1310" r:id="rId37"/>
    <p:sldId id="1311" r:id="rId38"/>
    <p:sldId id="1312" r:id="rId39"/>
    <p:sldId id="1313" r:id="rId40"/>
    <p:sldId id="1314" r:id="rId41"/>
    <p:sldId id="1315" r:id="rId42"/>
    <p:sldId id="1316" r:id="rId43"/>
    <p:sldId id="1317" r:id="rId44"/>
    <p:sldId id="1318" r:id="rId45"/>
    <p:sldId id="1319" r:id="rId46"/>
    <p:sldId id="1320" r:id="rId47"/>
    <p:sldId id="1321" r:id="rId48"/>
    <p:sldId id="1322" r:id="rId49"/>
    <p:sldId id="1323" r:id="rId50"/>
    <p:sldId id="1324" r:id="rId51"/>
    <p:sldId id="1325" r:id="rId52"/>
    <p:sldId id="1326" r:id="rId53"/>
    <p:sldId id="1327" r:id="rId54"/>
    <p:sldId id="1328" r:id="rId55"/>
    <p:sldId id="1329" r:id="rId56"/>
    <p:sldId id="1330" r:id="rId57"/>
    <p:sldId id="1331" r:id="rId58"/>
    <p:sldId id="1332" r:id="rId59"/>
    <p:sldId id="1333" r:id="rId60"/>
    <p:sldId id="1334" r:id="rId61"/>
    <p:sldId id="1335" r:id="rId62"/>
    <p:sldId id="1336" r:id="rId63"/>
    <p:sldId id="1337" r:id="rId64"/>
    <p:sldId id="1338" r:id="rId65"/>
    <p:sldId id="1339" r:id="rId66"/>
    <p:sldId id="1340" r:id="rId67"/>
    <p:sldId id="1006" r:id="rId68"/>
    <p:sldId id="988" r:id="rId69"/>
    <p:sldId id="989" r:id="rId70"/>
    <p:sldId id="991" r:id="rId71"/>
    <p:sldId id="992" r:id="rId72"/>
    <p:sldId id="1034" r:id="rId73"/>
    <p:sldId id="1008" r:id="rId74"/>
    <p:sldId id="1014" r:id="rId75"/>
    <p:sldId id="1015" r:id="rId76"/>
    <p:sldId id="1016" r:id="rId77"/>
    <p:sldId id="1017" r:id="rId78"/>
    <p:sldId id="1009" r:id="rId79"/>
    <p:sldId id="1010" r:id="rId80"/>
    <p:sldId id="1011" r:id="rId81"/>
    <p:sldId id="1012" r:id="rId82"/>
    <p:sldId id="1018" r:id="rId83"/>
    <p:sldId id="1013" r:id="rId84"/>
    <p:sldId id="1036" r:id="rId85"/>
    <p:sldId id="1037" r:id="rId86"/>
    <p:sldId id="1038" r:id="rId87"/>
    <p:sldId id="1039" r:id="rId88"/>
    <p:sldId id="1040" r:id="rId89"/>
    <p:sldId id="1019" r:id="rId90"/>
    <p:sldId id="1020" r:id="rId91"/>
    <p:sldId id="1041" r:id="rId92"/>
    <p:sldId id="1045" r:id="rId93"/>
    <p:sldId id="1044" r:id="rId94"/>
    <p:sldId id="1007" r:id="rId95"/>
    <p:sldId id="987" r:id="rId96"/>
    <p:sldId id="990" r:id="rId97"/>
    <p:sldId id="986" r:id="rId98"/>
    <p:sldId id="880" r:id="rId99"/>
    <p:sldId id="883" r:id="rId100"/>
    <p:sldId id="1046" r:id="rId101"/>
    <p:sldId id="1047" r:id="rId102"/>
    <p:sldId id="985" r:id="rId103"/>
    <p:sldId id="993" r:id="rId104"/>
    <p:sldId id="884" r:id="rId105"/>
    <p:sldId id="1345" r:id="rId106"/>
    <p:sldId id="882" r:id="rId107"/>
    <p:sldId id="885" r:id="rId108"/>
    <p:sldId id="994" r:id="rId109"/>
    <p:sldId id="887" r:id="rId110"/>
    <p:sldId id="995" r:id="rId111"/>
    <p:sldId id="892" r:id="rId112"/>
    <p:sldId id="888" r:id="rId113"/>
    <p:sldId id="1000" r:id="rId114"/>
    <p:sldId id="1001" r:id="rId115"/>
    <p:sldId id="1002" r:id="rId116"/>
    <p:sldId id="996" r:id="rId117"/>
    <p:sldId id="999" r:id="rId118"/>
    <p:sldId id="998" r:id="rId119"/>
    <p:sldId id="889" r:id="rId120"/>
    <p:sldId id="891" r:id="rId121"/>
    <p:sldId id="886" r:id="rId122"/>
    <p:sldId id="1003" r:id="rId123"/>
    <p:sldId id="1004" r:id="rId124"/>
    <p:sldId id="1005" r:id="rId125"/>
    <p:sldId id="1048" r:id="rId126"/>
    <p:sldId id="1049" r:id="rId127"/>
    <p:sldId id="1097" r:id="rId128"/>
    <p:sldId id="1099" r:id="rId129"/>
    <p:sldId id="1100" r:id="rId130"/>
    <p:sldId id="1101" r:id="rId131"/>
    <p:sldId id="1204" r:id="rId132"/>
    <p:sldId id="1354" r:id="rId133"/>
    <p:sldId id="1355" r:id="rId134"/>
    <p:sldId id="1356" r:id="rId135"/>
    <p:sldId id="1357" r:id="rId136"/>
    <p:sldId id="1358" r:id="rId137"/>
    <p:sldId id="1359" r:id="rId138"/>
    <p:sldId id="1360" r:id="rId139"/>
    <p:sldId id="1050" r:id="rId140"/>
    <p:sldId id="1052" r:id="rId141"/>
    <p:sldId id="1053" r:id="rId142"/>
    <p:sldId id="1054" r:id="rId143"/>
    <p:sldId id="1055" r:id="rId144"/>
    <p:sldId id="1341" r:id="rId145"/>
    <p:sldId id="1342" r:id="rId146"/>
    <p:sldId id="1056" r:id="rId147"/>
    <p:sldId id="1057" r:id="rId148"/>
    <p:sldId id="1058" r:id="rId149"/>
    <p:sldId id="1060" r:id="rId150"/>
    <p:sldId id="1059" r:id="rId151"/>
    <p:sldId id="1051" r:id="rId152"/>
    <p:sldId id="1061" r:id="rId153"/>
    <p:sldId id="1077" r:id="rId154"/>
    <p:sldId id="1078" r:id="rId155"/>
    <p:sldId id="1079" r:id="rId156"/>
    <p:sldId id="1080" r:id="rId157"/>
    <p:sldId id="1081" r:id="rId158"/>
    <p:sldId id="1062" r:id="rId159"/>
    <p:sldId id="1063" r:id="rId160"/>
    <p:sldId id="1071" r:id="rId161"/>
    <p:sldId id="1064" r:id="rId162"/>
    <p:sldId id="1072" r:id="rId163"/>
    <p:sldId id="1074" r:id="rId164"/>
    <p:sldId id="1073" r:id="rId165"/>
    <p:sldId id="1075" r:id="rId166"/>
    <p:sldId id="1076" r:id="rId167"/>
    <p:sldId id="1066" r:id="rId168"/>
    <p:sldId id="1082" r:id="rId169"/>
    <p:sldId id="1065" r:id="rId170"/>
    <p:sldId id="1067" r:id="rId171"/>
    <p:sldId id="1084" r:id="rId172"/>
    <p:sldId id="1085" r:id="rId173"/>
    <p:sldId id="1089" r:id="rId174"/>
    <p:sldId id="1090" r:id="rId175"/>
    <p:sldId id="1098" r:id="rId176"/>
    <p:sldId id="1205" r:id="rId177"/>
    <p:sldId id="1206" r:id="rId178"/>
    <p:sldId id="1091" r:id="rId179"/>
    <p:sldId id="1102" r:id="rId180"/>
    <p:sldId id="1092" r:id="rId181"/>
    <p:sldId id="1103" r:id="rId182"/>
    <p:sldId id="1104" r:id="rId183"/>
    <p:sldId id="1105" r:id="rId184"/>
    <p:sldId id="1106" r:id="rId185"/>
    <p:sldId id="1107" r:id="rId186"/>
    <p:sldId id="1108" r:id="rId187"/>
    <p:sldId id="1115" r:id="rId188"/>
    <p:sldId id="1110" r:id="rId189"/>
    <p:sldId id="1114" r:id="rId190"/>
    <p:sldId id="1112" r:id="rId191"/>
    <p:sldId id="1116" r:id="rId192"/>
    <p:sldId id="1117" r:id="rId193"/>
    <p:sldId id="1118" r:id="rId194"/>
    <p:sldId id="1113" r:id="rId195"/>
    <p:sldId id="1109" r:id="rId196"/>
    <p:sldId id="1111" r:id="rId197"/>
    <p:sldId id="1094" r:id="rId198"/>
    <p:sldId id="1095" r:id="rId199"/>
    <p:sldId id="1096" r:id="rId200"/>
    <p:sldId id="1119" r:id="rId201"/>
    <p:sldId id="1121" r:id="rId202"/>
    <p:sldId id="1122" r:id="rId203"/>
    <p:sldId id="1083" r:id="rId204"/>
    <p:sldId id="1120" r:id="rId205"/>
    <p:sldId id="1068" r:id="rId206"/>
    <p:sldId id="1069" r:id="rId207"/>
    <p:sldId id="1070" r:id="rId208"/>
    <p:sldId id="734" r:id="rId209"/>
    <p:sldId id="1123" r:id="rId210"/>
    <p:sldId id="1124" r:id="rId211"/>
    <p:sldId id="1136" r:id="rId212"/>
    <p:sldId id="1149" r:id="rId213"/>
    <p:sldId id="1148" r:id="rId214"/>
    <p:sldId id="1181" r:id="rId215"/>
    <p:sldId id="1182" r:id="rId216"/>
    <p:sldId id="1183" r:id="rId217"/>
    <p:sldId id="1184" r:id="rId218"/>
    <p:sldId id="1185" r:id="rId219"/>
    <p:sldId id="1186" r:id="rId220"/>
    <p:sldId id="1187" r:id="rId221"/>
    <p:sldId id="1188" r:id="rId222"/>
    <p:sldId id="1343" r:id="rId223"/>
    <p:sldId id="1189" r:id="rId224"/>
    <p:sldId id="1137" r:id="rId225"/>
    <p:sldId id="1138" r:id="rId226"/>
    <p:sldId id="1139" r:id="rId227"/>
    <p:sldId id="1150" r:id="rId228"/>
    <p:sldId id="1140" r:id="rId229"/>
    <p:sldId id="1141" r:id="rId230"/>
    <p:sldId id="1142" r:id="rId231"/>
    <p:sldId id="1143" r:id="rId232"/>
    <p:sldId id="1144" r:id="rId233"/>
    <p:sldId id="1151" r:id="rId234"/>
    <p:sldId id="1152" r:id="rId235"/>
    <p:sldId id="1153" r:id="rId236"/>
    <p:sldId id="1154" r:id="rId237"/>
    <p:sldId id="1155" r:id="rId238"/>
    <p:sldId id="1156" r:id="rId239"/>
    <p:sldId id="1157" r:id="rId240"/>
    <p:sldId id="1161" r:id="rId241"/>
    <p:sldId id="1162" r:id="rId242"/>
    <p:sldId id="1158" r:id="rId243"/>
    <p:sldId id="1160" r:id="rId244"/>
    <p:sldId id="1163" r:id="rId245"/>
    <p:sldId id="1159" r:id="rId246"/>
    <p:sldId id="1145" r:id="rId247"/>
    <p:sldId id="1174" r:id="rId248"/>
    <p:sldId id="1146" r:id="rId249"/>
    <p:sldId id="1191" r:id="rId250"/>
    <p:sldId id="1192" r:id="rId251"/>
    <p:sldId id="1193" r:id="rId252"/>
    <p:sldId id="1194" r:id="rId253"/>
    <p:sldId id="1195" r:id="rId254"/>
    <p:sldId id="1196" r:id="rId255"/>
    <p:sldId id="1197" r:id="rId256"/>
    <p:sldId id="1198" r:id="rId257"/>
    <p:sldId id="1199" r:id="rId258"/>
    <p:sldId id="1190" r:id="rId259"/>
    <p:sldId id="1200" r:id="rId260"/>
    <p:sldId id="1164" r:id="rId261"/>
    <p:sldId id="1175" r:id="rId262"/>
    <p:sldId id="1165" r:id="rId263"/>
    <p:sldId id="1166" r:id="rId264"/>
    <p:sldId id="1176" r:id="rId265"/>
    <p:sldId id="1167" r:id="rId266"/>
    <p:sldId id="1177" r:id="rId267"/>
    <p:sldId id="1178" r:id="rId268"/>
    <p:sldId id="1168" r:id="rId269"/>
    <p:sldId id="1169" r:id="rId270"/>
    <p:sldId id="1179" r:id="rId271"/>
    <p:sldId id="1170" r:id="rId272"/>
    <p:sldId id="1171" r:id="rId273"/>
    <p:sldId id="1180" r:id="rId274"/>
    <p:sldId id="1207" r:id="rId275"/>
    <p:sldId id="1172" r:id="rId276"/>
    <p:sldId id="1173" r:id="rId277"/>
    <p:sldId id="583" r:id="rId278"/>
    <p:sldId id="1209" r:id="rId279"/>
    <p:sldId id="1210" r:id="rId280"/>
    <p:sldId id="1211" r:id="rId281"/>
    <p:sldId id="1212" r:id="rId282"/>
    <p:sldId id="1213" r:id="rId283"/>
    <p:sldId id="1238" r:id="rId284"/>
    <p:sldId id="1237" r:id="rId285"/>
    <p:sldId id="1221" r:id="rId286"/>
    <p:sldId id="1220" r:id="rId287"/>
    <p:sldId id="1214" r:id="rId288"/>
    <p:sldId id="1233" r:id="rId289"/>
    <p:sldId id="1234" r:id="rId290"/>
    <p:sldId id="1235" r:id="rId291"/>
    <p:sldId id="1218" r:id="rId292"/>
    <p:sldId id="1236" r:id="rId293"/>
    <p:sldId id="1219" r:id="rId294"/>
    <p:sldId id="1222" r:id="rId295"/>
    <p:sldId id="1239" r:id="rId296"/>
    <p:sldId id="1247" r:id="rId297"/>
    <p:sldId id="1248" r:id="rId298"/>
    <p:sldId id="1245" r:id="rId299"/>
    <p:sldId id="1250" r:id="rId300"/>
    <p:sldId id="1251" r:id="rId301"/>
    <p:sldId id="1252" r:id="rId302"/>
    <p:sldId id="1253" r:id="rId303"/>
    <p:sldId id="1254" r:id="rId304"/>
    <p:sldId id="1255" r:id="rId305"/>
    <p:sldId id="1249" r:id="rId306"/>
    <p:sldId id="1240" r:id="rId307"/>
    <p:sldId id="1241" r:id="rId308"/>
    <p:sldId id="1256" r:id="rId309"/>
    <p:sldId id="1257" r:id="rId310"/>
    <p:sldId id="1258" r:id="rId311"/>
    <p:sldId id="1259" r:id="rId312"/>
    <p:sldId id="1260" r:id="rId313"/>
    <p:sldId id="1261" r:id="rId314"/>
    <p:sldId id="1262" r:id="rId315"/>
    <p:sldId id="1242" r:id="rId316"/>
    <p:sldId id="1263" r:id="rId317"/>
    <p:sldId id="1264" r:id="rId318"/>
    <p:sldId id="1265" r:id="rId319"/>
    <p:sldId id="1243" r:id="rId320"/>
    <p:sldId id="1344" r:id="rId321"/>
    <p:sldId id="1223" r:id="rId322"/>
    <p:sldId id="1224" r:id="rId323"/>
    <p:sldId id="1266" r:id="rId324"/>
    <p:sldId id="1267" r:id="rId325"/>
    <p:sldId id="1268" r:id="rId326"/>
    <p:sldId id="1269" r:id="rId327"/>
    <p:sldId id="1270" r:id="rId328"/>
    <p:sldId id="1271" r:id="rId329"/>
    <p:sldId id="1272" r:id="rId330"/>
    <p:sldId id="1275" r:id="rId331"/>
    <p:sldId id="1208" r:id="rId3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00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08" y="-738"/>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6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presProps" Target="presProps.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viewProps" Target="viewProps.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theme" Target="theme/theme1.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tableStyles" Target="tableStyle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slide" Target="slides/slide322.xml"/><Relationship Id="rId328" Type="http://schemas.openxmlformats.org/officeDocument/2006/relationships/slide" Target="slides/slide32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notesMaster" Target="notesMasters/notesMaster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6C41557-EC00-47AD-A3B6-6484700CA67A}" type="datetimeFigureOut">
              <a:rPr lang="en-US"/>
              <a:pPr>
                <a:defRPr/>
              </a:pPr>
              <a:t>10/28/2017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6CEA775-3D3E-4E30-9643-A0E44CCD0C57}" type="slidenum">
              <a:rPr lang="en-US"/>
              <a:pPr/>
              <a:t>‹#›</a:t>
            </a:fld>
            <a:endParaRPr lang="en-US"/>
          </a:p>
        </p:txBody>
      </p:sp>
    </p:spTree>
    <p:extLst>
      <p:ext uri="{BB962C8B-B14F-4D97-AF65-F5344CB8AC3E}">
        <p14:creationId xmlns:p14="http://schemas.microsoft.com/office/powerpoint/2010/main" val="3070688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E92CC-7F81-4D3B-869E-96E37877BB33}" type="datetimeFigureOut">
              <a:rPr lang="en-US" smtClean="0"/>
              <a:t>10/28/2017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B2F108-3D37-431E-81AE-FF2AF35A0A24}" type="slidenum">
              <a:rPr lang="en-US" smtClean="0"/>
              <a:t>‹#›</a:t>
            </a:fld>
            <a:endParaRPr lang="en-US"/>
          </a:p>
        </p:txBody>
      </p:sp>
    </p:spTree>
    <p:extLst>
      <p:ext uri="{BB962C8B-B14F-4D97-AF65-F5344CB8AC3E}">
        <p14:creationId xmlns:p14="http://schemas.microsoft.com/office/powerpoint/2010/main" val="413457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https://www.macs.hw.ac.uk/~pjbk/pathways/cpp1/node32.html</a:t>
            </a:r>
            <a:endParaRPr lang="en-US" dirty="0"/>
          </a:p>
        </p:txBody>
      </p:sp>
      <p:sp>
        <p:nvSpPr>
          <p:cNvPr id="4" name="Slide Number Placeholder 3"/>
          <p:cNvSpPr>
            <a:spLocks noGrp="1"/>
          </p:cNvSpPr>
          <p:nvPr>
            <p:ph type="sldNum" sz="quarter" idx="10"/>
          </p:nvPr>
        </p:nvSpPr>
        <p:spPr/>
        <p:txBody>
          <a:bodyPr/>
          <a:lstStyle/>
          <a:p>
            <a:fld id="{9AB2F108-3D37-431E-81AE-FF2AF35A0A24}" type="slidenum">
              <a:rPr lang="en-US" smtClean="0"/>
              <a:t>74</a:t>
            </a:fld>
            <a:endParaRPr lang="en-US"/>
          </a:p>
        </p:txBody>
      </p:sp>
    </p:spTree>
    <p:extLst>
      <p:ext uri="{BB962C8B-B14F-4D97-AF65-F5344CB8AC3E}">
        <p14:creationId xmlns:p14="http://schemas.microsoft.com/office/powerpoint/2010/main" val="2686242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2F108-3D37-431E-81AE-FF2AF35A0A24}" type="slidenum">
              <a:rPr lang="en-US" smtClean="0"/>
              <a:t>303</a:t>
            </a:fld>
            <a:endParaRPr lang="en-US"/>
          </a:p>
        </p:txBody>
      </p:sp>
    </p:spTree>
    <p:extLst>
      <p:ext uri="{BB962C8B-B14F-4D97-AF65-F5344CB8AC3E}">
        <p14:creationId xmlns:p14="http://schemas.microsoft.com/office/powerpoint/2010/main" val="3162227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2F108-3D37-431E-81AE-FF2AF35A0A24}" type="slidenum">
              <a:rPr lang="en-US" smtClean="0"/>
              <a:t>304</a:t>
            </a:fld>
            <a:endParaRPr lang="en-US"/>
          </a:p>
        </p:txBody>
      </p:sp>
    </p:spTree>
    <p:extLst>
      <p:ext uri="{BB962C8B-B14F-4D97-AF65-F5344CB8AC3E}">
        <p14:creationId xmlns:p14="http://schemas.microsoft.com/office/powerpoint/2010/main" val="3162227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2F108-3D37-431E-81AE-FF2AF35A0A24}" type="slidenum">
              <a:rPr lang="en-US" smtClean="0"/>
              <a:t>305</a:t>
            </a:fld>
            <a:endParaRPr lang="en-US"/>
          </a:p>
        </p:txBody>
      </p:sp>
    </p:spTree>
    <p:extLst>
      <p:ext uri="{BB962C8B-B14F-4D97-AF65-F5344CB8AC3E}">
        <p14:creationId xmlns:p14="http://schemas.microsoft.com/office/powerpoint/2010/main" val="316222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2F108-3D37-431E-81AE-FF2AF35A0A24}" type="slidenum">
              <a:rPr lang="en-US" smtClean="0"/>
              <a:t>295</a:t>
            </a:fld>
            <a:endParaRPr lang="en-US"/>
          </a:p>
        </p:txBody>
      </p:sp>
    </p:spTree>
    <p:extLst>
      <p:ext uri="{BB962C8B-B14F-4D97-AF65-F5344CB8AC3E}">
        <p14:creationId xmlns:p14="http://schemas.microsoft.com/office/powerpoint/2010/main" val="3162227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2F108-3D37-431E-81AE-FF2AF35A0A24}" type="slidenum">
              <a:rPr lang="en-US" smtClean="0"/>
              <a:t>296</a:t>
            </a:fld>
            <a:endParaRPr lang="en-US"/>
          </a:p>
        </p:txBody>
      </p:sp>
    </p:spTree>
    <p:extLst>
      <p:ext uri="{BB962C8B-B14F-4D97-AF65-F5344CB8AC3E}">
        <p14:creationId xmlns:p14="http://schemas.microsoft.com/office/powerpoint/2010/main" val="3162227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2F108-3D37-431E-81AE-FF2AF35A0A24}" type="slidenum">
              <a:rPr lang="en-US" smtClean="0"/>
              <a:t>297</a:t>
            </a:fld>
            <a:endParaRPr lang="en-US"/>
          </a:p>
        </p:txBody>
      </p:sp>
    </p:spTree>
    <p:extLst>
      <p:ext uri="{BB962C8B-B14F-4D97-AF65-F5344CB8AC3E}">
        <p14:creationId xmlns:p14="http://schemas.microsoft.com/office/powerpoint/2010/main" val="3162227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2F108-3D37-431E-81AE-FF2AF35A0A24}" type="slidenum">
              <a:rPr lang="en-US" smtClean="0"/>
              <a:t>298</a:t>
            </a:fld>
            <a:endParaRPr lang="en-US"/>
          </a:p>
        </p:txBody>
      </p:sp>
    </p:spTree>
    <p:extLst>
      <p:ext uri="{BB962C8B-B14F-4D97-AF65-F5344CB8AC3E}">
        <p14:creationId xmlns:p14="http://schemas.microsoft.com/office/powerpoint/2010/main" val="3162227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2F108-3D37-431E-81AE-FF2AF35A0A24}" type="slidenum">
              <a:rPr lang="en-US" smtClean="0"/>
              <a:t>299</a:t>
            </a:fld>
            <a:endParaRPr lang="en-US"/>
          </a:p>
        </p:txBody>
      </p:sp>
    </p:spTree>
    <p:extLst>
      <p:ext uri="{BB962C8B-B14F-4D97-AF65-F5344CB8AC3E}">
        <p14:creationId xmlns:p14="http://schemas.microsoft.com/office/powerpoint/2010/main" val="3162227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2F108-3D37-431E-81AE-FF2AF35A0A24}" type="slidenum">
              <a:rPr lang="en-US" smtClean="0"/>
              <a:t>300</a:t>
            </a:fld>
            <a:endParaRPr lang="en-US"/>
          </a:p>
        </p:txBody>
      </p:sp>
    </p:spTree>
    <p:extLst>
      <p:ext uri="{BB962C8B-B14F-4D97-AF65-F5344CB8AC3E}">
        <p14:creationId xmlns:p14="http://schemas.microsoft.com/office/powerpoint/2010/main" val="3162227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2F108-3D37-431E-81AE-FF2AF35A0A24}" type="slidenum">
              <a:rPr lang="en-US" smtClean="0"/>
              <a:t>301</a:t>
            </a:fld>
            <a:endParaRPr lang="en-US"/>
          </a:p>
        </p:txBody>
      </p:sp>
    </p:spTree>
    <p:extLst>
      <p:ext uri="{BB962C8B-B14F-4D97-AF65-F5344CB8AC3E}">
        <p14:creationId xmlns:p14="http://schemas.microsoft.com/office/powerpoint/2010/main" val="3162227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2F108-3D37-431E-81AE-FF2AF35A0A24}" type="slidenum">
              <a:rPr lang="en-US" smtClean="0"/>
              <a:t>302</a:t>
            </a:fld>
            <a:endParaRPr lang="en-US"/>
          </a:p>
        </p:txBody>
      </p:sp>
    </p:spTree>
    <p:extLst>
      <p:ext uri="{BB962C8B-B14F-4D97-AF65-F5344CB8AC3E}">
        <p14:creationId xmlns:p14="http://schemas.microsoft.com/office/powerpoint/2010/main" val="3162227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700" b="1" i="0" baseline="0">
                <a:solidFill>
                  <a:srgbClr val="FFFF00"/>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800" b="1" i="0" baseline="0">
                <a:solidFill>
                  <a:srgbClr val="CC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5194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4613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381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lvl1pPr>
              <a:defRPr sz="6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5638800"/>
          </a:xfrm>
        </p:spPr>
        <p:txBody>
          <a:bodyPr/>
          <a:lstStyle>
            <a:lvl1pPr marL="0" indent="0">
              <a:buNone/>
              <a:defRPr/>
            </a:lvl1pPr>
            <a:lvl2pPr marL="1028700" indent="-571500">
              <a:buFont typeface="Arial" pitchFamily="34" charset="0"/>
              <a:buChar char="•"/>
              <a:defRPr/>
            </a:lvl2pPr>
            <a:lvl3pPr marL="1143000" indent="-228600">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5456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7532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384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44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73151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127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4764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1735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Comic Sans MS" pitchFamily="66" charset="0"/>
        </a:defRPr>
      </a:lvl2pPr>
      <a:lvl3pPr algn="ctr" rtl="0" eaLnBrk="0" fontAlgn="base" hangingPunct="0">
        <a:spcBef>
          <a:spcPct val="0"/>
        </a:spcBef>
        <a:spcAft>
          <a:spcPct val="0"/>
        </a:spcAft>
        <a:defRPr sz="4400" b="1">
          <a:solidFill>
            <a:srgbClr val="FFFF00"/>
          </a:solidFill>
          <a:latin typeface="Comic Sans MS" pitchFamily="66" charset="0"/>
        </a:defRPr>
      </a:lvl3pPr>
      <a:lvl4pPr algn="ctr" rtl="0" eaLnBrk="0" fontAlgn="base" hangingPunct="0">
        <a:spcBef>
          <a:spcPct val="0"/>
        </a:spcBef>
        <a:spcAft>
          <a:spcPct val="0"/>
        </a:spcAft>
        <a:defRPr sz="4400" b="1">
          <a:solidFill>
            <a:srgbClr val="FFFF00"/>
          </a:solidFill>
          <a:latin typeface="Comic Sans MS" pitchFamily="66" charset="0"/>
        </a:defRPr>
      </a:lvl4pPr>
      <a:lvl5pPr algn="ctr" rtl="0" eaLnBrk="0" fontAlgn="base" hangingPunct="0">
        <a:spcBef>
          <a:spcPct val="0"/>
        </a:spcBef>
        <a:spcAft>
          <a:spcPct val="0"/>
        </a:spcAft>
        <a:defRPr sz="4400" b="1">
          <a:solidFill>
            <a:srgbClr val="FFFF00"/>
          </a:solidFill>
          <a:latin typeface="Comic Sans MS" pitchFamily="66" charset="0"/>
        </a:defRPr>
      </a:lvl5pPr>
      <a:lvl6pPr marL="457200" algn="ctr" rtl="0" fontAlgn="base">
        <a:spcBef>
          <a:spcPct val="0"/>
        </a:spcBef>
        <a:spcAft>
          <a:spcPct val="0"/>
        </a:spcAft>
        <a:defRPr sz="4400" b="1">
          <a:solidFill>
            <a:srgbClr val="FFFF00"/>
          </a:solidFill>
          <a:latin typeface="Comic Sans MS" pitchFamily="66" charset="0"/>
        </a:defRPr>
      </a:lvl6pPr>
      <a:lvl7pPr marL="914400" algn="ctr" rtl="0" fontAlgn="base">
        <a:spcBef>
          <a:spcPct val="0"/>
        </a:spcBef>
        <a:spcAft>
          <a:spcPct val="0"/>
        </a:spcAft>
        <a:defRPr sz="4400" b="1">
          <a:solidFill>
            <a:srgbClr val="FFFF00"/>
          </a:solidFill>
          <a:latin typeface="Comic Sans MS" pitchFamily="66" charset="0"/>
        </a:defRPr>
      </a:lvl7pPr>
      <a:lvl8pPr marL="1371600" algn="ctr" rtl="0" fontAlgn="base">
        <a:spcBef>
          <a:spcPct val="0"/>
        </a:spcBef>
        <a:spcAft>
          <a:spcPct val="0"/>
        </a:spcAft>
        <a:defRPr sz="4400" b="1">
          <a:solidFill>
            <a:srgbClr val="FFFF00"/>
          </a:solidFill>
          <a:latin typeface="Comic Sans MS" pitchFamily="66" charset="0"/>
        </a:defRPr>
      </a:lvl8pPr>
      <a:lvl9pPr marL="1828800" algn="ctr" rtl="0" fontAlgn="base">
        <a:spcBef>
          <a:spcPct val="0"/>
        </a:spcBef>
        <a:spcAft>
          <a:spcPct val="0"/>
        </a:spcAft>
        <a:defRPr sz="4400" b="1">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2"/>
          <p:cNvSpPr txBox="1">
            <a:spLocks noChangeArrowheads="1"/>
          </p:cNvSpPr>
          <p:nvPr/>
        </p:nvSpPr>
        <p:spPr bwMode="auto">
          <a:xfrm>
            <a:off x="0" y="4457700"/>
            <a:ext cx="91440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eaLnBrk="1" hangingPunct="1">
              <a:spcBef>
                <a:spcPct val="0"/>
              </a:spcBef>
              <a:buFontTx/>
              <a:buNone/>
            </a:pPr>
            <a:r>
              <a:rPr lang="en-US" altLang="en-US" sz="7000" dirty="0">
                <a:solidFill>
                  <a:srgbClr val="FFFF00"/>
                </a:solidFill>
                <a:latin typeface="MV Boli" pitchFamily="2" charset="0"/>
                <a:ea typeface="MV Boli" pitchFamily="2" charset="0"/>
                <a:cs typeface="MV Boli" pitchFamily="2" charset="0"/>
              </a:rPr>
              <a:t>Welcome to </a:t>
            </a:r>
            <a:r>
              <a:rPr lang="en-US" altLang="en-US" sz="7000" dirty="0" smtClean="0">
                <a:solidFill>
                  <a:srgbClr val="FFFF00"/>
                </a:solidFill>
                <a:latin typeface="MV Boli" pitchFamily="2" charset="0"/>
                <a:ea typeface="MV Boli" pitchFamily="2" charset="0"/>
                <a:cs typeface="MV Boli" pitchFamily="2" charset="0"/>
              </a:rPr>
              <a:t>Wk05</a:t>
            </a:r>
            <a:endParaRPr lang="en-US" altLang="en-US" sz="7000" dirty="0">
              <a:solidFill>
                <a:schemeClr val="bg1"/>
              </a:solidFill>
              <a:latin typeface="MV Boli" pitchFamily="2" charset="0"/>
              <a:ea typeface="MV Boli" pitchFamily="2" charset="0"/>
              <a:cs typeface="MV Boli" pitchFamily="2" charset="0"/>
            </a:endParaRPr>
          </a:p>
          <a:p>
            <a:pPr algn="r" eaLnBrk="1" hangingPunct="1">
              <a:spcBef>
                <a:spcPct val="0"/>
              </a:spcBef>
              <a:buFontTx/>
              <a:buNone/>
            </a:pPr>
            <a:r>
              <a:rPr lang="en-US" altLang="en-US" dirty="0"/>
              <a:t>MATH225 </a:t>
            </a:r>
            <a:r>
              <a:rPr lang="en-US" altLang="en-US" b="0" dirty="0"/>
              <a:t>Applications of Discrete Mathematics and Statistics</a:t>
            </a:r>
          </a:p>
        </p:txBody>
      </p:sp>
      <p:sp>
        <p:nvSpPr>
          <p:cNvPr id="4" name="Rectangle 3"/>
          <p:cNvSpPr/>
          <p:nvPr/>
        </p:nvSpPr>
        <p:spPr>
          <a:xfrm>
            <a:off x="-166688" y="6763435"/>
            <a:ext cx="7024688" cy="323165"/>
          </a:xfrm>
          <a:prstGeom prst="rect">
            <a:avLst/>
          </a:prstGeom>
        </p:spPr>
        <p:txBody>
          <a:bodyPr wrap="square">
            <a:spAutoFit/>
          </a:bodyPr>
          <a:lstStyle/>
          <a:p>
            <a:r>
              <a:rPr lang="en-US" sz="1500" dirty="0">
                <a:solidFill>
                  <a:srgbClr val="00B0F0"/>
                </a:solidFill>
              </a:rPr>
              <a:t>http://media.dcnews.ro/image/201109/w670/statistics.jpg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838200"/>
            <a:ext cx="8229600" cy="5638800"/>
          </a:xfrm>
        </p:spPr>
        <p:txBody>
          <a:bodyPr/>
          <a:lstStyle/>
          <a:p>
            <a:r>
              <a:rPr lang="en-US" altLang="en-US" dirty="0" smtClean="0"/>
              <a:t>What would be the matrix for the system of equations:</a:t>
            </a:r>
          </a:p>
          <a:p>
            <a:endParaRPr lang="en-US" altLang="en-US" dirty="0" smtClean="0"/>
          </a:p>
          <a:p>
            <a:r>
              <a:rPr lang="en-US" altLang="en-US" dirty="0" smtClean="0"/>
              <a:t>x = 7y + 8</a:t>
            </a:r>
          </a:p>
          <a:p>
            <a:r>
              <a:rPr lang="en-US" altLang="en-US" dirty="0" smtClean="0"/>
              <a:t>y = x – 3</a:t>
            </a:r>
          </a:p>
          <a:p>
            <a:endParaRPr lang="en-US" altLang="en-US" dirty="0" smtClean="0"/>
          </a:p>
          <a:p>
            <a:pPr algn="ctr"/>
            <a:r>
              <a:rPr lang="en-US" altLang="en-US" dirty="0" smtClean="0"/>
              <a:t>Careful!</a:t>
            </a:r>
          </a:p>
        </p:txBody>
      </p:sp>
      <p:sp>
        <p:nvSpPr>
          <p:cNvPr id="11267"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Tree>
    <p:extLst>
      <p:ext uri="{BB962C8B-B14F-4D97-AF65-F5344CB8AC3E}">
        <p14:creationId xmlns:p14="http://schemas.microsoft.com/office/powerpoint/2010/main" val="238131723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Big O</a:t>
            </a:r>
          </a:p>
        </p:txBody>
      </p:sp>
      <p:sp>
        <p:nvSpPr>
          <p:cNvPr id="4" name="Content Placeholder 4"/>
          <p:cNvSpPr>
            <a:spLocks noGrp="1"/>
          </p:cNvSpPr>
          <p:nvPr>
            <p:ph idx="1"/>
          </p:nvPr>
        </p:nvSpPr>
        <p:spPr>
          <a:xfrm>
            <a:off x="457200" y="1219200"/>
            <a:ext cx="8229600" cy="5638800"/>
          </a:xfrm>
        </p:spPr>
        <p:txBody>
          <a:bodyPr/>
          <a:lstStyle/>
          <a:p>
            <a:pPr eaLnBrk="1" hangingPunct="1"/>
            <a:r>
              <a:rPr lang="en-US" altLang="en-US" dirty="0" smtClean="0">
                <a:solidFill>
                  <a:srgbClr val="FFC000"/>
                </a:solidFill>
                <a:latin typeface="Comic Sans MS" pitchFamily="66" charset="0"/>
              </a:rPr>
              <a:t>Big </a:t>
            </a:r>
            <a:r>
              <a:rPr lang="en-US" altLang="en-US" dirty="0">
                <a:solidFill>
                  <a:srgbClr val="FFC000"/>
                </a:solidFill>
                <a:latin typeface="Comic Sans MS" pitchFamily="66" charset="0"/>
              </a:rPr>
              <a:t>O </a:t>
            </a:r>
            <a:r>
              <a:rPr lang="en-US" altLang="en-US" dirty="0">
                <a:latin typeface="Comic Sans MS" pitchFamily="66" charset="0"/>
              </a:rPr>
              <a:t>notation </a:t>
            </a:r>
            <a:r>
              <a:rPr lang="en-US" altLang="en-US" dirty="0" smtClean="0">
                <a:latin typeface="Comic Sans MS" pitchFamily="66" charset="0"/>
              </a:rPr>
              <a:t>makes a limiting statement about long-term conditions as time goes on</a:t>
            </a:r>
            <a:endParaRPr lang="en-US" dirty="0"/>
          </a:p>
        </p:txBody>
      </p:sp>
    </p:spTree>
    <p:extLst>
      <p:ext uri="{BB962C8B-B14F-4D97-AF65-F5344CB8AC3E}">
        <p14:creationId xmlns:p14="http://schemas.microsoft.com/office/powerpoint/2010/main" val="20157937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Big O</a:t>
            </a:r>
          </a:p>
        </p:txBody>
      </p:sp>
      <p:sp>
        <p:nvSpPr>
          <p:cNvPr id="4" name="Content Placeholder 4"/>
          <p:cNvSpPr>
            <a:spLocks noGrp="1"/>
          </p:cNvSpPr>
          <p:nvPr>
            <p:ph idx="1"/>
          </p:nvPr>
        </p:nvSpPr>
        <p:spPr>
          <a:xfrm>
            <a:off x="457200" y="1219200"/>
            <a:ext cx="8229600" cy="5638800"/>
          </a:xfrm>
        </p:spPr>
        <p:txBody>
          <a:bodyPr/>
          <a:lstStyle/>
          <a:p>
            <a:pPr eaLnBrk="1" hangingPunct="1"/>
            <a:r>
              <a:rPr lang="en-US" altLang="en-US" dirty="0" smtClean="0">
                <a:solidFill>
                  <a:srgbClr val="FFC000"/>
                </a:solidFill>
                <a:latin typeface="Comic Sans MS" pitchFamily="66" charset="0"/>
              </a:rPr>
              <a:t>Big </a:t>
            </a:r>
            <a:r>
              <a:rPr lang="en-US" altLang="en-US" dirty="0">
                <a:solidFill>
                  <a:srgbClr val="FFC000"/>
                </a:solidFill>
                <a:latin typeface="Comic Sans MS" pitchFamily="66" charset="0"/>
              </a:rPr>
              <a:t>O </a:t>
            </a:r>
            <a:r>
              <a:rPr lang="en-US" altLang="en-US" dirty="0">
                <a:latin typeface="Comic Sans MS" pitchFamily="66" charset="0"/>
              </a:rPr>
              <a:t>notation </a:t>
            </a:r>
            <a:r>
              <a:rPr lang="en-US" altLang="en-US" dirty="0" smtClean="0">
                <a:latin typeface="Comic Sans MS" pitchFamily="66" charset="0"/>
              </a:rPr>
              <a:t>includes boundedness – limit or control</a:t>
            </a:r>
            <a:endParaRPr lang="en-US" dirty="0"/>
          </a:p>
        </p:txBody>
      </p:sp>
    </p:spTree>
    <p:extLst>
      <p:ext uri="{BB962C8B-B14F-4D97-AF65-F5344CB8AC3E}">
        <p14:creationId xmlns:p14="http://schemas.microsoft.com/office/powerpoint/2010/main" val="2015793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457200" y="1219200"/>
            <a:ext cx="8229600" cy="5638800"/>
          </a:xfrm>
        </p:spPr>
        <p:txBody>
          <a:bodyPr/>
          <a:lstStyle/>
          <a:p>
            <a:r>
              <a:rPr lang="en-US" dirty="0" smtClean="0"/>
              <a:t>Big O concepts</a:t>
            </a:r>
          </a:p>
          <a:p>
            <a:pPr>
              <a:spcBef>
                <a:spcPts val="0"/>
              </a:spcBef>
            </a:pPr>
            <a:r>
              <a:rPr lang="en-US" dirty="0" smtClean="0"/>
              <a:t>first </a:t>
            </a:r>
            <a:r>
              <a:rPr lang="en-US" dirty="0"/>
              <a:t>appeared in </a:t>
            </a:r>
            <a:endParaRPr lang="en-US" dirty="0" smtClean="0"/>
          </a:p>
          <a:p>
            <a:pPr>
              <a:spcBef>
                <a:spcPts val="0"/>
              </a:spcBef>
            </a:pPr>
            <a:r>
              <a:rPr lang="en-US" dirty="0" smtClean="0"/>
              <a:t>Bachmann's </a:t>
            </a:r>
          </a:p>
          <a:p>
            <a:pPr>
              <a:spcBef>
                <a:spcPts val="0"/>
              </a:spcBef>
            </a:pPr>
            <a:r>
              <a:rPr lang="en-US" dirty="0" smtClean="0"/>
              <a:t>treatise </a:t>
            </a:r>
            <a:r>
              <a:rPr lang="en-US" dirty="0"/>
              <a:t>on </a:t>
            </a:r>
            <a:endParaRPr lang="en-US" dirty="0" smtClean="0"/>
          </a:p>
          <a:p>
            <a:pPr>
              <a:spcBef>
                <a:spcPts val="0"/>
              </a:spcBef>
            </a:pPr>
            <a:r>
              <a:rPr lang="en-US" dirty="0" smtClean="0"/>
              <a:t>number </a:t>
            </a:r>
            <a:r>
              <a:rPr lang="en-US" dirty="0"/>
              <a:t>theory </a:t>
            </a:r>
            <a:endParaRPr lang="en-US" dirty="0" smtClean="0"/>
          </a:p>
          <a:p>
            <a:pPr>
              <a:spcBef>
                <a:spcPts val="0"/>
              </a:spcBef>
            </a:pPr>
            <a:r>
              <a:rPr lang="en-US" dirty="0" smtClean="0"/>
              <a:t>(1894)</a:t>
            </a:r>
          </a:p>
          <a:p>
            <a:endParaRPr lang="en-US" sz="2000" dirty="0"/>
          </a:p>
        </p:txBody>
      </p:sp>
      <p:sp>
        <p:nvSpPr>
          <p:cNvPr id="2" name="Title 1"/>
          <p:cNvSpPr>
            <a:spLocks noGrp="1"/>
          </p:cNvSpPr>
          <p:nvPr>
            <p:ph type="title"/>
          </p:nvPr>
        </p:nvSpPr>
        <p:spPr/>
        <p:txBody>
          <a:bodyPr/>
          <a:lstStyle/>
          <a:p>
            <a:r>
              <a:rPr lang="en-US" dirty="0"/>
              <a:t>Big 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136" y="1143000"/>
            <a:ext cx="3403600" cy="414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648200" y="6705600"/>
            <a:ext cx="4572000" cy="553998"/>
          </a:xfrm>
          <a:prstGeom prst="rect">
            <a:avLst/>
          </a:prstGeom>
        </p:spPr>
        <p:txBody>
          <a:bodyPr>
            <a:spAutoFit/>
          </a:bodyPr>
          <a:lstStyle/>
          <a:p>
            <a:r>
              <a:rPr lang="en-US" sz="1500" dirty="0">
                <a:solidFill>
                  <a:srgbClr val="00B0F0"/>
                </a:solidFill>
              </a:rPr>
              <a:t>https://en.wikipedia.org/wiki/Paul_Gustav_Heinrich_Bachmann#/media/File:Paul_Bachmann.jpg</a:t>
            </a:r>
          </a:p>
        </p:txBody>
      </p:sp>
      <p:sp>
        <p:nvSpPr>
          <p:cNvPr id="11" name="Rectangle 10"/>
          <p:cNvSpPr/>
          <p:nvPr/>
        </p:nvSpPr>
        <p:spPr>
          <a:xfrm>
            <a:off x="4953000" y="5422900"/>
            <a:ext cx="4572000" cy="1246495"/>
          </a:xfrm>
          <a:prstGeom prst="rect">
            <a:avLst/>
          </a:prstGeom>
        </p:spPr>
        <p:txBody>
          <a:bodyPr>
            <a:spAutoFit/>
          </a:bodyPr>
          <a:lstStyle/>
          <a:p>
            <a:pPr algn="ctr"/>
            <a:r>
              <a:rPr lang="de-DE" sz="2500" b="1" dirty="0">
                <a:solidFill>
                  <a:srgbClr val="CCFFFF"/>
                </a:solidFill>
              </a:rPr>
              <a:t>Paul Gustav </a:t>
            </a:r>
            <a:endParaRPr lang="de-DE" sz="2500" b="1" dirty="0" smtClean="0">
              <a:solidFill>
                <a:srgbClr val="CCFFFF"/>
              </a:solidFill>
            </a:endParaRPr>
          </a:p>
          <a:p>
            <a:pPr algn="ctr"/>
            <a:r>
              <a:rPr lang="de-DE" sz="2500" b="1" dirty="0" smtClean="0">
                <a:solidFill>
                  <a:srgbClr val="CCFFFF"/>
                </a:solidFill>
              </a:rPr>
              <a:t>Heinrich </a:t>
            </a:r>
            <a:r>
              <a:rPr lang="de-DE" sz="2500" b="1" dirty="0">
                <a:solidFill>
                  <a:srgbClr val="CCFFFF"/>
                </a:solidFill>
              </a:rPr>
              <a:t>Bachmann </a:t>
            </a:r>
            <a:endParaRPr lang="de-DE" sz="2500" b="1" dirty="0" smtClean="0">
              <a:solidFill>
                <a:srgbClr val="CCFFFF"/>
              </a:solidFill>
            </a:endParaRPr>
          </a:p>
          <a:p>
            <a:pPr algn="ctr"/>
            <a:r>
              <a:rPr lang="de-DE" sz="2500" b="1" dirty="0" smtClean="0">
                <a:solidFill>
                  <a:srgbClr val="CCFFFF"/>
                </a:solidFill>
              </a:rPr>
              <a:t>(</a:t>
            </a:r>
            <a:r>
              <a:rPr lang="de-DE" sz="2500" b="1" dirty="0">
                <a:solidFill>
                  <a:srgbClr val="CCFFFF"/>
                </a:solidFill>
              </a:rPr>
              <a:t>1837 – 1920)</a:t>
            </a:r>
            <a:endParaRPr lang="en-US" sz="2500" b="1" dirty="0">
              <a:solidFill>
                <a:srgbClr val="CCFFFF"/>
              </a:solidFill>
            </a:endParaRPr>
          </a:p>
        </p:txBody>
      </p:sp>
    </p:spTree>
    <p:extLst>
      <p:ext uri="{BB962C8B-B14F-4D97-AF65-F5344CB8AC3E}">
        <p14:creationId xmlns:p14="http://schemas.microsoft.com/office/powerpoint/2010/main" val="26605834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a:t>
            </a:r>
          </a:p>
        </p:txBody>
      </p:sp>
      <p:sp>
        <p:nvSpPr>
          <p:cNvPr id="3" name="Content Placeholder 2"/>
          <p:cNvSpPr>
            <a:spLocks noGrp="1"/>
          </p:cNvSpPr>
          <p:nvPr>
            <p:ph idx="1"/>
          </p:nvPr>
        </p:nvSpPr>
        <p:spPr/>
        <p:txBody>
          <a:bodyPr/>
          <a:lstStyle/>
          <a:p>
            <a:r>
              <a:rPr lang="en-US" dirty="0" smtClean="0"/>
              <a:t>Landau came up </a:t>
            </a:r>
          </a:p>
          <a:p>
            <a:pPr>
              <a:spcBef>
                <a:spcPts val="0"/>
              </a:spcBef>
            </a:pPr>
            <a:r>
              <a:rPr lang="en-US" dirty="0" smtClean="0"/>
              <a:t>with modern O </a:t>
            </a:r>
          </a:p>
          <a:p>
            <a:pPr>
              <a:spcBef>
                <a:spcPts val="0"/>
              </a:spcBef>
            </a:pPr>
            <a:r>
              <a:rPr lang="en-US" dirty="0" smtClean="0"/>
              <a:t>notation (</a:t>
            </a:r>
            <a:r>
              <a:rPr lang="en-US" dirty="0"/>
              <a:t>1909</a:t>
            </a:r>
            <a:r>
              <a:rPr lang="en-US" dirty="0" smtClean="0"/>
              <a:t>)</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143000"/>
            <a:ext cx="3296463" cy="414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181600" y="6705600"/>
            <a:ext cx="4572000" cy="553998"/>
          </a:xfrm>
          <a:prstGeom prst="rect">
            <a:avLst/>
          </a:prstGeom>
        </p:spPr>
        <p:txBody>
          <a:bodyPr>
            <a:spAutoFit/>
          </a:bodyPr>
          <a:lstStyle/>
          <a:p>
            <a:r>
              <a:rPr lang="en-US" sz="1500" dirty="0">
                <a:solidFill>
                  <a:srgbClr val="00B0F0"/>
                </a:solidFill>
              </a:rPr>
              <a:t>https://en.wikipedia.org/wiki/Edmund_Landau#/media/File:Edmund_Landau.jpg</a:t>
            </a:r>
          </a:p>
        </p:txBody>
      </p:sp>
      <p:sp>
        <p:nvSpPr>
          <p:cNvPr id="8" name="Rectangle 7"/>
          <p:cNvSpPr/>
          <p:nvPr/>
        </p:nvSpPr>
        <p:spPr>
          <a:xfrm>
            <a:off x="4886528" y="5410200"/>
            <a:ext cx="4572000" cy="1246495"/>
          </a:xfrm>
          <a:prstGeom prst="rect">
            <a:avLst/>
          </a:prstGeom>
        </p:spPr>
        <p:txBody>
          <a:bodyPr>
            <a:spAutoFit/>
          </a:bodyPr>
          <a:lstStyle/>
          <a:p>
            <a:pPr algn="ctr"/>
            <a:r>
              <a:rPr lang="en-US" sz="2500" b="1" dirty="0">
                <a:solidFill>
                  <a:srgbClr val="CCFFFF"/>
                </a:solidFill>
              </a:rPr>
              <a:t>Edmund Georg </a:t>
            </a:r>
            <a:endParaRPr lang="en-US" sz="2500" b="1" dirty="0" smtClean="0">
              <a:solidFill>
                <a:srgbClr val="CCFFFF"/>
              </a:solidFill>
            </a:endParaRPr>
          </a:p>
          <a:p>
            <a:pPr algn="ctr"/>
            <a:r>
              <a:rPr lang="en-US" sz="2500" b="1" dirty="0" smtClean="0">
                <a:solidFill>
                  <a:srgbClr val="CCFFFF"/>
                </a:solidFill>
              </a:rPr>
              <a:t>Hermann </a:t>
            </a:r>
            <a:r>
              <a:rPr lang="en-US" sz="2500" b="1" dirty="0">
                <a:solidFill>
                  <a:srgbClr val="CCFFFF"/>
                </a:solidFill>
              </a:rPr>
              <a:t>Landau </a:t>
            </a:r>
            <a:endParaRPr lang="en-US" sz="2500" b="1" dirty="0" smtClean="0">
              <a:solidFill>
                <a:srgbClr val="CCFFFF"/>
              </a:solidFill>
            </a:endParaRPr>
          </a:p>
          <a:p>
            <a:pPr algn="ctr"/>
            <a:r>
              <a:rPr lang="en-US" sz="2500" b="1" dirty="0" smtClean="0">
                <a:solidFill>
                  <a:srgbClr val="CCFFFF"/>
                </a:solidFill>
              </a:rPr>
              <a:t>(1877 </a:t>
            </a:r>
            <a:r>
              <a:rPr lang="en-US" sz="2500" b="1" dirty="0">
                <a:solidFill>
                  <a:srgbClr val="CCFFFF"/>
                </a:solidFill>
              </a:rPr>
              <a:t>– </a:t>
            </a:r>
            <a:r>
              <a:rPr lang="en-US" sz="2500" b="1" dirty="0" smtClean="0">
                <a:solidFill>
                  <a:srgbClr val="CCFFFF"/>
                </a:solidFill>
              </a:rPr>
              <a:t>1938</a:t>
            </a:r>
            <a:r>
              <a:rPr lang="en-US" sz="2500" b="1" dirty="0">
                <a:solidFill>
                  <a:srgbClr val="CCFFFF"/>
                </a:solidFill>
              </a:rPr>
              <a:t>)</a:t>
            </a:r>
          </a:p>
        </p:txBody>
      </p:sp>
    </p:spTree>
    <p:extLst>
      <p:ext uri="{BB962C8B-B14F-4D97-AF65-F5344CB8AC3E}">
        <p14:creationId xmlns:p14="http://schemas.microsoft.com/office/powerpoint/2010/main" val="5772199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a:t>
            </a:r>
          </a:p>
        </p:txBody>
      </p:sp>
      <p:sp>
        <p:nvSpPr>
          <p:cNvPr id="3" name="Content Placeholder 2"/>
          <p:cNvSpPr>
            <a:spLocks noGrp="1"/>
          </p:cNvSpPr>
          <p:nvPr>
            <p:ph idx="1"/>
          </p:nvPr>
        </p:nvSpPr>
        <p:spPr/>
        <p:txBody>
          <a:bodyPr/>
          <a:lstStyle/>
          <a:p>
            <a:r>
              <a:rPr lang="en-US" dirty="0" smtClean="0"/>
              <a:t>“O” is used because the growth rate of a function is also referred to as </a:t>
            </a:r>
            <a:r>
              <a:rPr lang="en-US" dirty="0" smtClean="0">
                <a:solidFill>
                  <a:srgbClr val="FFC000"/>
                </a:solidFill>
              </a:rPr>
              <a:t>order of the function</a:t>
            </a:r>
            <a:endParaRPr lang="en-US" dirty="0">
              <a:solidFill>
                <a:srgbClr val="FFC000"/>
              </a:solidFill>
            </a:endParaRPr>
          </a:p>
        </p:txBody>
      </p:sp>
    </p:spTree>
    <p:extLst>
      <p:ext uri="{BB962C8B-B14F-4D97-AF65-F5344CB8AC3E}">
        <p14:creationId xmlns:p14="http://schemas.microsoft.com/office/powerpoint/2010/main" val="3143567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O</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450" y="1630091"/>
            <a:ext cx="3968750" cy="408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6687235"/>
            <a:ext cx="9144000" cy="323165"/>
          </a:xfrm>
          <a:prstGeom prst="rect">
            <a:avLst/>
          </a:prstGeom>
        </p:spPr>
        <p:txBody>
          <a:bodyPr wrap="square">
            <a:spAutoFit/>
          </a:bodyPr>
          <a:lstStyle/>
          <a:p>
            <a:r>
              <a:rPr lang="en-US" sz="1500" dirty="0">
                <a:solidFill>
                  <a:srgbClr val="00B0F0"/>
                </a:solidFill>
              </a:rPr>
              <a:t>https://en.wikipedia.org/wiki/Big_O_notation#/media/File:Big-o-approx-logo.svg</a:t>
            </a:r>
          </a:p>
        </p:txBody>
      </p:sp>
    </p:spTree>
    <p:extLst>
      <p:ext uri="{BB962C8B-B14F-4D97-AF65-F5344CB8AC3E}">
        <p14:creationId xmlns:p14="http://schemas.microsoft.com/office/powerpoint/2010/main" val="28699741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r>
              <a:rPr lang="en-US" dirty="0"/>
              <a:t>Big O</a:t>
            </a:r>
            <a:endParaRPr lang="en-US" altLang="en-US" dirty="0">
              <a:latin typeface="Comic Sans MS" pitchFamily="66" charset="0"/>
            </a:endParaRPr>
          </a:p>
        </p:txBody>
      </p:sp>
      <p:sp>
        <p:nvSpPr>
          <p:cNvPr id="5" name="Content Placeholder 4"/>
          <p:cNvSpPr>
            <a:spLocks noGrp="1"/>
          </p:cNvSpPr>
          <p:nvPr>
            <p:ph idx="1"/>
          </p:nvPr>
        </p:nvSpPr>
        <p:spPr/>
        <p:txBody>
          <a:bodyPr/>
          <a:lstStyle/>
          <a:p>
            <a:pPr eaLnBrk="1" hangingPunct="1"/>
            <a:r>
              <a:rPr lang="en-US" dirty="0" smtClean="0"/>
              <a:t>Different </a:t>
            </a:r>
            <a:r>
              <a:rPr lang="en-US" dirty="0"/>
              <a:t>functions with the same growth rate may be represented using the same O notation</a:t>
            </a:r>
            <a:r>
              <a:rPr lang="en-US" altLang="en-US" dirty="0">
                <a:latin typeface="Comic Sans MS" pitchFamily="66" charset="0"/>
                <a:cs typeface="Arial" charset="0"/>
              </a:rPr>
              <a:t>	</a:t>
            </a:r>
            <a:endParaRPr lang="en-US" altLang="en-US" sz="2600" dirty="0">
              <a:cs typeface="Times New Roman" pitchFamily="18" charset="0"/>
            </a:endParaRPr>
          </a:p>
          <a:p>
            <a:endParaRPr lang="en-US" dirty="0"/>
          </a:p>
        </p:txBody>
      </p:sp>
    </p:spTree>
    <p:extLst>
      <p:ext uri="{BB962C8B-B14F-4D97-AF65-F5344CB8AC3E}">
        <p14:creationId xmlns:p14="http://schemas.microsoft.com/office/powerpoint/2010/main" val="41742950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a:t>
            </a:r>
          </a:p>
        </p:txBody>
      </p:sp>
      <p:sp>
        <p:nvSpPr>
          <p:cNvPr id="3" name="Content Placeholder 2"/>
          <p:cNvSpPr>
            <a:spLocks noGrp="1"/>
          </p:cNvSpPr>
          <p:nvPr>
            <p:ph idx="1"/>
          </p:nvPr>
        </p:nvSpPr>
        <p:spPr/>
        <p:txBody>
          <a:bodyPr/>
          <a:lstStyle/>
          <a:p>
            <a:r>
              <a:rPr lang="en-US" dirty="0" smtClean="0"/>
              <a:t>Big </a:t>
            </a:r>
            <a:r>
              <a:rPr lang="en-US" dirty="0"/>
              <a:t>O notation usually only provides an upper bound on the growth rate of the function</a:t>
            </a:r>
            <a:endParaRPr lang="en-US" dirty="0">
              <a:solidFill>
                <a:srgbClr val="FFC000"/>
              </a:solidFill>
            </a:endParaRPr>
          </a:p>
        </p:txBody>
      </p:sp>
    </p:spTree>
    <p:extLst>
      <p:ext uri="{BB962C8B-B14F-4D97-AF65-F5344CB8AC3E}">
        <p14:creationId xmlns:p14="http://schemas.microsoft.com/office/powerpoint/2010/main" val="20171112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a:t>
            </a:r>
          </a:p>
        </p:txBody>
      </p:sp>
      <p:sp>
        <p:nvSpPr>
          <p:cNvPr id="3" name="Content Placeholder 2"/>
          <p:cNvSpPr>
            <a:spLocks noGrp="1"/>
          </p:cNvSpPr>
          <p:nvPr>
            <p:ph idx="1"/>
          </p:nvPr>
        </p:nvSpPr>
        <p:spPr/>
        <p:txBody>
          <a:bodyPr/>
          <a:lstStyle/>
          <a:p>
            <a:r>
              <a:rPr lang="en-US" dirty="0"/>
              <a:t>Big O</a:t>
            </a:r>
            <a:r>
              <a:rPr lang="en-US" b="0" dirty="0"/>
              <a:t> </a:t>
            </a:r>
            <a:r>
              <a:rPr lang="en-US" dirty="0"/>
              <a:t>specifically describes the worst-case </a:t>
            </a:r>
            <a:r>
              <a:rPr lang="en-US" dirty="0" smtClean="0"/>
              <a:t>scenario</a:t>
            </a:r>
            <a:endParaRPr lang="en-US" dirty="0"/>
          </a:p>
        </p:txBody>
      </p:sp>
    </p:spTree>
    <p:extLst>
      <p:ext uri="{BB962C8B-B14F-4D97-AF65-F5344CB8AC3E}">
        <p14:creationId xmlns:p14="http://schemas.microsoft.com/office/powerpoint/2010/main" val="14214616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a:t>
            </a:r>
          </a:p>
        </p:txBody>
      </p:sp>
      <p:sp>
        <p:nvSpPr>
          <p:cNvPr id="3" name="Content Placeholder 2"/>
          <p:cNvSpPr>
            <a:spLocks noGrp="1"/>
          </p:cNvSpPr>
          <p:nvPr>
            <p:ph idx="1"/>
          </p:nvPr>
        </p:nvSpPr>
        <p:spPr/>
        <p:txBody>
          <a:bodyPr/>
          <a:lstStyle/>
          <a:p>
            <a:r>
              <a:rPr lang="en-US" dirty="0"/>
              <a:t>O(1) describes an algorithm that will always execute in the same time (or space) regardless of the size of the input data </a:t>
            </a:r>
            <a:r>
              <a:rPr lang="en-US" dirty="0" smtClean="0"/>
              <a:t>set</a:t>
            </a:r>
            <a:endParaRPr lang="en-US" dirty="0">
              <a:solidFill>
                <a:srgbClr val="FFC000"/>
              </a:solidFill>
            </a:endParaRPr>
          </a:p>
        </p:txBody>
      </p:sp>
    </p:spTree>
    <p:extLst>
      <p:ext uri="{BB962C8B-B14F-4D97-AF65-F5344CB8AC3E}">
        <p14:creationId xmlns:p14="http://schemas.microsoft.com/office/powerpoint/2010/main" val="3366333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838200"/>
            <a:ext cx="8229600" cy="5638800"/>
          </a:xfrm>
        </p:spPr>
        <p:txBody>
          <a:bodyPr/>
          <a:lstStyle/>
          <a:p>
            <a:r>
              <a:rPr lang="en-US" altLang="en-US" dirty="0" smtClean="0"/>
              <a:t>x = 7y + 8       x – 7y = 8</a:t>
            </a:r>
          </a:p>
          <a:p>
            <a:r>
              <a:rPr lang="en-US" altLang="en-US" dirty="0" smtClean="0"/>
              <a:t>y = x – 3         -x + y = -3</a:t>
            </a:r>
          </a:p>
          <a:p>
            <a:pPr>
              <a:lnSpc>
                <a:spcPts val="4000"/>
              </a:lnSpc>
              <a:spcBef>
                <a:spcPct val="0"/>
              </a:spcBef>
            </a:pPr>
            <a:endParaRPr lang="en-US" altLang="en-US" dirty="0" smtClean="0">
              <a:cs typeface="Courier New" pitchFamily="49" charset="0"/>
            </a:endParaRPr>
          </a:p>
          <a:p>
            <a:pPr>
              <a:lnSpc>
                <a:spcPts val="4000"/>
              </a:lnSpc>
              <a:spcBef>
                <a:spcPct val="0"/>
              </a:spcBef>
            </a:pPr>
            <a:r>
              <a:rPr lang="en-US" altLang="en-US" dirty="0" smtClean="0">
                <a:cs typeface="Courier New" pitchFamily="49" charset="0"/>
              </a:rPr>
              <a:t>          x   y   k</a:t>
            </a:r>
          </a:p>
          <a:p>
            <a:pPr>
              <a:lnSpc>
                <a:spcPts val="4000"/>
              </a:lnSpc>
              <a:spcBef>
                <a:spcPct val="0"/>
              </a:spcBef>
            </a:pPr>
            <a:r>
              <a:rPr lang="en-US" altLang="en-US" dirty="0" smtClean="0">
                <a:latin typeface="Courier New" pitchFamily="49" charset="0"/>
                <a:cs typeface="Courier New" pitchFamily="49" charset="0"/>
              </a:rPr>
              <a:t>   </a:t>
            </a:r>
            <a:r>
              <a:rPr lang="en-US" altLang="en-US" sz="38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a:t>
            </a:r>
          </a:p>
          <a:p>
            <a:pPr>
              <a:lnSpc>
                <a:spcPts val="4000"/>
              </a:lnSpc>
              <a:spcBef>
                <a:spcPct val="0"/>
              </a:spcBef>
            </a:pPr>
            <a:r>
              <a:rPr lang="en-US" altLang="en-US" dirty="0" err="1" smtClean="0"/>
              <a:t>eq</a:t>
            </a:r>
            <a:r>
              <a:rPr lang="en-US" altLang="en-US" dirty="0" smtClean="0"/>
              <a:t> 1</a:t>
            </a:r>
            <a:r>
              <a:rPr lang="en-US" altLang="en-US" sz="2400" dirty="0" smtClean="0"/>
              <a:t> </a:t>
            </a:r>
            <a:r>
              <a:rPr lang="en-US" altLang="en-US" dirty="0" smtClean="0">
                <a:latin typeface="Courier New" pitchFamily="49" charset="0"/>
                <a:cs typeface="Courier New" pitchFamily="49" charset="0"/>
              </a:rPr>
              <a:t> </a:t>
            </a:r>
          </a:p>
          <a:p>
            <a:pPr>
              <a:lnSpc>
                <a:spcPts val="4000"/>
              </a:lnSpc>
              <a:spcBef>
                <a:spcPct val="0"/>
              </a:spcBef>
            </a:pPr>
            <a:r>
              <a:rPr lang="en-US" altLang="en-US" dirty="0" err="1" smtClean="0"/>
              <a:t>eq</a:t>
            </a:r>
            <a:r>
              <a:rPr lang="en-US" altLang="en-US" dirty="0" smtClean="0"/>
              <a:t> 2</a:t>
            </a:r>
            <a:r>
              <a:rPr lang="en-US" altLang="en-US" sz="2400" dirty="0" smtClean="0"/>
              <a:t> </a:t>
            </a:r>
            <a:r>
              <a:rPr lang="en-US" altLang="en-US" dirty="0" smtClean="0">
                <a:latin typeface="Courier New" pitchFamily="49" charset="0"/>
                <a:cs typeface="Courier New" pitchFamily="49" charset="0"/>
              </a:rPr>
              <a:t> </a:t>
            </a:r>
          </a:p>
          <a:p>
            <a:pPr>
              <a:lnSpc>
                <a:spcPts val="4000"/>
              </a:lnSpc>
              <a:spcBef>
                <a:spcPct val="0"/>
              </a:spcBef>
            </a:pPr>
            <a:r>
              <a:rPr lang="en-US" altLang="en-US" dirty="0" smtClean="0">
                <a:latin typeface="Courier New" pitchFamily="49" charset="0"/>
                <a:cs typeface="Courier New" pitchFamily="49" charset="0"/>
              </a:rPr>
              <a:t>   </a:t>
            </a:r>
            <a:r>
              <a:rPr lang="en-US" altLang="en-US" sz="3900" dirty="0" smtClean="0">
                <a:latin typeface="Courier New" pitchFamily="49" charset="0"/>
                <a:cs typeface="Courier New" pitchFamily="49" charset="0"/>
              </a:rPr>
              <a:t> </a:t>
            </a:r>
            <a:endParaRPr lang="en-US" altLang="en-US" dirty="0" smtClean="0"/>
          </a:p>
        </p:txBody>
      </p:sp>
      <p:cxnSp>
        <p:nvCxnSpPr>
          <p:cNvPr id="7" name="Straight Arrow Connector 6"/>
          <p:cNvCxnSpPr/>
          <p:nvPr/>
        </p:nvCxnSpPr>
        <p:spPr>
          <a:xfrm>
            <a:off x="3657600" y="1219200"/>
            <a:ext cx="914400" cy="0"/>
          </a:xfrm>
          <a:prstGeom prst="straightConnector1">
            <a:avLst/>
          </a:prstGeom>
          <a:ln w="6350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57600" y="1828800"/>
            <a:ext cx="914400" cy="0"/>
          </a:xfrm>
          <a:prstGeom prst="straightConnector1">
            <a:avLst/>
          </a:prstGeom>
          <a:ln w="6350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293" name="Rectangle 8"/>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
        <p:nvSpPr>
          <p:cNvPr id="6" name="Rectangle 5"/>
          <p:cNvSpPr/>
          <p:nvPr/>
        </p:nvSpPr>
        <p:spPr>
          <a:xfrm>
            <a:off x="1676400" y="3266023"/>
            <a:ext cx="5410200" cy="2144177"/>
          </a:xfrm>
          <a:prstGeom prst="rect">
            <a:avLst/>
          </a:prstGeom>
        </p:spPr>
        <p:txBody>
          <a:bodyPr wrap="square">
            <a:spAutoFit/>
          </a:bodyPr>
          <a:lstStyle/>
          <a:p>
            <a:pPr>
              <a:lnSpc>
                <a:spcPts val="4000"/>
              </a:lnSpc>
            </a:pPr>
            <a:r>
              <a:rPr lang="en-US" altLang="en-US" sz="4000" b="1" dirty="0" smtClean="0">
                <a:solidFill>
                  <a:srgbClr val="CCFFFF"/>
                </a:solidFill>
                <a:latin typeface="Courier New" panose="02070309020205020404" pitchFamily="49" charset="0"/>
                <a:cs typeface="Courier New" pitchFamily="49" charset="0"/>
              </a:rPr>
              <a:t>┌</a:t>
            </a:r>
            <a:r>
              <a:rPr lang="en-US" altLang="en-US" sz="4000" b="1" dirty="0">
                <a:solidFill>
                  <a:schemeClr val="bg1"/>
                </a:solidFill>
                <a:latin typeface="Courier New" pitchFamily="49" charset="0"/>
                <a:cs typeface="Courier New" pitchFamily="49" charset="0"/>
              </a:rPr>
              <a:t>-43 </a:t>
            </a:r>
            <a:r>
              <a:rPr lang="en-US" altLang="en-US" sz="4000" b="1" dirty="0" smtClean="0">
                <a:solidFill>
                  <a:schemeClr val="bg1"/>
                </a:solidFill>
                <a:latin typeface="Courier New" pitchFamily="49" charset="0"/>
                <a:cs typeface="Courier New" pitchFamily="49" charset="0"/>
              </a:rPr>
              <a:t> </a:t>
            </a:r>
            <a:r>
              <a:rPr lang="en-US" altLang="en-US" sz="4000" b="1" dirty="0">
                <a:solidFill>
                  <a:schemeClr val="bg1"/>
                </a:solidFill>
                <a:latin typeface="Courier New" pitchFamily="49" charset="0"/>
                <a:cs typeface="Courier New" pitchFamily="49" charset="0"/>
              </a:rPr>
              <a:t>0</a:t>
            </a:r>
            <a:r>
              <a:rPr lang="en-US" altLang="en-US" sz="4000" b="1" baseline="-25000"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 8 </a:t>
            </a:r>
            <a:r>
              <a:rPr lang="en-US" altLang="en-US" sz="4000" b="1" dirty="0" smtClean="0">
                <a:solidFill>
                  <a:srgbClr val="CCFFFF"/>
                </a:solidFill>
                <a:latin typeface="Courier New" panose="02070309020205020404" pitchFamily="49" charset="0"/>
                <a:cs typeface="Courier New" pitchFamily="49" charset="0"/>
              </a:rPr>
              <a:t>┐</a:t>
            </a:r>
            <a:endParaRPr lang="en-US" altLang="en-US" sz="4000" b="1" dirty="0">
              <a:solidFill>
                <a:srgbClr val="CCFFFF"/>
              </a:solidFill>
              <a:latin typeface="Courier New" panose="02070309020205020404"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  1 -7</a:t>
            </a:r>
            <a:r>
              <a:rPr lang="en-US" altLang="en-US" sz="4000" b="1" baseline="-25000" dirty="0" smtClean="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8 │</a:t>
            </a:r>
            <a:endParaRPr lang="en-US" altLang="en-US" sz="4000" b="1" dirty="0">
              <a:solidFill>
                <a:srgbClr val="CCFFFF"/>
              </a:solidFill>
              <a:latin typeface="Courier New"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 -1  1</a:t>
            </a:r>
            <a:r>
              <a:rPr lang="en-US" altLang="en-US" sz="4000" b="1" baseline="-25000" dirty="0" smtClean="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│-3 │</a:t>
            </a:r>
            <a:endParaRPr lang="en-US" altLang="en-US" sz="4000" b="1" dirty="0">
              <a:solidFill>
                <a:srgbClr val="CCFFFF"/>
              </a:solidFill>
              <a:latin typeface="Courier New"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a:t>
            </a:r>
            <a:r>
              <a:rPr lang="en-US" altLang="en-US" sz="4000" b="1" dirty="0">
                <a:solidFill>
                  <a:schemeClr val="bg1"/>
                </a:solidFill>
                <a:latin typeface="Courier New" pitchFamily="49" charset="0"/>
                <a:cs typeface="Courier New" pitchFamily="49" charset="0"/>
              </a:rPr>
              <a:t>-43 </a:t>
            </a:r>
            <a:r>
              <a:rPr lang="en-US" altLang="en-US" sz="4000" b="1" dirty="0" smtClean="0">
                <a:solidFill>
                  <a:schemeClr val="bg1"/>
                </a:solidFill>
                <a:latin typeface="Courier New" pitchFamily="49" charset="0"/>
                <a:cs typeface="Courier New" pitchFamily="49" charset="0"/>
              </a:rPr>
              <a:t> </a:t>
            </a:r>
            <a:r>
              <a:rPr lang="en-US" altLang="en-US" sz="4000" b="1" dirty="0">
                <a:solidFill>
                  <a:schemeClr val="bg1"/>
                </a:solidFill>
                <a:latin typeface="Courier New" pitchFamily="49" charset="0"/>
                <a:cs typeface="Courier New" pitchFamily="49" charset="0"/>
              </a:rPr>
              <a:t>0</a:t>
            </a:r>
            <a:r>
              <a:rPr lang="en-US" altLang="en-US" sz="4000" b="1" baseline="-25000"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│8  </a:t>
            </a:r>
            <a:r>
              <a:rPr lang="en-US" altLang="en-US" sz="4000" b="1" dirty="0" smtClean="0">
                <a:solidFill>
                  <a:srgbClr val="CCFFFF"/>
                </a:solidFill>
                <a:latin typeface="Courier New" pitchFamily="49" charset="0"/>
                <a:cs typeface="Courier New" pitchFamily="49" charset="0"/>
              </a:rPr>
              <a:t>┘</a:t>
            </a:r>
            <a:endParaRPr lang="en-US" altLang="en-US" sz="4000" b="1" dirty="0">
              <a:solidFill>
                <a:srgbClr val="CCFFFF"/>
              </a:solidFill>
              <a:latin typeface="Courier New" pitchFamily="49" charset="0"/>
              <a:cs typeface="Courier New" pitchFamily="49" charset="0"/>
            </a:endParaRPr>
          </a:p>
        </p:txBody>
      </p:sp>
    </p:spTree>
    <p:extLst>
      <p:ext uri="{BB962C8B-B14F-4D97-AF65-F5344CB8AC3E}">
        <p14:creationId xmlns:p14="http://schemas.microsoft.com/office/powerpoint/2010/main" val="347064912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686800" cy="5638800"/>
          </a:xfrm>
        </p:spPr>
        <p:txBody>
          <a:bodyPr/>
          <a:lstStyle/>
          <a:p>
            <a:r>
              <a:rPr lang="en-US" sz="3000" dirty="0">
                <a:latin typeface="Times New Roman" panose="02020603050405020304" pitchFamily="18" charset="0"/>
                <a:cs typeface="Times New Roman" panose="02020603050405020304" pitchFamily="18" charset="0"/>
              </a:rPr>
              <a:t>bool </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IsFirstElementNull</a:t>
            </a:r>
            <a:r>
              <a:rPr lang="en-US" sz="3000" dirty="0" smtClean="0">
                <a:latin typeface="Times New Roman" panose="02020603050405020304" pitchFamily="18" charset="0"/>
                <a:cs typeface="Times New Roman" panose="02020603050405020304" pitchFamily="18" charset="0"/>
              </a:rPr>
              <a:t>(</a:t>
            </a:r>
            <a:r>
              <a:rPr lang="en-US" sz="3000" dirty="0" err="1" smtClean="0">
                <a:latin typeface="Times New Roman" panose="02020603050405020304" pitchFamily="18" charset="0"/>
                <a:cs typeface="Times New Roman" panose="02020603050405020304" pitchFamily="18" charset="0"/>
              </a:rPr>
              <a:t>IList</a:t>
            </a:r>
            <a:r>
              <a:rPr lang="en-US" sz="3000" dirty="0" smtClean="0">
                <a:latin typeface="Times New Roman" panose="02020603050405020304" pitchFamily="18" charset="0"/>
                <a:cs typeface="Times New Roman" panose="02020603050405020304" pitchFamily="18" charset="0"/>
              </a:rPr>
              <a:t>&lt;string</a:t>
            </a:r>
            <a:r>
              <a:rPr lang="en-US" sz="3000" dirty="0">
                <a:latin typeface="Times New Roman" panose="02020603050405020304" pitchFamily="18" charset="0"/>
                <a:cs typeface="Times New Roman" panose="02020603050405020304" pitchFamily="18" charset="0"/>
              </a:rPr>
              <a:t>&gt; elements) </a:t>
            </a:r>
            <a:endParaRPr lang="en-US"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return </a:t>
            </a:r>
            <a:r>
              <a:rPr lang="en-US" sz="3000" dirty="0">
                <a:latin typeface="Times New Roman" panose="02020603050405020304" pitchFamily="18" charset="0"/>
                <a:cs typeface="Times New Roman" panose="02020603050405020304" pitchFamily="18" charset="0"/>
              </a:rPr>
              <a:t>elements[0] == null; </a:t>
            </a:r>
            <a:endParaRPr lang="en-US"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5" name="Rectangle 4"/>
          <p:cNvSpPr/>
          <p:nvPr/>
        </p:nvSpPr>
        <p:spPr>
          <a:xfrm>
            <a:off x="0" y="6687235"/>
            <a:ext cx="9144000" cy="323165"/>
          </a:xfrm>
          <a:prstGeom prst="rect">
            <a:avLst/>
          </a:prstGeom>
        </p:spPr>
        <p:txBody>
          <a:bodyPr wrap="square">
            <a:spAutoFit/>
          </a:bodyPr>
          <a:lstStyle/>
          <a:p>
            <a:r>
              <a:rPr lang="en-US" sz="1500" dirty="0">
                <a:solidFill>
                  <a:srgbClr val="00B0F0"/>
                </a:solidFill>
              </a:rPr>
              <a:t>https://rob-bell.net/2009/06/a-beginners-guide-to-big-o-notation/</a:t>
            </a:r>
          </a:p>
        </p:txBody>
      </p:sp>
      <p:sp>
        <p:nvSpPr>
          <p:cNvPr id="6"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smtClean="0">
                <a:solidFill>
                  <a:schemeClr val="bg1"/>
                </a:solidFill>
              </a:rPr>
              <a:t>Big O</a:t>
            </a:r>
            <a:endParaRPr lang="en-US" altLang="en-US" sz="2400" dirty="0">
              <a:solidFill>
                <a:schemeClr val="bg1"/>
              </a:solidFill>
            </a:endParaRP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Tree>
    <p:extLst>
      <p:ext uri="{BB962C8B-B14F-4D97-AF65-F5344CB8AC3E}">
        <p14:creationId xmlns:p14="http://schemas.microsoft.com/office/powerpoint/2010/main" val="29440435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a:t>
            </a:r>
          </a:p>
        </p:txBody>
      </p:sp>
      <p:sp>
        <p:nvSpPr>
          <p:cNvPr id="3" name="Content Placeholder 2"/>
          <p:cNvSpPr>
            <a:spLocks noGrp="1"/>
          </p:cNvSpPr>
          <p:nvPr>
            <p:ph idx="1"/>
          </p:nvPr>
        </p:nvSpPr>
        <p:spPr>
          <a:xfrm>
            <a:off x="304800" y="1219200"/>
            <a:ext cx="8839200" cy="5638800"/>
          </a:xfrm>
        </p:spPr>
        <p:txBody>
          <a:bodyPr/>
          <a:lstStyle/>
          <a:p>
            <a:r>
              <a:rPr lang="en-US" dirty="0" smtClean="0"/>
              <a:t>O(n) describes an algorithm whose performance will grow linearly and in direct proportion to the size of the input data set</a:t>
            </a:r>
          </a:p>
          <a:p>
            <a:endParaRPr lang="en-US" dirty="0"/>
          </a:p>
          <a:p>
            <a:endParaRPr lang="en-US" dirty="0"/>
          </a:p>
        </p:txBody>
      </p:sp>
    </p:spTree>
    <p:extLst>
      <p:ext uri="{BB962C8B-B14F-4D97-AF65-F5344CB8AC3E}">
        <p14:creationId xmlns:p14="http://schemas.microsoft.com/office/powerpoint/2010/main" val="12157987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839200" cy="5638800"/>
          </a:xfrm>
        </p:spPr>
        <p:txBody>
          <a:bodyPr/>
          <a:lstStyle/>
          <a:p>
            <a:r>
              <a:rPr lang="en-US" sz="2800" dirty="0">
                <a:latin typeface="Times New Roman" panose="02020603050405020304" pitchFamily="18" charset="0"/>
                <a:cs typeface="Times New Roman" panose="02020603050405020304" pitchFamily="18" charset="0"/>
              </a:rPr>
              <a:t>bool </a:t>
            </a:r>
            <a:r>
              <a:rPr lang="en-US" sz="2800" dirty="0" err="1">
                <a:latin typeface="Times New Roman" panose="02020603050405020304" pitchFamily="18" charset="0"/>
                <a:cs typeface="Times New Roman" panose="02020603050405020304" pitchFamily="18" charset="0"/>
              </a:rPr>
              <a:t>ContainsValue</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IList</a:t>
            </a:r>
            <a:r>
              <a:rPr lang="en-US" sz="2800" dirty="0">
                <a:latin typeface="Times New Roman" panose="02020603050405020304" pitchFamily="18" charset="0"/>
                <a:cs typeface="Times New Roman" panose="02020603050405020304" pitchFamily="18" charset="0"/>
              </a:rPr>
              <a:t>&lt;string&gt; elements, string value)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foreach</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var</a:t>
            </a:r>
            <a:r>
              <a:rPr lang="en-US" sz="2800" dirty="0">
                <a:latin typeface="Times New Roman" panose="02020603050405020304" pitchFamily="18" charset="0"/>
                <a:cs typeface="Times New Roman" panose="02020603050405020304" pitchFamily="18" charset="0"/>
              </a:rPr>
              <a:t> element in elements) </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if </a:t>
            </a:r>
            <a:r>
              <a:rPr lang="en-US" sz="2800" dirty="0">
                <a:latin typeface="Times New Roman" panose="02020603050405020304" pitchFamily="18" charset="0"/>
                <a:cs typeface="Times New Roman" panose="02020603050405020304" pitchFamily="18" charset="0"/>
              </a:rPr>
              <a:t>(element == value) return true; </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return </a:t>
            </a:r>
            <a:r>
              <a:rPr lang="en-US" sz="2800" dirty="0">
                <a:latin typeface="Times New Roman" panose="02020603050405020304" pitchFamily="18" charset="0"/>
                <a:cs typeface="Times New Roman" panose="02020603050405020304" pitchFamily="18" charset="0"/>
              </a:rPr>
              <a:t>false;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t>
            </a:r>
          </a:p>
          <a:p>
            <a:endParaRPr lang="en-US" dirty="0"/>
          </a:p>
          <a:p>
            <a:endParaRPr lang="en-US" dirty="0"/>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https://rob-bell.net/2009/06/a-beginners-guide-to-big-o-notation/</a:t>
            </a:r>
          </a:p>
        </p:txBody>
      </p:sp>
      <p:sp>
        <p:nvSpPr>
          <p:cNvPr id="6"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smtClean="0">
                <a:solidFill>
                  <a:schemeClr val="bg1"/>
                </a:solidFill>
              </a:rPr>
              <a:t>Big O</a:t>
            </a:r>
            <a:endParaRPr lang="en-US" altLang="en-US" sz="2400" dirty="0">
              <a:solidFill>
                <a:schemeClr val="bg1"/>
              </a:solidFill>
            </a:endParaRP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Tree>
    <p:extLst>
      <p:ext uri="{BB962C8B-B14F-4D97-AF65-F5344CB8AC3E}">
        <p14:creationId xmlns:p14="http://schemas.microsoft.com/office/powerpoint/2010/main" val="33663336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a:t>
            </a:r>
          </a:p>
        </p:txBody>
      </p:sp>
      <p:sp>
        <p:nvSpPr>
          <p:cNvPr id="3" name="Content Placeholder 2"/>
          <p:cNvSpPr>
            <a:spLocks noGrp="1"/>
          </p:cNvSpPr>
          <p:nvPr>
            <p:ph idx="1"/>
          </p:nvPr>
        </p:nvSpPr>
        <p:spPr/>
        <p:txBody>
          <a:bodyPr/>
          <a:lstStyle/>
          <a:p>
            <a:r>
              <a:rPr lang="en-US" dirty="0"/>
              <a:t>The example </a:t>
            </a:r>
            <a:r>
              <a:rPr lang="en-US" dirty="0" smtClean="0"/>
              <a:t>demonstrates </a:t>
            </a:r>
            <a:r>
              <a:rPr lang="en-US" dirty="0"/>
              <a:t>how Big O </a:t>
            </a:r>
            <a:r>
              <a:rPr lang="en-US" dirty="0" smtClean="0"/>
              <a:t>favors </a:t>
            </a:r>
            <a:r>
              <a:rPr lang="en-US" dirty="0"/>
              <a:t>the worst-case performance scenario</a:t>
            </a:r>
          </a:p>
        </p:txBody>
      </p:sp>
    </p:spTree>
    <p:extLst>
      <p:ext uri="{BB962C8B-B14F-4D97-AF65-F5344CB8AC3E}">
        <p14:creationId xmlns:p14="http://schemas.microsoft.com/office/powerpoint/2010/main" val="376826531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a:t>
            </a:r>
          </a:p>
        </p:txBody>
      </p:sp>
      <p:sp>
        <p:nvSpPr>
          <p:cNvPr id="3" name="Content Placeholder 2"/>
          <p:cNvSpPr>
            <a:spLocks noGrp="1"/>
          </p:cNvSpPr>
          <p:nvPr>
            <p:ph idx="1"/>
          </p:nvPr>
        </p:nvSpPr>
        <p:spPr/>
        <p:txBody>
          <a:bodyPr/>
          <a:lstStyle/>
          <a:p>
            <a:r>
              <a:rPr lang="en-US" dirty="0"/>
              <a:t>The example </a:t>
            </a:r>
            <a:r>
              <a:rPr lang="en-US" dirty="0" smtClean="0"/>
              <a:t>demonstrates </a:t>
            </a:r>
            <a:r>
              <a:rPr lang="en-US" dirty="0"/>
              <a:t>how Big O </a:t>
            </a:r>
            <a:r>
              <a:rPr lang="en-US" dirty="0" smtClean="0"/>
              <a:t>favors </a:t>
            </a:r>
            <a:r>
              <a:rPr lang="en-US" dirty="0"/>
              <a:t>the worst-case </a:t>
            </a:r>
            <a:r>
              <a:rPr lang="en-US" dirty="0" smtClean="0"/>
              <a:t>performance scenario</a:t>
            </a:r>
          </a:p>
          <a:p>
            <a:r>
              <a:rPr lang="en-US" dirty="0" smtClean="0"/>
              <a:t>A </a:t>
            </a:r>
            <a:r>
              <a:rPr lang="en-US" dirty="0"/>
              <a:t>matching string could be found during any iteration of the </a:t>
            </a:r>
            <a:r>
              <a:rPr lang="en-US" dirty="0" smtClean="0"/>
              <a:t> </a:t>
            </a:r>
            <a:r>
              <a:rPr lang="en-US" dirty="0" smtClean="0">
                <a:latin typeface="Times New Roman" panose="02020603050405020304" pitchFamily="18" charset="0"/>
                <a:cs typeface="Times New Roman" panose="02020603050405020304" pitchFamily="18" charset="0"/>
              </a:rPr>
              <a:t>for</a:t>
            </a:r>
            <a:r>
              <a:rPr lang="en-US" dirty="0" smtClean="0"/>
              <a:t>  loop </a:t>
            </a:r>
            <a:r>
              <a:rPr lang="en-US" dirty="0"/>
              <a:t>and the function would return early</a:t>
            </a:r>
          </a:p>
        </p:txBody>
      </p:sp>
    </p:spTree>
    <p:extLst>
      <p:ext uri="{BB962C8B-B14F-4D97-AF65-F5344CB8AC3E}">
        <p14:creationId xmlns:p14="http://schemas.microsoft.com/office/powerpoint/2010/main" val="354463280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a:t>
            </a:r>
          </a:p>
        </p:txBody>
      </p:sp>
      <p:sp>
        <p:nvSpPr>
          <p:cNvPr id="3" name="Content Placeholder 2"/>
          <p:cNvSpPr>
            <a:spLocks noGrp="1"/>
          </p:cNvSpPr>
          <p:nvPr>
            <p:ph idx="1"/>
          </p:nvPr>
        </p:nvSpPr>
        <p:spPr/>
        <p:txBody>
          <a:bodyPr/>
          <a:lstStyle/>
          <a:p>
            <a:r>
              <a:rPr lang="en-US" dirty="0" smtClean="0"/>
              <a:t>Big </a:t>
            </a:r>
            <a:r>
              <a:rPr lang="en-US" dirty="0"/>
              <a:t>O notation will always assume the upper limit where the algorithm will perform the maximum number of iterations</a:t>
            </a:r>
          </a:p>
        </p:txBody>
      </p:sp>
    </p:spTree>
    <p:extLst>
      <p:ext uri="{BB962C8B-B14F-4D97-AF65-F5344CB8AC3E}">
        <p14:creationId xmlns:p14="http://schemas.microsoft.com/office/powerpoint/2010/main" val="423046803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a:t>
            </a:r>
          </a:p>
        </p:txBody>
      </p:sp>
      <p:sp>
        <p:nvSpPr>
          <p:cNvPr id="3" name="Content Placeholder 2"/>
          <p:cNvSpPr>
            <a:spLocks noGrp="1"/>
          </p:cNvSpPr>
          <p:nvPr>
            <p:ph idx="1"/>
          </p:nvPr>
        </p:nvSpPr>
        <p:spPr/>
        <p:txBody>
          <a:bodyPr/>
          <a:lstStyle/>
          <a:p>
            <a:r>
              <a:rPr lang="en-US" dirty="0" smtClean="0"/>
              <a:t>O(n</a:t>
            </a:r>
            <a:r>
              <a:rPr lang="en-US" baseline="30000" dirty="0" smtClean="0"/>
              <a:t>2</a:t>
            </a:r>
            <a:r>
              <a:rPr lang="en-US" dirty="0"/>
              <a:t>) represents an algorithm whose performance is directly proportional to the square of the size of the input data set</a:t>
            </a:r>
          </a:p>
        </p:txBody>
      </p:sp>
    </p:spTree>
    <p:extLst>
      <p:ext uri="{BB962C8B-B14F-4D97-AF65-F5344CB8AC3E}">
        <p14:creationId xmlns:p14="http://schemas.microsoft.com/office/powerpoint/2010/main" val="2407192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a:t>
            </a:r>
          </a:p>
        </p:txBody>
      </p:sp>
      <p:sp>
        <p:nvSpPr>
          <p:cNvPr id="3" name="Content Placeholder 2"/>
          <p:cNvSpPr>
            <a:spLocks noGrp="1"/>
          </p:cNvSpPr>
          <p:nvPr>
            <p:ph idx="1"/>
          </p:nvPr>
        </p:nvSpPr>
        <p:spPr/>
        <p:txBody>
          <a:bodyPr/>
          <a:lstStyle/>
          <a:p>
            <a:r>
              <a:rPr lang="en-US" dirty="0" smtClean="0"/>
              <a:t>O(n</a:t>
            </a:r>
            <a:r>
              <a:rPr lang="en-US" baseline="30000" dirty="0" smtClean="0"/>
              <a:t>2</a:t>
            </a:r>
            <a:r>
              <a:rPr lang="en-US" dirty="0"/>
              <a:t>) is common with algorithms that involve nested iterations over the data </a:t>
            </a:r>
            <a:r>
              <a:rPr lang="en-US" dirty="0" smtClean="0"/>
              <a:t>set</a:t>
            </a:r>
          </a:p>
          <a:p>
            <a:endParaRPr lang="en-US" sz="2000" dirty="0"/>
          </a:p>
        </p:txBody>
      </p:sp>
    </p:spTree>
    <p:extLst>
      <p:ext uri="{BB962C8B-B14F-4D97-AF65-F5344CB8AC3E}">
        <p14:creationId xmlns:p14="http://schemas.microsoft.com/office/powerpoint/2010/main" val="206895697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a:t>
            </a:r>
          </a:p>
        </p:txBody>
      </p:sp>
      <p:sp>
        <p:nvSpPr>
          <p:cNvPr id="3" name="Content Placeholder 2"/>
          <p:cNvSpPr>
            <a:spLocks noGrp="1"/>
          </p:cNvSpPr>
          <p:nvPr>
            <p:ph idx="1"/>
          </p:nvPr>
        </p:nvSpPr>
        <p:spPr/>
        <p:txBody>
          <a:bodyPr/>
          <a:lstStyle/>
          <a:p>
            <a:r>
              <a:rPr lang="en-US" dirty="0" smtClean="0"/>
              <a:t>O(n</a:t>
            </a:r>
            <a:r>
              <a:rPr lang="en-US" baseline="30000" dirty="0" smtClean="0"/>
              <a:t>2</a:t>
            </a:r>
            <a:r>
              <a:rPr lang="en-US" dirty="0"/>
              <a:t>) is common with algorithms that involve nested iterations over the data </a:t>
            </a:r>
            <a:r>
              <a:rPr lang="en-US" dirty="0" smtClean="0"/>
              <a:t>set</a:t>
            </a:r>
          </a:p>
          <a:p>
            <a:endParaRPr lang="en-US" sz="2000" dirty="0"/>
          </a:p>
          <a:p>
            <a:r>
              <a:rPr lang="en-US" dirty="0"/>
              <a:t>Deeper nested iterations will result in O(N</a:t>
            </a:r>
            <a:r>
              <a:rPr lang="en-US" baseline="30000" dirty="0"/>
              <a:t>3</a:t>
            </a:r>
            <a:r>
              <a:rPr lang="en-US" dirty="0"/>
              <a:t>), O(N</a:t>
            </a:r>
            <a:r>
              <a:rPr lang="en-US" baseline="30000" dirty="0"/>
              <a:t>4</a:t>
            </a:r>
            <a:r>
              <a:rPr lang="en-US" dirty="0"/>
              <a:t>) etc. </a:t>
            </a:r>
          </a:p>
        </p:txBody>
      </p:sp>
    </p:spTree>
    <p:extLst>
      <p:ext uri="{BB962C8B-B14F-4D97-AF65-F5344CB8AC3E}">
        <p14:creationId xmlns:p14="http://schemas.microsoft.com/office/powerpoint/2010/main" val="2407192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86800" cy="5638800"/>
          </a:xfrm>
        </p:spPr>
        <p:txBody>
          <a:bodyPr/>
          <a:lstStyle/>
          <a:p>
            <a:pPr>
              <a:spcBef>
                <a:spcPts val="0"/>
              </a:spcBef>
            </a:pPr>
            <a:r>
              <a:rPr lang="en-US" sz="2600" dirty="0">
                <a:latin typeface="Times New Roman" panose="02020603050405020304" pitchFamily="18" charset="0"/>
                <a:cs typeface="Times New Roman" panose="02020603050405020304" pitchFamily="18" charset="0"/>
              </a:rPr>
              <a:t>bool </a:t>
            </a:r>
            <a:r>
              <a:rPr lang="en-US" sz="2600" dirty="0" err="1">
                <a:latin typeface="Times New Roman" panose="02020603050405020304" pitchFamily="18" charset="0"/>
                <a:cs typeface="Times New Roman" panose="02020603050405020304" pitchFamily="18" charset="0"/>
              </a:rPr>
              <a:t>ContainsDuplicates</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IList</a:t>
            </a:r>
            <a:r>
              <a:rPr lang="en-US" sz="2600" dirty="0">
                <a:latin typeface="Times New Roman" panose="02020603050405020304" pitchFamily="18" charset="0"/>
                <a:cs typeface="Times New Roman" panose="02020603050405020304" pitchFamily="18" charset="0"/>
              </a:rPr>
              <a:t>&lt;string&gt; elements) </a:t>
            </a:r>
            <a:endParaRPr lang="en-US" sz="2600" dirty="0" smtClean="0">
              <a:latin typeface="Times New Roman" panose="02020603050405020304" pitchFamily="18" charset="0"/>
              <a:cs typeface="Times New Roman" panose="02020603050405020304" pitchFamily="18" charset="0"/>
            </a:endParaRPr>
          </a:p>
          <a:p>
            <a:pPr>
              <a:spcBef>
                <a:spcPts val="0"/>
              </a:spcBef>
            </a:pPr>
            <a:r>
              <a:rPr lang="en-US" sz="2600" dirty="0" smtClean="0">
                <a:latin typeface="Times New Roman" panose="02020603050405020304" pitchFamily="18" charset="0"/>
                <a:cs typeface="Times New Roman" panose="02020603050405020304" pitchFamily="18" charset="0"/>
              </a:rPr>
              <a:t>{</a:t>
            </a:r>
          </a:p>
          <a:p>
            <a:pPr>
              <a:spcBef>
                <a:spcPts val="0"/>
              </a:spcBef>
            </a:pPr>
            <a:r>
              <a:rPr lang="en-US" sz="2600" dirty="0" smtClean="0">
                <a:latin typeface="Times New Roman" panose="02020603050405020304" pitchFamily="18" charset="0"/>
                <a:cs typeface="Times New Roman" panose="02020603050405020304" pitchFamily="18" charset="0"/>
              </a:rPr>
              <a:t>     for </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var</a:t>
            </a:r>
            <a:r>
              <a:rPr lang="en-US" sz="2600" dirty="0">
                <a:latin typeface="Times New Roman" panose="02020603050405020304" pitchFamily="18" charset="0"/>
                <a:cs typeface="Times New Roman" panose="02020603050405020304" pitchFamily="18" charset="0"/>
              </a:rPr>
              <a:t> outer = 0; outer &lt; </a:t>
            </a:r>
            <a:r>
              <a:rPr lang="en-US" sz="2600" dirty="0" err="1">
                <a:latin typeface="Times New Roman" panose="02020603050405020304" pitchFamily="18" charset="0"/>
                <a:cs typeface="Times New Roman" panose="02020603050405020304" pitchFamily="18" charset="0"/>
              </a:rPr>
              <a:t>elements.Count</a:t>
            </a:r>
            <a:r>
              <a:rPr lang="en-US" sz="2600" dirty="0">
                <a:latin typeface="Times New Roman" panose="02020603050405020304" pitchFamily="18" charset="0"/>
                <a:cs typeface="Times New Roman" panose="02020603050405020304" pitchFamily="18" charset="0"/>
              </a:rPr>
              <a:t>; outer++) </a:t>
            </a:r>
            <a:endParaRPr lang="en-US" sz="2600" dirty="0" smtClean="0">
              <a:latin typeface="Times New Roman" panose="02020603050405020304" pitchFamily="18" charset="0"/>
              <a:cs typeface="Times New Roman" panose="02020603050405020304" pitchFamily="18" charset="0"/>
            </a:endParaRPr>
          </a:p>
          <a:p>
            <a:pPr>
              <a:spcBef>
                <a:spcPts val="0"/>
              </a:spcBef>
            </a:pPr>
            <a:r>
              <a:rPr lang="en-US" sz="2600" dirty="0" smtClean="0">
                <a:latin typeface="Times New Roman" panose="02020603050405020304" pitchFamily="18" charset="0"/>
                <a:cs typeface="Times New Roman" panose="02020603050405020304" pitchFamily="18" charset="0"/>
              </a:rPr>
              <a:t>     { </a:t>
            </a:r>
          </a:p>
          <a:p>
            <a:pPr>
              <a:spcBef>
                <a:spcPts val="0"/>
              </a:spcBef>
            </a:pPr>
            <a:r>
              <a:rPr lang="en-US" sz="2600" dirty="0" smtClean="0">
                <a:latin typeface="Times New Roman" panose="02020603050405020304" pitchFamily="18" charset="0"/>
                <a:cs typeface="Times New Roman" panose="02020603050405020304" pitchFamily="18" charset="0"/>
              </a:rPr>
              <a:t>          for </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var</a:t>
            </a:r>
            <a:r>
              <a:rPr lang="en-US" sz="2600" dirty="0">
                <a:latin typeface="Times New Roman" panose="02020603050405020304" pitchFamily="18" charset="0"/>
                <a:cs typeface="Times New Roman" panose="02020603050405020304" pitchFamily="18" charset="0"/>
              </a:rPr>
              <a:t> inner = 0; inner &lt; </a:t>
            </a:r>
            <a:r>
              <a:rPr lang="en-US" sz="2600" dirty="0" err="1">
                <a:latin typeface="Times New Roman" panose="02020603050405020304" pitchFamily="18" charset="0"/>
                <a:cs typeface="Times New Roman" panose="02020603050405020304" pitchFamily="18" charset="0"/>
              </a:rPr>
              <a:t>elements.Count</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inner</a:t>
            </a:r>
            <a:r>
              <a:rPr lang="en-US" sz="2600" dirty="0">
                <a:latin typeface="Times New Roman" panose="02020603050405020304" pitchFamily="18" charset="0"/>
                <a:cs typeface="Times New Roman" panose="02020603050405020304" pitchFamily="18" charset="0"/>
              </a:rPr>
              <a:t>++) </a:t>
            </a:r>
            <a:endParaRPr lang="en-US" sz="2600" dirty="0" smtClean="0">
              <a:latin typeface="Times New Roman" panose="02020603050405020304" pitchFamily="18" charset="0"/>
              <a:cs typeface="Times New Roman" panose="02020603050405020304" pitchFamily="18" charset="0"/>
            </a:endParaRPr>
          </a:p>
          <a:p>
            <a:pPr>
              <a:spcBef>
                <a:spcPts val="0"/>
              </a:spcBef>
            </a:pPr>
            <a:r>
              <a:rPr lang="en-US" sz="2600" dirty="0" smtClean="0">
                <a:latin typeface="Times New Roman" panose="02020603050405020304" pitchFamily="18" charset="0"/>
                <a:cs typeface="Times New Roman" panose="02020603050405020304" pitchFamily="18" charset="0"/>
              </a:rPr>
              <a:t>          { </a:t>
            </a:r>
          </a:p>
          <a:p>
            <a:pPr>
              <a:spcBef>
                <a:spcPts val="0"/>
              </a:spcBef>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 </a:t>
            </a:r>
            <a:r>
              <a:rPr lang="en-US" sz="2600" dirty="0">
                <a:latin typeface="Times New Roman" panose="02020603050405020304" pitchFamily="18" charset="0"/>
                <a:cs typeface="Times New Roman" panose="02020603050405020304" pitchFamily="18" charset="0"/>
              </a:rPr>
              <a:t>Don't compare with self </a:t>
            </a:r>
            <a:endParaRPr lang="en-US" sz="2600" dirty="0" smtClean="0">
              <a:latin typeface="Times New Roman" panose="02020603050405020304" pitchFamily="18" charset="0"/>
              <a:cs typeface="Times New Roman" panose="02020603050405020304" pitchFamily="18" charset="0"/>
            </a:endParaRPr>
          </a:p>
          <a:p>
            <a:pPr>
              <a:spcBef>
                <a:spcPts val="0"/>
              </a:spcBef>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if </a:t>
            </a:r>
            <a:r>
              <a:rPr lang="en-US" sz="2600" dirty="0">
                <a:latin typeface="Times New Roman" panose="02020603050405020304" pitchFamily="18" charset="0"/>
                <a:cs typeface="Times New Roman" panose="02020603050405020304" pitchFamily="18" charset="0"/>
              </a:rPr>
              <a:t>(outer == inner) continue; </a:t>
            </a:r>
            <a:endParaRPr lang="en-US" sz="2600" dirty="0" smtClean="0">
              <a:latin typeface="Times New Roman" panose="02020603050405020304" pitchFamily="18" charset="0"/>
              <a:cs typeface="Times New Roman" panose="02020603050405020304" pitchFamily="18" charset="0"/>
            </a:endParaRPr>
          </a:p>
          <a:p>
            <a:pPr>
              <a:spcBef>
                <a:spcPts val="0"/>
              </a:spcBef>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if </a:t>
            </a:r>
            <a:r>
              <a:rPr lang="en-US" sz="2600" dirty="0">
                <a:latin typeface="Times New Roman" panose="02020603050405020304" pitchFamily="18" charset="0"/>
                <a:cs typeface="Times New Roman" panose="02020603050405020304" pitchFamily="18" charset="0"/>
              </a:rPr>
              <a:t>(elements[outer] == elements[inner]) return true; </a:t>
            </a:r>
            <a:r>
              <a:rPr lang="en-US" sz="2600" dirty="0" smtClean="0">
                <a:latin typeface="Times New Roman" panose="02020603050405020304" pitchFamily="18" charset="0"/>
                <a:cs typeface="Times New Roman" panose="02020603050405020304" pitchFamily="18" charset="0"/>
              </a:rPr>
              <a:t>     </a:t>
            </a:r>
          </a:p>
          <a:p>
            <a:pPr>
              <a:spcBef>
                <a:spcPts val="0"/>
              </a:spcBef>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 </a:t>
            </a:r>
          </a:p>
          <a:p>
            <a:pPr>
              <a:spcBef>
                <a:spcPts val="0"/>
              </a:spcBef>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 </a:t>
            </a:r>
          </a:p>
          <a:p>
            <a:pPr>
              <a:spcBef>
                <a:spcPts val="0"/>
              </a:spcBef>
            </a:pPr>
            <a:r>
              <a:rPr lang="en-US" sz="2600" dirty="0" smtClean="0">
                <a:latin typeface="Times New Roman" panose="02020603050405020304" pitchFamily="18" charset="0"/>
                <a:cs typeface="Times New Roman" panose="02020603050405020304" pitchFamily="18" charset="0"/>
              </a:rPr>
              <a:t>return </a:t>
            </a:r>
            <a:r>
              <a:rPr lang="en-US" sz="2600" dirty="0">
                <a:latin typeface="Times New Roman" panose="02020603050405020304" pitchFamily="18" charset="0"/>
                <a:cs typeface="Times New Roman" panose="02020603050405020304" pitchFamily="18" charset="0"/>
              </a:rPr>
              <a:t>false; </a:t>
            </a:r>
            <a:endParaRPr lang="en-US" sz="2600" dirty="0" smtClean="0">
              <a:latin typeface="Times New Roman" panose="02020603050405020304" pitchFamily="18" charset="0"/>
              <a:cs typeface="Times New Roman" panose="02020603050405020304" pitchFamily="18" charset="0"/>
            </a:endParaRPr>
          </a:p>
          <a:p>
            <a:pPr>
              <a:spcBef>
                <a:spcPts val="0"/>
              </a:spcBef>
            </a:pPr>
            <a:r>
              <a:rPr lang="en-US" sz="2600" dirty="0" smtClean="0">
                <a:latin typeface="Times New Roman" panose="02020603050405020304" pitchFamily="18" charset="0"/>
                <a:cs typeface="Times New Roman" panose="02020603050405020304" pitchFamily="18" charset="0"/>
              </a:rPr>
              <a:t>}</a:t>
            </a:r>
            <a:endParaRPr lang="en-US" sz="2600" dirty="0">
              <a:solidFill>
                <a:srgbClr val="FFC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https://rob-bell.net/2009/06/a-beginners-guide-to-big-o-notation/</a:t>
            </a:r>
          </a:p>
        </p:txBody>
      </p:sp>
      <p:sp>
        <p:nvSpPr>
          <p:cNvPr id="6"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smtClean="0">
                <a:solidFill>
                  <a:schemeClr val="bg1"/>
                </a:solidFill>
              </a:rPr>
              <a:t>Big O</a:t>
            </a:r>
            <a:endParaRPr lang="en-US" altLang="en-US" sz="2400" dirty="0">
              <a:solidFill>
                <a:schemeClr val="bg1"/>
              </a:solidFill>
            </a:endParaRP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Tree>
    <p:extLst>
      <p:ext uri="{BB962C8B-B14F-4D97-AF65-F5344CB8AC3E}">
        <p14:creationId xmlns:p14="http://schemas.microsoft.com/office/powerpoint/2010/main" val="3366333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838200"/>
            <a:ext cx="8229600" cy="5638800"/>
          </a:xfrm>
        </p:spPr>
        <p:txBody>
          <a:bodyPr/>
          <a:lstStyle/>
          <a:p>
            <a:r>
              <a:rPr lang="en-US" altLang="en-US" dirty="0" smtClean="0"/>
              <a:t>You can also recover the original equations from a matrix</a:t>
            </a:r>
          </a:p>
          <a:p>
            <a:endParaRPr lang="en-US" altLang="en-US" sz="1000" dirty="0" smtClean="0"/>
          </a:p>
          <a:p>
            <a:r>
              <a:rPr lang="en-US" altLang="en-US" dirty="0" smtClean="0"/>
              <a:t>What would be the equations for the matrix:</a:t>
            </a:r>
          </a:p>
          <a:p>
            <a:endParaRPr lang="en-US" altLang="en-US" sz="1000" dirty="0" smtClean="0"/>
          </a:p>
          <a:p>
            <a:pPr>
              <a:lnSpc>
                <a:spcPts val="4000"/>
              </a:lnSpc>
              <a:spcBef>
                <a:spcPct val="0"/>
              </a:spcBef>
            </a:pPr>
            <a:r>
              <a:rPr lang="en-US" altLang="en-US" dirty="0" smtClean="0">
                <a:cs typeface="Courier New" pitchFamily="49" charset="0"/>
              </a:rPr>
              <a:t>         x    y     k</a:t>
            </a:r>
          </a:p>
          <a:p>
            <a:pPr>
              <a:lnSpc>
                <a:spcPts val="4000"/>
              </a:lnSpc>
              <a:spcBef>
                <a:spcPct val="0"/>
              </a:spcBef>
            </a:pPr>
            <a:r>
              <a:rPr lang="en-US" altLang="en-US" dirty="0" smtClean="0">
                <a:latin typeface="Courier New" pitchFamily="49" charset="0"/>
                <a:cs typeface="Courier New" pitchFamily="49" charset="0"/>
              </a:rPr>
              <a:t>   </a:t>
            </a:r>
            <a:r>
              <a:rPr lang="en-US" altLang="en-US" sz="3800" dirty="0" smtClean="0">
                <a:latin typeface="Courier New" pitchFamily="49" charset="0"/>
                <a:cs typeface="Courier New" pitchFamily="49" charset="0"/>
              </a:rPr>
              <a:t> </a:t>
            </a:r>
            <a:endParaRPr lang="en-US" altLang="en-US" dirty="0" smtClean="0">
              <a:latin typeface="Courier New" pitchFamily="49" charset="0"/>
              <a:cs typeface="Courier New" pitchFamily="49" charset="0"/>
            </a:endParaRPr>
          </a:p>
          <a:p>
            <a:pPr>
              <a:lnSpc>
                <a:spcPts val="4000"/>
              </a:lnSpc>
              <a:spcBef>
                <a:spcPct val="0"/>
              </a:spcBef>
            </a:pPr>
            <a:r>
              <a:rPr lang="en-US" altLang="en-US" dirty="0" err="1" smtClean="0"/>
              <a:t>eq</a:t>
            </a:r>
            <a:r>
              <a:rPr lang="en-US" altLang="en-US" dirty="0" smtClean="0"/>
              <a:t> 1</a:t>
            </a:r>
            <a:r>
              <a:rPr lang="en-US" altLang="en-US" sz="2400" dirty="0" smtClean="0"/>
              <a:t> </a:t>
            </a:r>
            <a:endParaRPr lang="en-US" altLang="en-US" dirty="0" smtClean="0">
              <a:latin typeface="Courier New" pitchFamily="49" charset="0"/>
              <a:cs typeface="Courier New" pitchFamily="49" charset="0"/>
            </a:endParaRPr>
          </a:p>
          <a:p>
            <a:pPr>
              <a:lnSpc>
                <a:spcPts val="4000"/>
              </a:lnSpc>
              <a:spcBef>
                <a:spcPct val="0"/>
              </a:spcBef>
            </a:pPr>
            <a:r>
              <a:rPr lang="en-US" altLang="en-US" dirty="0" err="1" smtClean="0"/>
              <a:t>eq</a:t>
            </a:r>
            <a:r>
              <a:rPr lang="en-US" altLang="en-US" dirty="0" smtClean="0"/>
              <a:t> 2</a:t>
            </a:r>
            <a:r>
              <a:rPr lang="en-US" altLang="en-US" sz="2400" dirty="0" smtClean="0"/>
              <a:t> </a:t>
            </a:r>
            <a:endParaRPr lang="en-US" altLang="en-US" dirty="0" smtClean="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a:t>
            </a:r>
            <a:r>
              <a:rPr lang="en-US" altLang="en-US" sz="3900" dirty="0" smtClean="0">
                <a:latin typeface="Courier New" pitchFamily="49" charset="0"/>
                <a:cs typeface="Courier New" pitchFamily="49" charset="0"/>
              </a:rPr>
              <a:t> </a:t>
            </a:r>
            <a:endParaRPr lang="en-US" altLang="en-US" dirty="0" smtClean="0">
              <a:latin typeface="Courier New" pitchFamily="49" charset="0"/>
              <a:cs typeface="Courier New" pitchFamily="49" charset="0"/>
            </a:endParaRPr>
          </a:p>
          <a:p>
            <a:pPr>
              <a:lnSpc>
                <a:spcPts val="4000"/>
              </a:lnSpc>
              <a:spcBef>
                <a:spcPct val="0"/>
              </a:spcBef>
            </a:pPr>
            <a:endParaRPr lang="en-US" altLang="en-US" dirty="0" smtClean="0"/>
          </a:p>
        </p:txBody>
      </p:sp>
      <p:sp>
        <p:nvSpPr>
          <p:cNvPr id="1331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
        <p:nvSpPr>
          <p:cNvPr id="4" name="Rectangle 3"/>
          <p:cNvSpPr/>
          <p:nvPr/>
        </p:nvSpPr>
        <p:spPr>
          <a:xfrm>
            <a:off x="1600200" y="4267200"/>
            <a:ext cx="5410200" cy="2144177"/>
          </a:xfrm>
          <a:prstGeom prst="rect">
            <a:avLst/>
          </a:prstGeom>
        </p:spPr>
        <p:txBody>
          <a:bodyPr wrap="square">
            <a:spAutoFit/>
          </a:bodyPr>
          <a:lstStyle/>
          <a:p>
            <a:pPr>
              <a:lnSpc>
                <a:spcPts val="4000"/>
              </a:lnSpc>
            </a:pPr>
            <a:r>
              <a:rPr lang="en-US" altLang="en-US" sz="4000" b="1" dirty="0" smtClean="0">
                <a:solidFill>
                  <a:srgbClr val="CCFFFF"/>
                </a:solidFill>
                <a:latin typeface="Courier New" panose="02070309020205020404" pitchFamily="49" charset="0"/>
                <a:cs typeface="Courier New" pitchFamily="49" charset="0"/>
              </a:rPr>
              <a:t>┌</a:t>
            </a:r>
            <a:r>
              <a:rPr lang="en-US" altLang="en-US" sz="4000" b="1" dirty="0">
                <a:solidFill>
                  <a:schemeClr val="bg1"/>
                </a:solidFill>
                <a:latin typeface="Courier New" pitchFamily="49" charset="0"/>
                <a:cs typeface="Courier New" pitchFamily="49" charset="0"/>
              </a:rPr>
              <a:t>-43   0</a:t>
            </a:r>
            <a:r>
              <a:rPr lang="en-US" altLang="en-US" sz="4000" b="1" baseline="-25000"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 8 </a:t>
            </a:r>
            <a:r>
              <a:rPr lang="en-US" altLang="en-US" sz="4000" b="1" dirty="0" smtClean="0">
                <a:solidFill>
                  <a:srgbClr val="CCFFFF"/>
                </a:solidFill>
                <a:latin typeface="Courier New" panose="02070309020205020404" pitchFamily="49" charset="0"/>
                <a:cs typeface="Courier New" pitchFamily="49" charset="0"/>
              </a:rPr>
              <a:t>┐</a:t>
            </a:r>
            <a:endParaRPr lang="en-US" altLang="en-US" sz="4000" b="1" dirty="0">
              <a:solidFill>
                <a:srgbClr val="CCFFFF"/>
              </a:solidFill>
              <a:latin typeface="Courier New" panose="02070309020205020404"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 </a:t>
            </a:r>
            <a:r>
              <a:rPr lang="en-US" altLang="en-US" sz="4000" b="1" dirty="0">
                <a:solidFill>
                  <a:srgbClr val="CCFFFF"/>
                </a:solidFill>
                <a:latin typeface="Courier New" pitchFamily="49" charset="0"/>
                <a:cs typeface="Courier New" pitchFamily="49" charset="0"/>
              </a:rPr>
              <a:t>10   4</a:t>
            </a:r>
            <a:r>
              <a:rPr lang="en-US" altLang="en-US" sz="4000" b="1" baseline="-25000" dirty="0">
                <a:solidFill>
                  <a:srgbClr val="CCFFFF"/>
                </a:solidFill>
                <a:latin typeface="Courier New" pitchFamily="49" charset="0"/>
                <a:cs typeface="Courier New" pitchFamily="49" charset="0"/>
              </a:rPr>
              <a:t> </a:t>
            </a:r>
            <a:r>
              <a:rPr lang="en-US" altLang="en-US" sz="4000" b="1" dirty="0">
                <a:solidFill>
                  <a:srgbClr val="CCFFFF"/>
                </a:solidFill>
                <a:latin typeface="Courier New" pitchFamily="49" charset="0"/>
                <a:cs typeface="Courier New" pitchFamily="49" charset="0"/>
              </a:rPr>
              <a:t>│ 92│</a:t>
            </a:r>
          </a:p>
          <a:p>
            <a:pPr>
              <a:lnSpc>
                <a:spcPts val="4000"/>
              </a:lnSpc>
            </a:pPr>
            <a:r>
              <a:rPr lang="en-US" altLang="en-US" sz="4000" b="1" dirty="0" smtClean="0">
                <a:solidFill>
                  <a:srgbClr val="CCFFFF"/>
                </a:solidFill>
                <a:latin typeface="Courier New" pitchFamily="49" charset="0"/>
                <a:cs typeface="Courier New" pitchFamily="49" charset="0"/>
              </a:rPr>
              <a:t>│</a:t>
            </a:r>
            <a:r>
              <a:rPr lang="en-US" altLang="en-US" sz="4000" b="1" dirty="0">
                <a:solidFill>
                  <a:srgbClr val="CCFFFF"/>
                </a:solidFill>
                <a:latin typeface="Courier New" pitchFamily="49" charset="0"/>
                <a:cs typeface="Courier New" pitchFamily="49" charset="0"/>
              </a:rPr>
              <a:t>-43   0</a:t>
            </a:r>
            <a:r>
              <a:rPr lang="en-US" altLang="en-US" sz="4000" b="1" baseline="-25000" dirty="0">
                <a:solidFill>
                  <a:srgbClr val="CCFFFF"/>
                </a:solidFill>
                <a:latin typeface="Courier New" pitchFamily="49" charset="0"/>
                <a:cs typeface="Courier New" pitchFamily="49" charset="0"/>
              </a:rPr>
              <a:t> </a:t>
            </a:r>
            <a:r>
              <a:rPr lang="en-US" altLang="en-US" sz="4000" b="1" dirty="0">
                <a:solidFill>
                  <a:srgbClr val="CCFFFF"/>
                </a:solidFill>
                <a:latin typeface="Courier New" pitchFamily="49" charset="0"/>
                <a:cs typeface="Courier New" pitchFamily="49" charset="0"/>
              </a:rPr>
              <a:t>│ 87│</a:t>
            </a:r>
          </a:p>
          <a:p>
            <a:pPr>
              <a:lnSpc>
                <a:spcPts val="4000"/>
              </a:lnSpc>
            </a:pPr>
            <a:r>
              <a:rPr lang="en-US" altLang="en-US" sz="4000" b="1" dirty="0" smtClean="0">
                <a:solidFill>
                  <a:srgbClr val="CCFFFF"/>
                </a:solidFill>
                <a:latin typeface="Courier New" pitchFamily="49" charset="0"/>
                <a:cs typeface="Courier New" pitchFamily="49" charset="0"/>
              </a:rPr>
              <a:t>└</a:t>
            </a:r>
            <a:r>
              <a:rPr lang="en-US" altLang="en-US" sz="4000" b="1" dirty="0">
                <a:solidFill>
                  <a:schemeClr val="bg1"/>
                </a:solidFill>
                <a:latin typeface="Courier New" pitchFamily="49" charset="0"/>
                <a:cs typeface="Courier New" pitchFamily="49" charset="0"/>
              </a:rPr>
              <a:t>-43   0</a:t>
            </a:r>
            <a:r>
              <a:rPr lang="en-US" altLang="en-US" sz="4000" b="1" baseline="-25000" dirty="0">
                <a:solidFill>
                  <a:schemeClr val="bg1"/>
                </a:solidFill>
                <a:latin typeface="Courier New" pitchFamily="49" charset="0"/>
                <a:cs typeface="Courier New" pitchFamily="49" charset="0"/>
              </a:rPr>
              <a:t> </a:t>
            </a:r>
            <a:r>
              <a:rPr lang="en-US" altLang="en-US" sz="4000" b="1"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8 </a:t>
            </a:r>
            <a:r>
              <a:rPr lang="en-US" altLang="en-US" sz="4000" b="1" dirty="0" smtClean="0">
                <a:solidFill>
                  <a:srgbClr val="CCFFFF"/>
                </a:solidFill>
                <a:latin typeface="Courier New" pitchFamily="49" charset="0"/>
                <a:cs typeface="Courier New" pitchFamily="49" charset="0"/>
              </a:rPr>
              <a:t>┘</a:t>
            </a:r>
            <a:endParaRPr lang="en-US" altLang="en-US" sz="4000" b="1" dirty="0">
              <a:solidFill>
                <a:srgbClr val="CCFFFF"/>
              </a:solidFill>
              <a:latin typeface="Courier New" pitchFamily="49" charset="0"/>
              <a:cs typeface="Courier New" pitchFamily="49" charset="0"/>
            </a:endParaRPr>
          </a:p>
        </p:txBody>
      </p:sp>
    </p:spTree>
    <p:extLst>
      <p:ext uri="{BB962C8B-B14F-4D97-AF65-F5344CB8AC3E}">
        <p14:creationId xmlns:p14="http://schemas.microsoft.com/office/powerpoint/2010/main" val="223967337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a:t>
            </a:r>
          </a:p>
        </p:txBody>
      </p:sp>
      <p:sp>
        <p:nvSpPr>
          <p:cNvPr id="3" name="Content Placeholder 2"/>
          <p:cNvSpPr>
            <a:spLocks noGrp="1"/>
          </p:cNvSpPr>
          <p:nvPr>
            <p:ph idx="1"/>
          </p:nvPr>
        </p:nvSpPr>
        <p:spPr/>
        <p:txBody>
          <a:bodyPr/>
          <a:lstStyle/>
          <a:p>
            <a:r>
              <a:rPr lang="en-US" dirty="0"/>
              <a:t>O(2</a:t>
            </a:r>
            <a:r>
              <a:rPr lang="en-US" baseline="30000" dirty="0"/>
              <a:t>N</a:t>
            </a:r>
            <a:r>
              <a:rPr lang="en-US" dirty="0"/>
              <a:t>) denotes an algorithm whose growth doubles with each </a:t>
            </a:r>
            <a:r>
              <a:rPr lang="en-US" dirty="0" smtClean="0"/>
              <a:t>addition </a:t>
            </a:r>
            <a:r>
              <a:rPr lang="en-US" dirty="0"/>
              <a:t>to the input data set</a:t>
            </a:r>
            <a:endParaRPr lang="en-US" dirty="0">
              <a:solidFill>
                <a:srgbClr val="FFC000"/>
              </a:solidFill>
            </a:endParaRPr>
          </a:p>
        </p:txBody>
      </p:sp>
    </p:spTree>
    <p:extLst>
      <p:ext uri="{BB962C8B-B14F-4D97-AF65-F5344CB8AC3E}">
        <p14:creationId xmlns:p14="http://schemas.microsoft.com/office/powerpoint/2010/main" val="336633363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a:t>
            </a:r>
          </a:p>
        </p:txBody>
      </p:sp>
      <p:sp>
        <p:nvSpPr>
          <p:cNvPr id="3" name="Content Placeholder 2"/>
          <p:cNvSpPr>
            <a:spLocks noGrp="1"/>
          </p:cNvSpPr>
          <p:nvPr>
            <p:ph idx="1"/>
          </p:nvPr>
        </p:nvSpPr>
        <p:spPr/>
        <p:txBody>
          <a:bodyPr/>
          <a:lstStyle/>
          <a:p>
            <a:r>
              <a:rPr lang="en-US" dirty="0"/>
              <a:t>The growth curve of an O(2</a:t>
            </a:r>
            <a:r>
              <a:rPr lang="en-US" baseline="30000" dirty="0"/>
              <a:t>N</a:t>
            </a:r>
            <a:r>
              <a:rPr lang="en-US" dirty="0"/>
              <a:t>) function is exponential - starting off very shallow, then rising </a:t>
            </a:r>
            <a:r>
              <a:rPr lang="en-US" dirty="0" smtClean="0"/>
              <a:t>meteorically</a:t>
            </a:r>
            <a:endParaRPr lang="en-US" dirty="0"/>
          </a:p>
        </p:txBody>
      </p:sp>
    </p:spTree>
    <p:extLst>
      <p:ext uri="{BB962C8B-B14F-4D97-AF65-F5344CB8AC3E}">
        <p14:creationId xmlns:p14="http://schemas.microsoft.com/office/powerpoint/2010/main" val="15254700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a:t>
            </a:r>
          </a:p>
        </p:txBody>
      </p:sp>
      <p:sp>
        <p:nvSpPr>
          <p:cNvPr id="3" name="Content Placeholder 2"/>
          <p:cNvSpPr>
            <a:spLocks noGrp="1"/>
          </p:cNvSpPr>
          <p:nvPr>
            <p:ph idx="1"/>
          </p:nvPr>
        </p:nvSpPr>
        <p:spPr/>
        <p:txBody>
          <a:bodyPr/>
          <a:lstStyle/>
          <a:p>
            <a:r>
              <a:rPr lang="en-US" dirty="0" smtClean="0"/>
              <a:t>An </a:t>
            </a:r>
            <a:r>
              <a:rPr lang="en-US" dirty="0"/>
              <a:t>example of an O(2</a:t>
            </a:r>
            <a:r>
              <a:rPr lang="en-US" baseline="30000" dirty="0"/>
              <a:t>N</a:t>
            </a:r>
            <a:r>
              <a:rPr lang="en-US" dirty="0"/>
              <a:t>) function is the recursive calculation of Fibonacci numbers</a:t>
            </a:r>
          </a:p>
        </p:txBody>
      </p:sp>
    </p:spTree>
    <p:extLst>
      <p:ext uri="{BB962C8B-B14F-4D97-AF65-F5344CB8AC3E}">
        <p14:creationId xmlns:p14="http://schemas.microsoft.com/office/powerpoint/2010/main" val="4375818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839200" cy="5638800"/>
          </a:xfrm>
        </p:spPr>
        <p:txBody>
          <a:bodyPr/>
          <a:lstStyle/>
          <a:p>
            <a:r>
              <a:rPr lang="en-US" sz="2700" dirty="0">
                <a:latin typeface="Times New Roman" panose="02020603050405020304" pitchFamily="18" charset="0"/>
                <a:cs typeface="Times New Roman" panose="02020603050405020304" pitchFamily="18" charset="0"/>
              </a:rPr>
              <a:t>int Fibonacci(int number) </a:t>
            </a:r>
          </a:p>
          <a:p>
            <a:r>
              <a:rPr lang="en-US" sz="2700" dirty="0" smtClean="0">
                <a:latin typeface="Times New Roman" panose="02020603050405020304" pitchFamily="18" charset="0"/>
                <a:cs typeface="Times New Roman" panose="02020603050405020304" pitchFamily="18" charset="0"/>
              </a:rPr>
              <a:t>{ </a:t>
            </a:r>
          </a:p>
          <a:p>
            <a:r>
              <a:rPr lang="en-US" sz="2700" dirty="0" smtClean="0">
                <a:latin typeface="Times New Roman" panose="02020603050405020304" pitchFamily="18" charset="0"/>
                <a:cs typeface="Times New Roman" panose="02020603050405020304" pitchFamily="18" charset="0"/>
              </a:rPr>
              <a:t>     if </a:t>
            </a:r>
            <a:r>
              <a:rPr lang="en-US" sz="2700" dirty="0">
                <a:latin typeface="Times New Roman" panose="02020603050405020304" pitchFamily="18" charset="0"/>
                <a:cs typeface="Times New Roman" panose="02020603050405020304" pitchFamily="18" charset="0"/>
              </a:rPr>
              <a:t>(number &lt;= 1) return number; </a:t>
            </a:r>
            <a:r>
              <a:rPr lang="en-US" sz="2700" dirty="0" smtClean="0">
                <a:latin typeface="Times New Roman" panose="02020603050405020304" pitchFamily="18" charset="0"/>
                <a:cs typeface="Times New Roman" panose="02020603050405020304" pitchFamily="18" charset="0"/>
              </a:rPr>
              <a:t>	</a:t>
            </a:r>
          </a:p>
          <a:p>
            <a:r>
              <a:rPr lang="en-US" sz="2700" dirty="0" smtClean="0">
                <a:latin typeface="Times New Roman" panose="02020603050405020304" pitchFamily="18" charset="0"/>
                <a:cs typeface="Times New Roman" panose="02020603050405020304" pitchFamily="18" charset="0"/>
              </a:rPr>
              <a:t>     return </a:t>
            </a:r>
            <a:r>
              <a:rPr lang="en-US" sz="2700" dirty="0">
                <a:latin typeface="Times New Roman" panose="02020603050405020304" pitchFamily="18" charset="0"/>
                <a:cs typeface="Times New Roman" panose="02020603050405020304" pitchFamily="18" charset="0"/>
              </a:rPr>
              <a:t>Fibonacci(number - 2) + </a:t>
            </a:r>
            <a:r>
              <a:rPr lang="en-US" sz="2700" dirty="0" smtClean="0">
                <a:latin typeface="Times New Roman" panose="02020603050405020304" pitchFamily="18" charset="0"/>
                <a:cs typeface="Times New Roman" panose="02020603050405020304" pitchFamily="18" charset="0"/>
              </a:rPr>
              <a:t>Fibonacci(number </a:t>
            </a:r>
            <a:r>
              <a:rPr lang="en-US" sz="2700" dirty="0">
                <a:latin typeface="Times New Roman" panose="02020603050405020304" pitchFamily="18" charset="0"/>
                <a:cs typeface="Times New Roman" panose="02020603050405020304" pitchFamily="18" charset="0"/>
              </a:rPr>
              <a:t>- 1); </a:t>
            </a:r>
            <a:endParaRPr lang="en-US" sz="2700" dirty="0" smtClean="0">
              <a:latin typeface="Times New Roman" panose="02020603050405020304" pitchFamily="18" charset="0"/>
              <a:cs typeface="Times New Roman" panose="02020603050405020304" pitchFamily="18" charset="0"/>
            </a:endParaRPr>
          </a:p>
          <a:p>
            <a:r>
              <a:rPr lang="en-US" sz="2700" dirty="0" smtClean="0">
                <a:latin typeface="Times New Roman" panose="02020603050405020304" pitchFamily="18" charset="0"/>
                <a:cs typeface="Times New Roman" panose="02020603050405020304" pitchFamily="18" charset="0"/>
              </a:rPr>
              <a:t>}</a:t>
            </a:r>
            <a:endParaRPr lang="en-US" sz="27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https://rob-bell.net/2009/06/a-beginners-guide-to-big-o-notation/</a:t>
            </a:r>
          </a:p>
        </p:txBody>
      </p:sp>
      <p:sp>
        <p:nvSpPr>
          <p:cNvPr id="6"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smtClean="0">
                <a:solidFill>
                  <a:schemeClr val="bg1"/>
                </a:solidFill>
              </a:rPr>
              <a:t>Big O</a:t>
            </a:r>
            <a:endParaRPr lang="en-US" altLang="en-US" sz="2400" dirty="0">
              <a:solidFill>
                <a:schemeClr val="bg1"/>
              </a:solidFill>
            </a:endParaRP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Tree>
    <p:extLst>
      <p:ext uri="{BB962C8B-B14F-4D97-AF65-F5344CB8AC3E}">
        <p14:creationId xmlns:p14="http://schemas.microsoft.com/office/powerpoint/2010/main" val="43758181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a:t>
            </a:r>
          </a:p>
        </p:txBody>
      </p:sp>
      <p:sp>
        <p:nvSpPr>
          <p:cNvPr id="3" name="Content Placeholder 2"/>
          <p:cNvSpPr>
            <a:spLocks noGrp="1"/>
          </p:cNvSpPr>
          <p:nvPr>
            <p:ph idx="1"/>
          </p:nvPr>
        </p:nvSpPr>
        <p:spPr/>
        <p:txBody>
          <a:bodyPr/>
          <a:lstStyle/>
          <a:p>
            <a:r>
              <a:rPr lang="en-US" dirty="0"/>
              <a:t>The growth curve of an O(2</a:t>
            </a:r>
            <a:r>
              <a:rPr lang="en-US" baseline="30000" dirty="0"/>
              <a:t>N</a:t>
            </a:r>
            <a:r>
              <a:rPr lang="en-US" dirty="0"/>
              <a:t>) function is exponential - starting off very shallow, then rising meteorically. An example of an O(2</a:t>
            </a:r>
            <a:r>
              <a:rPr lang="en-US" baseline="30000" dirty="0"/>
              <a:t>N</a:t>
            </a:r>
            <a:r>
              <a:rPr lang="en-US" dirty="0"/>
              <a:t>) function is the recursive calculation of Fibonacci numbers</a:t>
            </a:r>
          </a:p>
        </p:txBody>
      </p:sp>
    </p:spTree>
    <p:extLst>
      <p:ext uri="{BB962C8B-B14F-4D97-AF65-F5344CB8AC3E}">
        <p14:creationId xmlns:p14="http://schemas.microsoft.com/office/powerpoint/2010/main" val="4375818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O</a:t>
            </a:r>
            <a:endParaRPr lang="en-US" dirty="0"/>
          </a:p>
        </p:txBody>
      </p:sp>
      <p:sp>
        <p:nvSpPr>
          <p:cNvPr id="3" name="Content Placeholder 2"/>
          <p:cNvSpPr>
            <a:spLocks noGrp="1"/>
          </p:cNvSpPr>
          <p:nvPr>
            <p:ph idx="1"/>
          </p:nvPr>
        </p:nvSpPr>
        <p:spPr/>
        <p:txBody>
          <a:bodyPr/>
          <a:lstStyle/>
          <a:p>
            <a:r>
              <a:rPr lang="en-US" dirty="0" smtClean="0"/>
              <a:t>Ideally, an algorithm should run in linear time or better…</a:t>
            </a:r>
            <a:endParaRPr lang="en-US" dirty="0"/>
          </a:p>
        </p:txBody>
      </p:sp>
    </p:spTree>
    <p:extLst>
      <p:ext uri="{BB962C8B-B14F-4D97-AF65-F5344CB8AC3E}">
        <p14:creationId xmlns:p14="http://schemas.microsoft.com/office/powerpoint/2010/main" val="221638910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O</a:t>
            </a:r>
            <a:endParaRPr lang="en-US" dirty="0"/>
          </a:p>
        </p:txBody>
      </p:sp>
      <p:sp>
        <p:nvSpPr>
          <p:cNvPr id="3" name="Content Placeholder 2"/>
          <p:cNvSpPr>
            <a:spLocks noGrp="1"/>
          </p:cNvSpPr>
          <p:nvPr>
            <p:ph idx="1"/>
          </p:nvPr>
        </p:nvSpPr>
        <p:spPr/>
        <p:txBody>
          <a:bodyPr/>
          <a:lstStyle/>
          <a:p>
            <a:r>
              <a:rPr lang="en-US" dirty="0" smtClean="0"/>
              <a:t>Ideally, an algorithm should run in linear time or better…</a:t>
            </a:r>
          </a:p>
          <a:p>
            <a:r>
              <a:rPr lang="en-US" dirty="0" smtClean="0"/>
              <a:t>That means it should be O(n)</a:t>
            </a:r>
            <a:endParaRPr lang="en-US" dirty="0"/>
          </a:p>
        </p:txBody>
      </p:sp>
    </p:spTree>
    <p:extLst>
      <p:ext uri="{BB962C8B-B14F-4D97-AF65-F5344CB8AC3E}">
        <p14:creationId xmlns:p14="http://schemas.microsoft.com/office/powerpoint/2010/main" val="387090109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smtClean="0"/>
              <a:t>Which runs slower:</a:t>
            </a:r>
          </a:p>
          <a:p>
            <a:r>
              <a:rPr lang="en-US" dirty="0" smtClean="0"/>
              <a:t>O(1)</a:t>
            </a:r>
          </a:p>
          <a:p>
            <a:r>
              <a:rPr lang="en-US" dirty="0" smtClean="0"/>
              <a:t>O(n)</a:t>
            </a:r>
          </a:p>
          <a:p>
            <a:r>
              <a:rPr lang="en-US" dirty="0" smtClean="0"/>
              <a:t>O(n</a:t>
            </a:r>
            <a:r>
              <a:rPr lang="en-US" baseline="30000" dirty="0" smtClean="0"/>
              <a:t>2</a:t>
            </a:r>
            <a:r>
              <a:rPr lang="en-US" dirty="0" smtClean="0"/>
              <a:t>)</a:t>
            </a:r>
          </a:p>
          <a:p>
            <a:endParaRPr 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a:lstStyle>
          <a:p>
            <a:pPr algn="ctr" eaLnBrk="1" hangingPunct="1">
              <a:spcBef>
                <a:spcPct val="0"/>
              </a:spcBef>
              <a:buFontTx/>
              <a:buNone/>
            </a:pPr>
            <a:r>
              <a:rPr lang="en-US" altLang="en-US" sz="2400" b="1" dirty="0" smtClean="0">
                <a:solidFill>
                  <a:schemeClr val="bg1"/>
                </a:solidFill>
              </a:rPr>
              <a:t>Big O</a:t>
            </a:r>
            <a:endParaRPr lang="en-US" altLang="en-US" sz="2400" b="1" dirty="0">
              <a:solidFill>
                <a:schemeClr val="bg1"/>
              </a:solidFill>
            </a:endParaRPr>
          </a:p>
          <a:p>
            <a:pPr algn="ctr" eaLnBrk="1" hangingPunct="1">
              <a:spcBef>
                <a:spcPct val="0"/>
              </a:spcBef>
              <a:buFontTx/>
              <a:buNone/>
            </a:pPr>
            <a:r>
              <a:rPr lang="en-US" altLang="en-US" sz="2400" b="1" dirty="0" smtClean="0">
                <a:solidFill>
                  <a:schemeClr val="bg1"/>
                </a:solidFill>
              </a:rPr>
              <a:t>IN-CLASS PROBLEMS</a:t>
            </a:r>
            <a:endParaRPr lang="en-US" altLang="en-US" sz="2400" b="1" i="1" dirty="0">
              <a:solidFill>
                <a:schemeClr val="folHlink"/>
              </a:solidFill>
            </a:endParaRPr>
          </a:p>
        </p:txBody>
      </p:sp>
    </p:spTree>
    <p:extLst>
      <p:ext uri="{BB962C8B-B14F-4D97-AF65-F5344CB8AC3E}">
        <p14:creationId xmlns:p14="http://schemas.microsoft.com/office/powerpoint/2010/main" val="35667124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smtClean="0"/>
              <a:t>Which runs slower:</a:t>
            </a:r>
          </a:p>
          <a:p>
            <a:r>
              <a:rPr lang="en-US" dirty="0" smtClean="0"/>
              <a:t>O(1)</a:t>
            </a:r>
          </a:p>
          <a:p>
            <a:r>
              <a:rPr lang="en-US" dirty="0" smtClean="0"/>
              <a:t>O(n)</a:t>
            </a:r>
          </a:p>
          <a:p>
            <a:r>
              <a:rPr lang="en-US" dirty="0" smtClean="0"/>
              <a:t>O(n</a:t>
            </a:r>
            <a:r>
              <a:rPr lang="en-US" baseline="30000" dirty="0" smtClean="0"/>
              <a:t>2</a:t>
            </a:r>
            <a:r>
              <a:rPr lang="en-US" dirty="0" smtClean="0"/>
              <a:t>)</a:t>
            </a:r>
          </a:p>
          <a:p>
            <a:endParaRPr lang="en-US" dirty="0"/>
          </a:p>
          <a:p>
            <a:r>
              <a:rPr lang="en-US" dirty="0" smtClean="0">
                <a:solidFill>
                  <a:srgbClr val="FFFF00"/>
                </a:solidFill>
              </a:rPr>
              <a:t>O(n</a:t>
            </a:r>
            <a:r>
              <a:rPr lang="en-US" baseline="30000" dirty="0">
                <a:solidFill>
                  <a:srgbClr val="FFFF00"/>
                </a:solidFill>
              </a:rPr>
              <a:t>2</a:t>
            </a:r>
            <a:r>
              <a:rPr lang="en-US" dirty="0" smtClean="0">
                <a:solidFill>
                  <a:srgbClr val="FFFF00"/>
                </a:solidFill>
              </a:rPr>
              <a:t>) will be slowest</a:t>
            </a:r>
            <a:endParaRPr lang="en-US" dirty="0">
              <a:solidFill>
                <a:srgbClr val="FFFF00"/>
              </a:solidFill>
            </a:endParaRPr>
          </a:p>
          <a:p>
            <a:r>
              <a:rPr lang="en-US" dirty="0" smtClean="0"/>
              <a:t> </a:t>
            </a:r>
          </a:p>
          <a:p>
            <a:endParaRPr 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a:lstStyle>
          <a:p>
            <a:pPr algn="ctr" eaLnBrk="1" hangingPunct="1">
              <a:spcBef>
                <a:spcPct val="0"/>
              </a:spcBef>
              <a:buFontTx/>
              <a:buNone/>
            </a:pPr>
            <a:r>
              <a:rPr lang="en-US" altLang="en-US" sz="2400" b="1" dirty="0" smtClean="0">
                <a:solidFill>
                  <a:schemeClr val="bg1"/>
                </a:solidFill>
              </a:rPr>
              <a:t>Big O</a:t>
            </a:r>
            <a:endParaRPr lang="en-US" altLang="en-US" sz="2400" b="1" dirty="0">
              <a:solidFill>
                <a:schemeClr val="bg1"/>
              </a:solidFill>
            </a:endParaRPr>
          </a:p>
          <a:p>
            <a:pPr algn="ctr" eaLnBrk="1" hangingPunct="1">
              <a:spcBef>
                <a:spcPct val="0"/>
              </a:spcBef>
              <a:buFontTx/>
              <a:buNone/>
            </a:pPr>
            <a:r>
              <a:rPr lang="en-US" altLang="en-US" sz="2400" b="1" dirty="0" smtClean="0">
                <a:solidFill>
                  <a:schemeClr val="bg1"/>
                </a:solidFill>
              </a:rPr>
              <a:t>IN-CLASS PROBLEMS</a:t>
            </a:r>
            <a:endParaRPr lang="en-US" altLang="en-US" sz="2400" b="1" i="1" dirty="0">
              <a:solidFill>
                <a:schemeClr val="folHlink"/>
              </a:solidFill>
            </a:endParaRPr>
          </a:p>
        </p:txBody>
      </p:sp>
    </p:spTree>
    <p:extLst>
      <p:ext uri="{BB962C8B-B14F-4D97-AF65-F5344CB8AC3E}">
        <p14:creationId xmlns:p14="http://schemas.microsoft.com/office/powerpoint/2010/main" val="228882209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smtClean="0"/>
              <a:t>Which runs faster:</a:t>
            </a:r>
          </a:p>
          <a:p>
            <a:r>
              <a:rPr lang="en-US" dirty="0" smtClean="0"/>
              <a:t>O(1)</a:t>
            </a:r>
          </a:p>
          <a:p>
            <a:r>
              <a:rPr lang="en-US" dirty="0" smtClean="0"/>
              <a:t>O(n)</a:t>
            </a:r>
          </a:p>
          <a:p>
            <a:r>
              <a:rPr lang="en-US" dirty="0" smtClean="0"/>
              <a:t>O(n</a:t>
            </a:r>
            <a:r>
              <a:rPr lang="en-US" baseline="30000" dirty="0" smtClean="0"/>
              <a:t>2</a:t>
            </a:r>
            <a:r>
              <a:rPr lang="en-US" dirty="0" smtClean="0"/>
              <a:t>)</a:t>
            </a:r>
          </a:p>
          <a:p>
            <a:endParaRPr 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a:lstStyle>
          <a:p>
            <a:pPr algn="ctr" eaLnBrk="1" hangingPunct="1">
              <a:spcBef>
                <a:spcPct val="0"/>
              </a:spcBef>
              <a:buFontTx/>
              <a:buNone/>
            </a:pPr>
            <a:r>
              <a:rPr lang="en-US" altLang="en-US" sz="2400" b="1" dirty="0" smtClean="0">
                <a:solidFill>
                  <a:schemeClr val="bg1"/>
                </a:solidFill>
              </a:rPr>
              <a:t>Big O</a:t>
            </a:r>
            <a:endParaRPr lang="en-US" altLang="en-US" sz="2400" b="1" dirty="0">
              <a:solidFill>
                <a:schemeClr val="bg1"/>
              </a:solidFill>
            </a:endParaRPr>
          </a:p>
          <a:p>
            <a:pPr algn="ctr" eaLnBrk="1" hangingPunct="1">
              <a:spcBef>
                <a:spcPct val="0"/>
              </a:spcBef>
              <a:buFontTx/>
              <a:buNone/>
            </a:pPr>
            <a:r>
              <a:rPr lang="en-US" altLang="en-US" sz="2400" b="1" dirty="0" smtClean="0">
                <a:solidFill>
                  <a:schemeClr val="bg1"/>
                </a:solidFill>
              </a:rPr>
              <a:t>IN-CLASS PROBLEMS</a:t>
            </a:r>
            <a:endParaRPr lang="en-US" altLang="en-US" sz="2400" b="1" i="1" dirty="0">
              <a:solidFill>
                <a:schemeClr val="folHlink"/>
              </a:solidFill>
            </a:endParaRPr>
          </a:p>
        </p:txBody>
      </p:sp>
    </p:spTree>
    <p:extLst>
      <p:ext uri="{BB962C8B-B14F-4D97-AF65-F5344CB8AC3E}">
        <p14:creationId xmlns:p14="http://schemas.microsoft.com/office/powerpoint/2010/main" val="1333443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457200" y="838200"/>
            <a:ext cx="8229600" cy="5638800"/>
          </a:xfrm>
        </p:spPr>
        <p:txBody>
          <a:bodyPr/>
          <a:lstStyle/>
          <a:p>
            <a:pPr>
              <a:lnSpc>
                <a:spcPts val="4000"/>
              </a:lnSpc>
              <a:spcBef>
                <a:spcPct val="0"/>
              </a:spcBef>
            </a:pPr>
            <a:r>
              <a:rPr lang="en-US" altLang="en-US" dirty="0" smtClean="0">
                <a:cs typeface="Courier New" pitchFamily="49" charset="0"/>
              </a:rPr>
              <a:t>         x    y     k</a:t>
            </a:r>
          </a:p>
          <a:p>
            <a:pPr>
              <a:lnSpc>
                <a:spcPts val="4000"/>
              </a:lnSpc>
              <a:spcBef>
                <a:spcPct val="0"/>
              </a:spcBef>
            </a:pPr>
            <a:endParaRPr lang="en-US" altLang="en-US" dirty="0" smtClean="0"/>
          </a:p>
          <a:p>
            <a:pPr>
              <a:lnSpc>
                <a:spcPts val="4000"/>
              </a:lnSpc>
              <a:spcBef>
                <a:spcPct val="0"/>
              </a:spcBef>
            </a:pPr>
            <a:r>
              <a:rPr lang="en-US" altLang="en-US" dirty="0" err="1" smtClean="0"/>
              <a:t>eq</a:t>
            </a:r>
            <a:r>
              <a:rPr lang="en-US" altLang="en-US" dirty="0" smtClean="0"/>
              <a:t> 1</a:t>
            </a:r>
            <a:r>
              <a:rPr lang="en-US" altLang="en-US" sz="2400" dirty="0" smtClean="0"/>
              <a:t> </a:t>
            </a:r>
          </a:p>
          <a:p>
            <a:pPr>
              <a:lnSpc>
                <a:spcPts val="4000"/>
              </a:lnSpc>
              <a:spcBef>
                <a:spcPct val="0"/>
              </a:spcBef>
            </a:pPr>
            <a:r>
              <a:rPr lang="en-US" altLang="en-US" dirty="0" err="1" smtClean="0"/>
              <a:t>eq</a:t>
            </a:r>
            <a:r>
              <a:rPr lang="en-US" altLang="en-US" dirty="0" smtClean="0"/>
              <a:t> 2</a:t>
            </a:r>
          </a:p>
          <a:p>
            <a:pPr>
              <a:lnSpc>
                <a:spcPts val="4000"/>
              </a:lnSpc>
              <a:spcBef>
                <a:spcPct val="0"/>
              </a:spcBef>
            </a:pPr>
            <a:endParaRPr lang="en-US" altLang="en-US" dirty="0" smtClean="0">
              <a:latin typeface="Courier New" pitchFamily="49" charset="0"/>
              <a:cs typeface="Courier New" pitchFamily="49" charset="0"/>
            </a:endParaRPr>
          </a:p>
          <a:p>
            <a:pPr>
              <a:spcBef>
                <a:spcPts val="600"/>
              </a:spcBef>
            </a:pPr>
            <a:r>
              <a:rPr lang="en-US" altLang="en-US" dirty="0" smtClean="0">
                <a:cs typeface="Courier New" pitchFamily="49" charset="0"/>
              </a:rPr>
              <a:t>The equations would be:</a:t>
            </a:r>
          </a:p>
          <a:p>
            <a:pPr>
              <a:spcBef>
                <a:spcPts val="600"/>
              </a:spcBef>
            </a:pPr>
            <a:endParaRPr lang="en-US" altLang="en-US" sz="2000" dirty="0" smtClean="0">
              <a:cs typeface="Courier New" pitchFamily="49" charset="0"/>
            </a:endParaRPr>
          </a:p>
          <a:p>
            <a:pPr>
              <a:spcBef>
                <a:spcPts val="600"/>
              </a:spcBef>
            </a:pPr>
            <a:r>
              <a:rPr lang="en-US" altLang="en-US" dirty="0" smtClean="0">
                <a:cs typeface="Courier New" pitchFamily="49" charset="0"/>
              </a:rPr>
              <a:t>10x + 4y = 92</a:t>
            </a:r>
          </a:p>
          <a:p>
            <a:pPr>
              <a:spcBef>
                <a:spcPts val="600"/>
              </a:spcBef>
            </a:pPr>
            <a:r>
              <a:rPr lang="en-US" altLang="en-US" dirty="0" smtClean="0">
                <a:cs typeface="Courier New" pitchFamily="49" charset="0"/>
              </a:rPr>
              <a:t>-43x = 87</a:t>
            </a:r>
            <a:endParaRPr lang="en-US" altLang="en-US" dirty="0" smtClean="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
        <p:nvSpPr>
          <p:cNvPr id="3" name="Rectangle 2"/>
          <p:cNvSpPr/>
          <p:nvPr/>
        </p:nvSpPr>
        <p:spPr>
          <a:xfrm>
            <a:off x="1600200" y="1284823"/>
            <a:ext cx="5410200" cy="2144177"/>
          </a:xfrm>
          <a:prstGeom prst="rect">
            <a:avLst/>
          </a:prstGeom>
        </p:spPr>
        <p:txBody>
          <a:bodyPr wrap="square">
            <a:spAutoFit/>
          </a:bodyPr>
          <a:lstStyle/>
          <a:p>
            <a:pPr>
              <a:lnSpc>
                <a:spcPts val="4000"/>
              </a:lnSpc>
            </a:pPr>
            <a:r>
              <a:rPr lang="en-US" altLang="en-US" sz="4000" b="1" dirty="0" smtClean="0">
                <a:solidFill>
                  <a:srgbClr val="CCFFFF"/>
                </a:solidFill>
                <a:latin typeface="Courier New" panose="02070309020205020404" pitchFamily="49" charset="0"/>
                <a:cs typeface="Courier New" pitchFamily="49" charset="0"/>
              </a:rPr>
              <a:t>┌</a:t>
            </a:r>
            <a:r>
              <a:rPr lang="en-US" altLang="en-US" sz="4000" b="1" dirty="0">
                <a:solidFill>
                  <a:schemeClr val="bg1"/>
                </a:solidFill>
                <a:latin typeface="Courier New" pitchFamily="49" charset="0"/>
                <a:cs typeface="Courier New" pitchFamily="49" charset="0"/>
              </a:rPr>
              <a:t>-43   0</a:t>
            </a:r>
            <a:r>
              <a:rPr lang="en-US" altLang="en-US" sz="4000" b="1" baseline="-25000"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 8 </a:t>
            </a:r>
            <a:r>
              <a:rPr lang="en-US" altLang="en-US" sz="4000" b="1" dirty="0" smtClean="0">
                <a:solidFill>
                  <a:srgbClr val="CCFFFF"/>
                </a:solidFill>
                <a:latin typeface="Courier New" panose="02070309020205020404" pitchFamily="49" charset="0"/>
                <a:cs typeface="Courier New" pitchFamily="49" charset="0"/>
              </a:rPr>
              <a:t>┐</a:t>
            </a:r>
            <a:endParaRPr lang="en-US" altLang="en-US" sz="4000" b="1" dirty="0">
              <a:solidFill>
                <a:srgbClr val="CCFFFF"/>
              </a:solidFill>
              <a:latin typeface="Courier New" panose="02070309020205020404"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 </a:t>
            </a:r>
            <a:r>
              <a:rPr lang="en-US" altLang="en-US" sz="4000" b="1" dirty="0">
                <a:solidFill>
                  <a:srgbClr val="CCFFFF"/>
                </a:solidFill>
                <a:latin typeface="Courier New" pitchFamily="49" charset="0"/>
                <a:cs typeface="Courier New" pitchFamily="49" charset="0"/>
              </a:rPr>
              <a:t>10   4</a:t>
            </a:r>
            <a:r>
              <a:rPr lang="en-US" altLang="en-US" sz="4000" b="1" baseline="-25000" dirty="0">
                <a:solidFill>
                  <a:srgbClr val="CCFFFF"/>
                </a:solidFill>
                <a:latin typeface="Courier New" pitchFamily="49" charset="0"/>
                <a:cs typeface="Courier New" pitchFamily="49" charset="0"/>
              </a:rPr>
              <a:t> </a:t>
            </a:r>
            <a:r>
              <a:rPr lang="en-US" altLang="en-US" sz="4000" b="1" dirty="0">
                <a:solidFill>
                  <a:srgbClr val="CCFFFF"/>
                </a:solidFill>
                <a:latin typeface="Courier New" pitchFamily="49" charset="0"/>
                <a:cs typeface="Courier New" pitchFamily="49" charset="0"/>
              </a:rPr>
              <a:t>│ 92│</a:t>
            </a:r>
          </a:p>
          <a:p>
            <a:pPr>
              <a:lnSpc>
                <a:spcPts val="4000"/>
              </a:lnSpc>
            </a:pPr>
            <a:r>
              <a:rPr lang="en-US" altLang="en-US" sz="4000" b="1" dirty="0" smtClean="0">
                <a:solidFill>
                  <a:srgbClr val="CCFFFF"/>
                </a:solidFill>
                <a:latin typeface="Courier New" pitchFamily="49" charset="0"/>
                <a:cs typeface="Courier New" pitchFamily="49" charset="0"/>
              </a:rPr>
              <a:t>│</a:t>
            </a:r>
            <a:r>
              <a:rPr lang="en-US" altLang="en-US" sz="4000" b="1" dirty="0">
                <a:solidFill>
                  <a:srgbClr val="CCFFFF"/>
                </a:solidFill>
                <a:latin typeface="Courier New" pitchFamily="49" charset="0"/>
                <a:cs typeface="Courier New" pitchFamily="49" charset="0"/>
              </a:rPr>
              <a:t>-43   0</a:t>
            </a:r>
            <a:r>
              <a:rPr lang="en-US" altLang="en-US" sz="4000" b="1" baseline="-25000" dirty="0">
                <a:solidFill>
                  <a:srgbClr val="CCFFFF"/>
                </a:solidFill>
                <a:latin typeface="Courier New" pitchFamily="49" charset="0"/>
                <a:cs typeface="Courier New" pitchFamily="49" charset="0"/>
              </a:rPr>
              <a:t> </a:t>
            </a:r>
            <a:r>
              <a:rPr lang="en-US" altLang="en-US" sz="4000" b="1" dirty="0">
                <a:solidFill>
                  <a:srgbClr val="CCFFFF"/>
                </a:solidFill>
                <a:latin typeface="Courier New" pitchFamily="49" charset="0"/>
                <a:cs typeface="Courier New" pitchFamily="49" charset="0"/>
              </a:rPr>
              <a:t>│ 87│</a:t>
            </a:r>
          </a:p>
          <a:p>
            <a:pPr>
              <a:lnSpc>
                <a:spcPts val="4000"/>
              </a:lnSpc>
            </a:pPr>
            <a:r>
              <a:rPr lang="en-US" altLang="en-US" sz="4000" b="1" dirty="0" smtClean="0">
                <a:solidFill>
                  <a:srgbClr val="CCFFFF"/>
                </a:solidFill>
                <a:latin typeface="Courier New" pitchFamily="49" charset="0"/>
                <a:cs typeface="Courier New" pitchFamily="49" charset="0"/>
              </a:rPr>
              <a:t>└</a:t>
            </a:r>
            <a:r>
              <a:rPr lang="en-US" altLang="en-US" sz="4000" b="1" dirty="0">
                <a:solidFill>
                  <a:schemeClr val="bg1"/>
                </a:solidFill>
                <a:latin typeface="Courier New" pitchFamily="49" charset="0"/>
                <a:cs typeface="Courier New" pitchFamily="49" charset="0"/>
              </a:rPr>
              <a:t>-43   0</a:t>
            </a:r>
            <a:r>
              <a:rPr lang="en-US" altLang="en-US" sz="4000" b="1" baseline="-25000" dirty="0">
                <a:solidFill>
                  <a:schemeClr val="bg1"/>
                </a:solidFill>
                <a:latin typeface="Courier New" pitchFamily="49" charset="0"/>
                <a:cs typeface="Courier New" pitchFamily="49" charset="0"/>
              </a:rPr>
              <a:t> </a:t>
            </a:r>
            <a:r>
              <a:rPr lang="en-US" altLang="en-US" sz="4000" b="1"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8 </a:t>
            </a:r>
            <a:r>
              <a:rPr lang="en-US" altLang="en-US" sz="4000" b="1" dirty="0" smtClean="0">
                <a:solidFill>
                  <a:srgbClr val="CCFFFF"/>
                </a:solidFill>
                <a:latin typeface="Courier New" pitchFamily="49" charset="0"/>
                <a:cs typeface="Courier New" pitchFamily="49" charset="0"/>
              </a:rPr>
              <a:t>┘</a:t>
            </a:r>
            <a:endParaRPr lang="en-US" altLang="en-US" sz="4000" b="1" dirty="0">
              <a:solidFill>
                <a:srgbClr val="CCFFFF"/>
              </a:solidFill>
              <a:latin typeface="Courier New" pitchFamily="49" charset="0"/>
              <a:cs typeface="Courier New" pitchFamily="49" charset="0"/>
            </a:endParaRPr>
          </a:p>
        </p:txBody>
      </p:sp>
    </p:spTree>
    <p:extLst>
      <p:ext uri="{BB962C8B-B14F-4D97-AF65-F5344CB8AC3E}">
        <p14:creationId xmlns:p14="http://schemas.microsoft.com/office/powerpoint/2010/main" val="315754048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smtClean="0"/>
              <a:t>Which runs slower:</a:t>
            </a:r>
          </a:p>
          <a:p>
            <a:r>
              <a:rPr lang="en-US" dirty="0" smtClean="0"/>
              <a:t>O(1)</a:t>
            </a:r>
          </a:p>
          <a:p>
            <a:r>
              <a:rPr lang="en-US" dirty="0" smtClean="0"/>
              <a:t>O(n)</a:t>
            </a:r>
          </a:p>
          <a:p>
            <a:r>
              <a:rPr lang="en-US" dirty="0" smtClean="0"/>
              <a:t>O(n</a:t>
            </a:r>
            <a:r>
              <a:rPr lang="en-US" baseline="30000" dirty="0" smtClean="0"/>
              <a:t>2</a:t>
            </a:r>
            <a:r>
              <a:rPr lang="en-US" dirty="0" smtClean="0"/>
              <a:t>)</a:t>
            </a:r>
          </a:p>
          <a:p>
            <a:endParaRPr lang="en-US" dirty="0"/>
          </a:p>
          <a:p>
            <a:r>
              <a:rPr lang="en-US" dirty="0" smtClean="0">
                <a:solidFill>
                  <a:srgbClr val="FFFF00"/>
                </a:solidFill>
              </a:rPr>
              <a:t>O(0) will be fastest</a:t>
            </a:r>
            <a:endParaRPr lang="en-US" dirty="0">
              <a:solidFill>
                <a:srgbClr val="FFFF00"/>
              </a:solidFill>
            </a:endParaRPr>
          </a:p>
          <a:p>
            <a:r>
              <a:rPr lang="en-US" dirty="0" smtClean="0"/>
              <a:t> </a:t>
            </a:r>
          </a:p>
          <a:p>
            <a:endParaRPr 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a:lstStyle>
          <a:p>
            <a:pPr algn="ctr" eaLnBrk="1" hangingPunct="1">
              <a:spcBef>
                <a:spcPct val="0"/>
              </a:spcBef>
              <a:buFontTx/>
              <a:buNone/>
            </a:pPr>
            <a:r>
              <a:rPr lang="en-US" altLang="en-US" sz="2400" b="1" dirty="0" smtClean="0">
                <a:solidFill>
                  <a:schemeClr val="bg1"/>
                </a:solidFill>
              </a:rPr>
              <a:t>Big O</a:t>
            </a:r>
            <a:endParaRPr lang="en-US" altLang="en-US" sz="2400" b="1" dirty="0">
              <a:solidFill>
                <a:schemeClr val="bg1"/>
              </a:solidFill>
            </a:endParaRPr>
          </a:p>
          <a:p>
            <a:pPr algn="ctr" eaLnBrk="1" hangingPunct="1">
              <a:spcBef>
                <a:spcPct val="0"/>
              </a:spcBef>
              <a:buFontTx/>
              <a:buNone/>
            </a:pPr>
            <a:r>
              <a:rPr lang="en-US" altLang="en-US" sz="2400" b="1" dirty="0" smtClean="0">
                <a:solidFill>
                  <a:schemeClr val="bg1"/>
                </a:solidFill>
              </a:rPr>
              <a:t>IN-CLASS PROBLEMS</a:t>
            </a:r>
            <a:endParaRPr lang="en-US" altLang="en-US" sz="2400" b="1" i="1" dirty="0">
              <a:solidFill>
                <a:schemeClr val="folHlink"/>
              </a:solidFill>
            </a:endParaRPr>
          </a:p>
        </p:txBody>
      </p:sp>
    </p:spTree>
    <p:extLst>
      <p:ext uri="{BB962C8B-B14F-4D97-AF65-F5344CB8AC3E}">
        <p14:creationId xmlns:p14="http://schemas.microsoft.com/office/powerpoint/2010/main" val="16005051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O</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62" y="1143000"/>
            <a:ext cx="9077075" cy="556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7774" y="6706285"/>
            <a:ext cx="2712602" cy="323165"/>
          </a:xfrm>
          <a:prstGeom prst="rect">
            <a:avLst/>
          </a:prstGeom>
        </p:spPr>
        <p:txBody>
          <a:bodyPr wrap="none">
            <a:spAutoFit/>
          </a:bodyPr>
          <a:lstStyle/>
          <a:p>
            <a:r>
              <a:rPr lang="en-US" sz="1500" dirty="0">
                <a:solidFill>
                  <a:srgbClr val="00B0F0"/>
                </a:solidFill>
              </a:rPr>
              <a:t>http://bigocheatsheet.com/</a:t>
            </a:r>
          </a:p>
        </p:txBody>
      </p:sp>
    </p:spTree>
    <p:extLst>
      <p:ext uri="{BB962C8B-B14F-4D97-AF65-F5344CB8AC3E}">
        <p14:creationId xmlns:p14="http://schemas.microsoft.com/office/powerpoint/2010/main" val="87842588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lstStyle/>
          <a:p>
            <a:r>
              <a:rPr lang="en-US" dirty="0" smtClean="0"/>
              <a:t>There is not just Big O…</a:t>
            </a:r>
            <a:endParaRPr lang="en-US" dirty="0"/>
          </a:p>
        </p:txBody>
      </p:sp>
    </p:spTree>
    <p:extLst>
      <p:ext uri="{BB962C8B-B14F-4D97-AF65-F5344CB8AC3E}">
        <p14:creationId xmlns:p14="http://schemas.microsoft.com/office/powerpoint/2010/main" val="395759072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a:xfrm>
            <a:off x="457200" y="1219200"/>
            <a:ext cx="8686800" cy="5638800"/>
          </a:xfrm>
        </p:spPr>
        <p:txBody>
          <a:bodyPr/>
          <a:lstStyle/>
          <a:p>
            <a:r>
              <a:rPr lang="en-US" dirty="0" smtClean="0"/>
              <a:t>There is not just Big O…</a:t>
            </a:r>
          </a:p>
          <a:p>
            <a:r>
              <a:rPr lang="en-US" dirty="0" smtClean="0"/>
              <a:t>there is also little o </a:t>
            </a:r>
          </a:p>
          <a:p>
            <a:r>
              <a:rPr lang="en-US" dirty="0"/>
              <a:t>	 </a:t>
            </a:r>
            <a:r>
              <a:rPr lang="en-US" dirty="0" smtClean="0"/>
              <a:t> (yes, small “l”)</a:t>
            </a:r>
            <a:endParaRPr lang="en-US" dirty="0"/>
          </a:p>
        </p:txBody>
      </p:sp>
      <p:sp>
        <p:nvSpPr>
          <p:cNvPr id="7" name="Rectangle 6"/>
          <p:cNvSpPr/>
          <p:nvPr/>
        </p:nvSpPr>
        <p:spPr>
          <a:xfrm>
            <a:off x="0" y="6685002"/>
            <a:ext cx="9144000" cy="553998"/>
          </a:xfrm>
          <a:prstGeom prst="rect">
            <a:avLst/>
          </a:prstGeom>
        </p:spPr>
        <p:txBody>
          <a:bodyPr wrap="square">
            <a:spAutoFit/>
          </a:bodyPr>
          <a:lstStyle/>
          <a:p>
            <a:r>
              <a:rPr lang="en-US" sz="1500" dirty="0">
                <a:solidFill>
                  <a:srgbClr val="00B0F0"/>
                </a:solidFill>
              </a:rPr>
              <a:t>http://th07.deviantart.net/fs70/PRE/i/2012/297/6/a/scared_girl_caricature_portrait_by_jordylakiere-d5itcx5.jpg</a:t>
            </a: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0" y="2101850"/>
            <a:ext cx="3086100" cy="4775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68544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lstStyle/>
          <a:p>
            <a:r>
              <a:rPr lang="en-US" dirty="0" smtClean="0"/>
              <a:t>There is not just Big O…</a:t>
            </a:r>
          </a:p>
          <a:p>
            <a:r>
              <a:rPr lang="en-US" dirty="0" smtClean="0"/>
              <a:t>there is also little o</a:t>
            </a:r>
          </a:p>
          <a:p>
            <a:r>
              <a:rPr lang="en-US" dirty="0" smtClean="0"/>
              <a:t>and omega </a:t>
            </a:r>
            <a:r>
              <a:rPr lang="el-GR" dirty="0" smtClean="0"/>
              <a:t>Ω</a:t>
            </a:r>
            <a:endParaRPr lang="en-US" dirty="0"/>
          </a:p>
        </p:txBody>
      </p:sp>
      <p:sp>
        <p:nvSpPr>
          <p:cNvPr id="13" name="Rectangle 12"/>
          <p:cNvSpPr/>
          <p:nvPr/>
        </p:nvSpPr>
        <p:spPr>
          <a:xfrm>
            <a:off x="0" y="6685002"/>
            <a:ext cx="9144000" cy="553998"/>
          </a:xfrm>
          <a:prstGeom prst="rect">
            <a:avLst/>
          </a:prstGeom>
        </p:spPr>
        <p:txBody>
          <a:bodyPr wrap="square">
            <a:spAutoFit/>
          </a:bodyPr>
          <a:lstStyle/>
          <a:p>
            <a:r>
              <a:rPr lang="en-US" sz="1500" dirty="0">
                <a:solidFill>
                  <a:srgbClr val="00B0F0"/>
                </a:solidFill>
              </a:rPr>
              <a:t>http://th07.deviantart.net/fs70/PRE/i/2012/297/6/a/scared_girl_caricature_portrait_by_jordylakiere-d5itcx5.jpg</a:t>
            </a: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0" y="2082800"/>
            <a:ext cx="3086100" cy="4775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97163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lstStyle/>
          <a:p>
            <a:r>
              <a:rPr lang="en-US" dirty="0" smtClean="0"/>
              <a:t>There is not just Big O…</a:t>
            </a:r>
          </a:p>
          <a:p>
            <a:r>
              <a:rPr lang="en-US" dirty="0" smtClean="0"/>
              <a:t>there is also little o</a:t>
            </a:r>
          </a:p>
          <a:p>
            <a:r>
              <a:rPr lang="en-US" dirty="0" smtClean="0"/>
              <a:t>and omega </a:t>
            </a:r>
            <a:r>
              <a:rPr lang="el-GR" dirty="0" smtClean="0"/>
              <a:t>Ω</a:t>
            </a:r>
            <a:endParaRPr lang="en-US" dirty="0" smtClean="0"/>
          </a:p>
          <a:p>
            <a:r>
              <a:rPr lang="en-US" dirty="0" smtClean="0"/>
              <a:t>and Big Theta </a:t>
            </a:r>
            <a:r>
              <a:rPr lang="el-GR" dirty="0" smtClean="0"/>
              <a:t>Θ</a:t>
            </a:r>
            <a:endParaRPr lang="en-US" dirty="0"/>
          </a:p>
        </p:txBody>
      </p:sp>
      <p:pic>
        <p:nvPicPr>
          <p:cNvPr id="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1" y="2082800"/>
            <a:ext cx="3086100" cy="477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6685002"/>
            <a:ext cx="9144000" cy="553998"/>
          </a:xfrm>
          <a:prstGeom prst="rect">
            <a:avLst/>
          </a:prstGeom>
        </p:spPr>
        <p:txBody>
          <a:bodyPr wrap="square">
            <a:spAutoFit/>
          </a:bodyPr>
          <a:lstStyle/>
          <a:p>
            <a:r>
              <a:rPr lang="en-US" sz="1500" dirty="0">
                <a:solidFill>
                  <a:srgbClr val="00B0F0"/>
                </a:solidFill>
              </a:rPr>
              <a:t>http://th07.deviantart.net/fs70/PRE/i/2012/297/6/a/scared_girl_caricature_portrait_by_jordylakiere-d5itcx5.jpg</a:t>
            </a:r>
          </a:p>
        </p:txBody>
      </p:sp>
    </p:spTree>
    <p:extLst>
      <p:ext uri="{BB962C8B-B14F-4D97-AF65-F5344CB8AC3E}">
        <p14:creationId xmlns:p14="http://schemas.microsoft.com/office/powerpoint/2010/main" val="27945387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lstStyle/>
          <a:p>
            <a:r>
              <a:rPr lang="en-US" dirty="0" smtClean="0"/>
              <a:t>There is not just Big O…</a:t>
            </a:r>
          </a:p>
          <a:p>
            <a:r>
              <a:rPr lang="en-US" dirty="0" smtClean="0"/>
              <a:t>there is also little o</a:t>
            </a:r>
          </a:p>
          <a:p>
            <a:r>
              <a:rPr lang="en-US" dirty="0" smtClean="0"/>
              <a:t>and omega </a:t>
            </a:r>
            <a:r>
              <a:rPr lang="el-GR" dirty="0" smtClean="0"/>
              <a:t>Ω</a:t>
            </a:r>
            <a:endParaRPr lang="en-US" dirty="0" smtClean="0"/>
          </a:p>
          <a:p>
            <a:r>
              <a:rPr lang="en-US" dirty="0" smtClean="0"/>
              <a:t>and Big Theta </a:t>
            </a:r>
            <a:r>
              <a:rPr lang="el-GR" dirty="0" smtClean="0"/>
              <a:t>Θ</a:t>
            </a:r>
            <a:endParaRPr lang="en-US" dirty="0" smtClean="0"/>
          </a:p>
          <a:p>
            <a:r>
              <a:rPr lang="en-US" dirty="0" smtClean="0"/>
              <a:t>and small omega </a:t>
            </a:r>
            <a:r>
              <a:rPr lang="el-GR" dirty="0" smtClean="0"/>
              <a:t>ω</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000" y="2082800"/>
            <a:ext cx="3091000" cy="477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685002"/>
            <a:ext cx="9144000" cy="553998"/>
          </a:xfrm>
          <a:prstGeom prst="rect">
            <a:avLst/>
          </a:prstGeom>
        </p:spPr>
        <p:txBody>
          <a:bodyPr wrap="square">
            <a:spAutoFit/>
          </a:bodyPr>
          <a:lstStyle/>
          <a:p>
            <a:r>
              <a:rPr lang="en-US" sz="1500" dirty="0">
                <a:solidFill>
                  <a:srgbClr val="00B0F0"/>
                </a:solidFill>
              </a:rPr>
              <a:t>http://th07.deviantart.net/fs70/PRE/i/2012/297/6/a/scared_girl_caricature_portrait_by_jordylakiere-d5itcx5.jpg</a:t>
            </a:r>
          </a:p>
        </p:txBody>
      </p:sp>
    </p:spTree>
    <p:extLst>
      <p:ext uri="{BB962C8B-B14F-4D97-AF65-F5344CB8AC3E}">
        <p14:creationId xmlns:p14="http://schemas.microsoft.com/office/powerpoint/2010/main" val="37509390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lstStyle/>
          <a:p>
            <a:r>
              <a:rPr lang="en-US" dirty="0" smtClean="0"/>
              <a:t>I am assuming </a:t>
            </a:r>
            <a:r>
              <a:rPr lang="en-US" dirty="0" err="1" smtClean="0"/>
              <a:t>Intellipath</a:t>
            </a:r>
            <a:r>
              <a:rPr lang="en-US" dirty="0" smtClean="0"/>
              <a:t> will not require these…</a:t>
            </a:r>
            <a:endParaRPr lang="en-US" dirty="0"/>
          </a:p>
        </p:txBody>
      </p:sp>
    </p:spTree>
    <p:extLst>
      <p:ext uri="{BB962C8B-B14F-4D97-AF65-F5344CB8AC3E}">
        <p14:creationId xmlns:p14="http://schemas.microsoft.com/office/powerpoint/2010/main" val="293918681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lstStyle/>
          <a:p>
            <a:r>
              <a:rPr lang="en-US" dirty="0" smtClean="0"/>
              <a:t>I am assuming </a:t>
            </a:r>
            <a:r>
              <a:rPr lang="en-US" dirty="0" err="1" smtClean="0"/>
              <a:t>Intellipath</a:t>
            </a:r>
            <a:r>
              <a:rPr lang="en-US" dirty="0" smtClean="0"/>
              <a:t> will not require these…</a:t>
            </a:r>
          </a:p>
          <a:p>
            <a:r>
              <a:rPr lang="en-US" dirty="0" smtClean="0"/>
              <a:t>I could be wrong…</a:t>
            </a:r>
          </a:p>
          <a:p>
            <a:r>
              <a:rPr lang="en-US" dirty="0"/>
              <a:t> </a:t>
            </a:r>
            <a:r>
              <a:rPr lang="en-US" dirty="0" smtClean="0"/>
              <a:t>    (let me know!)</a:t>
            </a:r>
            <a:endParaRPr lang="en-US" dirty="0"/>
          </a:p>
        </p:txBody>
      </p:sp>
    </p:spTree>
    <p:extLst>
      <p:ext uri="{BB962C8B-B14F-4D97-AF65-F5344CB8AC3E}">
        <p14:creationId xmlns:p14="http://schemas.microsoft.com/office/powerpoint/2010/main" val="151074958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t>Questions?</a:t>
            </a:r>
          </a:p>
        </p:txBody>
      </p:sp>
      <p:pic>
        <p:nvPicPr>
          <p:cNvPr id="40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206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Matrices</a:t>
            </a:r>
          </a:p>
        </p:txBody>
      </p:sp>
      <p:sp>
        <p:nvSpPr>
          <p:cNvPr id="15363" name="Content Placeholder 2"/>
          <p:cNvSpPr>
            <a:spLocks noGrp="1"/>
          </p:cNvSpPr>
          <p:nvPr>
            <p:ph idx="1"/>
          </p:nvPr>
        </p:nvSpPr>
        <p:spPr/>
        <p:txBody>
          <a:bodyPr/>
          <a:lstStyle/>
          <a:p>
            <a:r>
              <a:rPr lang="en-US" altLang="en-US" smtClean="0"/>
              <a:t>The goal of a system of equations is to solve the system for values of the variables that work in all of the equations in the system</a:t>
            </a:r>
          </a:p>
        </p:txBody>
      </p:sp>
    </p:spTree>
    <p:extLst>
      <p:ext uri="{BB962C8B-B14F-4D97-AF65-F5344CB8AC3E}">
        <p14:creationId xmlns:p14="http://schemas.microsoft.com/office/powerpoint/2010/main" val="388547335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Analysis</a:t>
            </a:r>
          </a:p>
        </p:txBody>
      </p:sp>
      <p:sp>
        <p:nvSpPr>
          <p:cNvPr id="3" name="Content Placeholder 2"/>
          <p:cNvSpPr>
            <a:spLocks noGrp="1"/>
          </p:cNvSpPr>
          <p:nvPr>
            <p:ph idx="1"/>
          </p:nvPr>
        </p:nvSpPr>
        <p:spPr/>
        <p:txBody>
          <a:bodyPr/>
          <a:lstStyle/>
          <a:p>
            <a:r>
              <a:rPr lang="en-US" dirty="0" smtClean="0"/>
              <a:t>The </a:t>
            </a:r>
            <a:r>
              <a:rPr lang="en-US" dirty="0"/>
              <a:t>analysis of algorithms is the determination of the amount of time, storage and/or other resources necessary to execute </a:t>
            </a:r>
            <a:r>
              <a:rPr lang="en-US" dirty="0" smtClean="0"/>
              <a:t>them</a:t>
            </a:r>
            <a:endParaRPr lang="en-US" dirty="0"/>
          </a:p>
        </p:txBody>
      </p:sp>
    </p:spTree>
    <p:extLst>
      <p:ext uri="{BB962C8B-B14F-4D97-AF65-F5344CB8AC3E}">
        <p14:creationId xmlns:p14="http://schemas.microsoft.com/office/powerpoint/2010/main" val="3025535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Analysis</a:t>
            </a:r>
          </a:p>
        </p:txBody>
      </p:sp>
      <p:sp>
        <p:nvSpPr>
          <p:cNvPr id="3" name="Content Placeholder 2"/>
          <p:cNvSpPr>
            <a:spLocks noGrp="1"/>
          </p:cNvSpPr>
          <p:nvPr>
            <p:ph idx="1"/>
          </p:nvPr>
        </p:nvSpPr>
        <p:spPr/>
        <p:txBody>
          <a:bodyPr/>
          <a:lstStyle/>
          <a:p>
            <a:r>
              <a:rPr lang="en-US" dirty="0" smtClean="0"/>
              <a:t>You need a </a:t>
            </a:r>
            <a:r>
              <a:rPr lang="en-US" dirty="0"/>
              <a:t>function that relates the length of an algorithm's input to the number of steps it takes (its </a:t>
            </a:r>
            <a:r>
              <a:rPr lang="en-US" dirty="0">
                <a:solidFill>
                  <a:srgbClr val="FFC000"/>
                </a:solidFill>
              </a:rPr>
              <a:t>time complexity</a:t>
            </a:r>
            <a:r>
              <a:rPr lang="en-US" dirty="0"/>
              <a:t>) or the number of storage locations it uses (its </a:t>
            </a:r>
            <a:r>
              <a:rPr lang="en-US" dirty="0">
                <a:solidFill>
                  <a:srgbClr val="FFC000"/>
                </a:solidFill>
              </a:rPr>
              <a:t>space complexity</a:t>
            </a:r>
            <a:r>
              <a:rPr lang="en-US" dirty="0" smtClean="0"/>
              <a:t>)</a:t>
            </a:r>
            <a:endParaRPr lang="en-US" dirty="0"/>
          </a:p>
        </p:txBody>
      </p:sp>
    </p:spTree>
    <p:extLst>
      <p:ext uri="{BB962C8B-B14F-4D97-AF65-F5344CB8AC3E}">
        <p14:creationId xmlns:p14="http://schemas.microsoft.com/office/powerpoint/2010/main" val="16265216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Analysis</a:t>
            </a:r>
          </a:p>
        </p:txBody>
      </p:sp>
      <p:sp>
        <p:nvSpPr>
          <p:cNvPr id="3" name="Content Placeholder 2"/>
          <p:cNvSpPr>
            <a:spLocks noGrp="1"/>
          </p:cNvSpPr>
          <p:nvPr>
            <p:ph idx="1"/>
          </p:nvPr>
        </p:nvSpPr>
        <p:spPr/>
        <p:txBody>
          <a:bodyPr/>
          <a:lstStyle/>
          <a:p>
            <a:r>
              <a:rPr lang="en-US" dirty="0" smtClean="0"/>
              <a:t>An </a:t>
            </a:r>
            <a:r>
              <a:rPr lang="en-US" dirty="0"/>
              <a:t>algorithm is said to be </a:t>
            </a:r>
            <a:r>
              <a:rPr lang="en-US" dirty="0">
                <a:solidFill>
                  <a:srgbClr val="FFC000"/>
                </a:solidFill>
              </a:rPr>
              <a:t>efficient</a:t>
            </a:r>
            <a:r>
              <a:rPr lang="en-US" dirty="0"/>
              <a:t> when this function's values are </a:t>
            </a:r>
            <a:r>
              <a:rPr lang="en-US" dirty="0" smtClean="0"/>
              <a:t>small</a:t>
            </a:r>
            <a:endParaRPr lang="en-US" dirty="0"/>
          </a:p>
        </p:txBody>
      </p:sp>
    </p:spTree>
    <p:extLst>
      <p:ext uri="{BB962C8B-B14F-4D97-AF65-F5344CB8AC3E}">
        <p14:creationId xmlns:p14="http://schemas.microsoft.com/office/powerpoint/2010/main" val="16265216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38800"/>
          </a:xfrm>
        </p:spPr>
        <p:txBody>
          <a:bodyPr/>
          <a:lstStyle/>
          <a:p>
            <a:r>
              <a:rPr lang="en-US" dirty="0" smtClean="0"/>
              <a:t>Different </a:t>
            </a:r>
            <a:r>
              <a:rPr lang="en-US" dirty="0"/>
              <a:t>inputs of the same length may cause the algorithm to have different </a:t>
            </a:r>
            <a:r>
              <a:rPr lang="en-US" dirty="0" smtClean="0"/>
              <a:t>behavior</a:t>
            </a:r>
            <a:endParaRPr lang="en-US" dirty="0"/>
          </a:p>
        </p:txBody>
      </p:sp>
      <p:sp>
        <p:nvSpPr>
          <p:cNvPr id="4" name="Title 3"/>
          <p:cNvSpPr>
            <a:spLocks noGrp="1"/>
          </p:cNvSpPr>
          <p:nvPr>
            <p:ph type="title"/>
          </p:nvPr>
        </p:nvSpPr>
        <p:spPr/>
        <p:txBody>
          <a:bodyPr/>
          <a:lstStyle/>
          <a:p>
            <a:r>
              <a:rPr lang="en-US" dirty="0"/>
              <a:t>Cost Analysis</a:t>
            </a:r>
          </a:p>
        </p:txBody>
      </p:sp>
    </p:spTree>
    <p:extLst>
      <p:ext uri="{BB962C8B-B14F-4D97-AF65-F5344CB8AC3E}">
        <p14:creationId xmlns:p14="http://schemas.microsoft.com/office/powerpoint/2010/main" val="418511823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38800"/>
          </a:xfrm>
        </p:spPr>
        <p:txBody>
          <a:bodyPr/>
          <a:lstStyle/>
          <a:p>
            <a:r>
              <a:rPr lang="en-US" dirty="0" smtClean="0"/>
              <a:t>The </a:t>
            </a:r>
            <a:r>
              <a:rPr lang="en-US" dirty="0"/>
              <a:t>function describing </a:t>
            </a:r>
            <a:r>
              <a:rPr lang="en-US" dirty="0" smtClean="0"/>
              <a:t>performance </a:t>
            </a:r>
            <a:r>
              <a:rPr lang="en-US" dirty="0"/>
              <a:t>is usually an upper bound on the actual </a:t>
            </a:r>
            <a:r>
              <a:rPr lang="en-US" dirty="0" smtClean="0"/>
              <a:t>performance</a:t>
            </a:r>
            <a:endParaRPr lang="en-US" dirty="0"/>
          </a:p>
        </p:txBody>
      </p:sp>
      <p:sp>
        <p:nvSpPr>
          <p:cNvPr id="4" name="Title 3"/>
          <p:cNvSpPr>
            <a:spLocks noGrp="1"/>
          </p:cNvSpPr>
          <p:nvPr>
            <p:ph type="title"/>
          </p:nvPr>
        </p:nvSpPr>
        <p:spPr/>
        <p:txBody>
          <a:bodyPr/>
          <a:lstStyle/>
          <a:p>
            <a:r>
              <a:rPr lang="en-US" dirty="0"/>
              <a:t>Cost Analysis</a:t>
            </a:r>
          </a:p>
        </p:txBody>
      </p:sp>
    </p:spTree>
    <p:extLst>
      <p:ext uri="{BB962C8B-B14F-4D97-AF65-F5344CB8AC3E}">
        <p14:creationId xmlns:p14="http://schemas.microsoft.com/office/powerpoint/2010/main" val="48545687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38800"/>
          </a:xfrm>
        </p:spPr>
        <p:txBody>
          <a:bodyPr/>
          <a:lstStyle/>
          <a:p>
            <a:r>
              <a:rPr lang="en-US" dirty="0" smtClean="0"/>
              <a:t>This is </a:t>
            </a:r>
            <a:r>
              <a:rPr lang="en-US" dirty="0"/>
              <a:t>determined from the </a:t>
            </a:r>
            <a:r>
              <a:rPr lang="en-US" dirty="0" smtClean="0"/>
              <a:t>“worst case” </a:t>
            </a:r>
            <a:r>
              <a:rPr lang="en-US" dirty="0"/>
              <a:t>inputs to the </a:t>
            </a:r>
            <a:r>
              <a:rPr lang="en-US" dirty="0" smtClean="0"/>
              <a:t>algorithm</a:t>
            </a:r>
            <a:endParaRPr lang="en-US" dirty="0"/>
          </a:p>
        </p:txBody>
      </p:sp>
      <p:sp>
        <p:nvSpPr>
          <p:cNvPr id="4" name="Title 3"/>
          <p:cNvSpPr>
            <a:spLocks noGrp="1"/>
          </p:cNvSpPr>
          <p:nvPr>
            <p:ph type="title"/>
          </p:nvPr>
        </p:nvSpPr>
        <p:spPr/>
        <p:txBody>
          <a:bodyPr/>
          <a:lstStyle/>
          <a:p>
            <a:r>
              <a:rPr lang="en-US" dirty="0"/>
              <a:t>Cost Analysis</a:t>
            </a:r>
          </a:p>
        </p:txBody>
      </p:sp>
    </p:spTree>
    <p:extLst>
      <p:ext uri="{BB962C8B-B14F-4D97-AF65-F5344CB8AC3E}">
        <p14:creationId xmlns:p14="http://schemas.microsoft.com/office/powerpoint/2010/main" val="81404438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Analysis</a:t>
            </a:r>
          </a:p>
        </p:txBody>
      </p:sp>
      <p:sp>
        <p:nvSpPr>
          <p:cNvPr id="3" name="Content Placeholder 2"/>
          <p:cNvSpPr>
            <a:spLocks noGrp="1"/>
          </p:cNvSpPr>
          <p:nvPr>
            <p:ph idx="1"/>
          </p:nvPr>
        </p:nvSpPr>
        <p:spPr/>
        <p:txBody>
          <a:bodyPr/>
          <a:lstStyle/>
          <a:p>
            <a:r>
              <a:rPr lang="en-US" dirty="0"/>
              <a:t>Two cost models are generally </a:t>
            </a:r>
            <a:r>
              <a:rPr lang="en-US" dirty="0" smtClean="0"/>
              <a:t>used</a:t>
            </a:r>
            <a:endParaRPr lang="en-US" baseline="30000" dirty="0" smtClean="0"/>
          </a:p>
          <a:p>
            <a:endParaRPr lang="en-US" dirty="0"/>
          </a:p>
        </p:txBody>
      </p:sp>
    </p:spTree>
    <p:extLst>
      <p:ext uri="{BB962C8B-B14F-4D97-AF65-F5344CB8AC3E}">
        <p14:creationId xmlns:p14="http://schemas.microsoft.com/office/powerpoint/2010/main" val="359739081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Analysis</a:t>
            </a:r>
            <a:endParaRPr lang="en-US" dirty="0"/>
          </a:p>
        </p:txBody>
      </p:sp>
      <p:sp>
        <p:nvSpPr>
          <p:cNvPr id="3" name="Content Placeholder 2"/>
          <p:cNvSpPr>
            <a:spLocks noGrp="1"/>
          </p:cNvSpPr>
          <p:nvPr>
            <p:ph idx="1"/>
          </p:nvPr>
        </p:nvSpPr>
        <p:spPr/>
        <p:txBody>
          <a:bodyPr/>
          <a:lstStyle/>
          <a:p>
            <a:r>
              <a:rPr lang="en-US" dirty="0" smtClean="0"/>
              <a:t>The </a:t>
            </a:r>
            <a:r>
              <a:rPr lang="en-US" dirty="0">
                <a:solidFill>
                  <a:srgbClr val="FFC000"/>
                </a:solidFill>
              </a:rPr>
              <a:t>uniform cost </a:t>
            </a:r>
            <a:r>
              <a:rPr lang="en-US" dirty="0" smtClean="0">
                <a:solidFill>
                  <a:srgbClr val="FFC000"/>
                </a:solidFill>
              </a:rPr>
              <a:t>model</a:t>
            </a:r>
            <a:r>
              <a:rPr lang="en-US" dirty="0" smtClean="0"/>
              <a:t> </a:t>
            </a:r>
            <a:r>
              <a:rPr lang="en-US" dirty="0"/>
              <a:t>assigns a constant cost to every machine </a:t>
            </a:r>
            <a:r>
              <a:rPr lang="en-US" dirty="0" smtClean="0"/>
              <a:t>operation </a:t>
            </a:r>
          </a:p>
          <a:p>
            <a:r>
              <a:rPr lang="en-US" dirty="0"/>
              <a:t>(</a:t>
            </a:r>
            <a:r>
              <a:rPr lang="en-US" dirty="0" smtClean="0"/>
              <a:t>regardless </a:t>
            </a:r>
            <a:r>
              <a:rPr lang="en-US" dirty="0"/>
              <a:t>of the size of the </a:t>
            </a:r>
            <a:r>
              <a:rPr lang="en-US" dirty="0" smtClean="0"/>
              <a:t>numbers)</a:t>
            </a:r>
            <a:endParaRPr lang="en-US" dirty="0"/>
          </a:p>
        </p:txBody>
      </p:sp>
    </p:spTree>
    <p:extLst>
      <p:ext uri="{BB962C8B-B14F-4D97-AF65-F5344CB8AC3E}">
        <p14:creationId xmlns:p14="http://schemas.microsoft.com/office/powerpoint/2010/main" val="115534761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Analysis</a:t>
            </a:r>
          </a:p>
        </p:txBody>
      </p:sp>
      <p:sp>
        <p:nvSpPr>
          <p:cNvPr id="3" name="Content Placeholder 2"/>
          <p:cNvSpPr>
            <a:spLocks noGrp="1"/>
          </p:cNvSpPr>
          <p:nvPr>
            <p:ph idx="1"/>
          </p:nvPr>
        </p:nvSpPr>
        <p:spPr/>
        <p:txBody>
          <a:bodyPr/>
          <a:lstStyle/>
          <a:p>
            <a:r>
              <a:rPr lang="en-US" dirty="0" smtClean="0"/>
              <a:t>The </a:t>
            </a:r>
            <a:r>
              <a:rPr lang="en-US" dirty="0">
                <a:solidFill>
                  <a:srgbClr val="FFC000"/>
                </a:solidFill>
              </a:rPr>
              <a:t>logarithmic cost </a:t>
            </a:r>
            <a:r>
              <a:rPr lang="en-US" dirty="0" smtClean="0">
                <a:solidFill>
                  <a:srgbClr val="FFC000"/>
                </a:solidFill>
              </a:rPr>
              <a:t>model </a:t>
            </a:r>
            <a:r>
              <a:rPr lang="en-US" dirty="0"/>
              <a:t>assigns a cost to every machine operation proportional to the number of bits </a:t>
            </a:r>
            <a:r>
              <a:rPr lang="en-US" dirty="0" smtClean="0"/>
              <a:t>involved</a:t>
            </a:r>
            <a:endParaRPr lang="en-US" dirty="0"/>
          </a:p>
        </p:txBody>
      </p:sp>
    </p:spTree>
    <p:extLst>
      <p:ext uri="{BB962C8B-B14F-4D97-AF65-F5344CB8AC3E}">
        <p14:creationId xmlns:p14="http://schemas.microsoft.com/office/powerpoint/2010/main" val="89235138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Analysis</a:t>
            </a:r>
          </a:p>
        </p:txBody>
      </p:sp>
      <p:sp>
        <p:nvSpPr>
          <p:cNvPr id="3" name="Content Placeholder 2"/>
          <p:cNvSpPr>
            <a:spLocks noGrp="1"/>
          </p:cNvSpPr>
          <p:nvPr>
            <p:ph idx="1"/>
          </p:nvPr>
        </p:nvSpPr>
        <p:spPr/>
        <p:txBody>
          <a:bodyPr/>
          <a:lstStyle/>
          <a:p>
            <a:r>
              <a:rPr lang="en-US" dirty="0"/>
              <a:t>The </a:t>
            </a:r>
            <a:r>
              <a:rPr lang="en-US" dirty="0" smtClean="0"/>
              <a:t>logarithmic cost model </a:t>
            </a:r>
            <a:r>
              <a:rPr lang="en-US" dirty="0"/>
              <a:t>is more cumbersome to use, so it's only employed when necessary</a:t>
            </a:r>
          </a:p>
        </p:txBody>
      </p:sp>
    </p:spTree>
    <p:extLst>
      <p:ext uri="{BB962C8B-B14F-4D97-AF65-F5344CB8AC3E}">
        <p14:creationId xmlns:p14="http://schemas.microsoft.com/office/powerpoint/2010/main" val="3427975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Matrices</a:t>
            </a:r>
          </a:p>
        </p:txBody>
      </p:sp>
      <p:sp>
        <p:nvSpPr>
          <p:cNvPr id="16387" name="Content Placeholder 2"/>
          <p:cNvSpPr>
            <a:spLocks noGrp="1"/>
          </p:cNvSpPr>
          <p:nvPr>
            <p:ph idx="1"/>
          </p:nvPr>
        </p:nvSpPr>
        <p:spPr/>
        <p:txBody>
          <a:bodyPr/>
          <a:lstStyle/>
          <a:p>
            <a:r>
              <a:rPr lang="en-US" altLang="en-US" smtClean="0"/>
              <a:t>Same thing with a matrix!</a:t>
            </a:r>
          </a:p>
        </p:txBody>
      </p:sp>
    </p:spTree>
    <p:extLst>
      <p:ext uri="{BB962C8B-B14F-4D97-AF65-F5344CB8AC3E}">
        <p14:creationId xmlns:p14="http://schemas.microsoft.com/office/powerpoint/2010/main" val="404703541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t>Questions?</a:t>
            </a:r>
          </a:p>
        </p:txBody>
      </p:sp>
      <p:pic>
        <p:nvPicPr>
          <p:cNvPr id="40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66234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a:t>
            </a:r>
            <a:endParaRPr lang="en-US" dirty="0"/>
          </a:p>
        </p:txBody>
      </p:sp>
      <p:sp>
        <p:nvSpPr>
          <p:cNvPr id="3" name="Content Placeholder 2"/>
          <p:cNvSpPr>
            <a:spLocks noGrp="1"/>
          </p:cNvSpPr>
          <p:nvPr>
            <p:ph idx="1"/>
          </p:nvPr>
        </p:nvSpPr>
        <p:spPr/>
        <p:txBody>
          <a:bodyPr/>
          <a:lstStyle/>
          <a:p>
            <a:r>
              <a:rPr lang="en-US" dirty="0" smtClean="0"/>
              <a:t>Using big O notation to determine the efficiency of an algorithm is called </a:t>
            </a:r>
            <a:r>
              <a:rPr lang="en-US" dirty="0" smtClean="0">
                <a:solidFill>
                  <a:srgbClr val="FFC000"/>
                </a:solidFill>
              </a:rPr>
              <a:t>runtime analysis</a:t>
            </a:r>
            <a:endParaRPr lang="en-US" dirty="0">
              <a:solidFill>
                <a:srgbClr val="FFC000"/>
              </a:solidFill>
            </a:endParaRPr>
          </a:p>
        </p:txBody>
      </p:sp>
    </p:spTree>
    <p:extLst>
      <p:ext uri="{BB962C8B-B14F-4D97-AF65-F5344CB8AC3E}">
        <p14:creationId xmlns:p14="http://schemas.microsoft.com/office/powerpoint/2010/main" val="95795165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Runtime</a:t>
            </a:r>
          </a:p>
        </p:txBody>
      </p:sp>
      <p:sp>
        <p:nvSpPr>
          <p:cNvPr id="3" name="Content Placeholder 2"/>
          <p:cNvSpPr>
            <a:spLocks noGrp="1"/>
          </p:cNvSpPr>
          <p:nvPr>
            <p:ph idx="1"/>
          </p:nvPr>
        </p:nvSpPr>
        <p:spPr/>
        <p:txBody>
          <a:bodyPr/>
          <a:lstStyle/>
          <a:p>
            <a:r>
              <a:rPr lang="en-US" dirty="0" smtClean="0"/>
              <a:t>Runtime </a:t>
            </a:r>
            <a:r>
              <a:rPr lang="en-US" dirty="0"/>
              <a:t>analysis </a:t>
            </a:r>
            <a:r>
              <a:rPr lang="en-US" dirty="0" smtClean="0"/>
              <a:t>estimates the </a:t>
            </a:r>
            <a:r>
              <a:rPr lang="en-US" dirty="0"/>
              <a:t>increase in </a:t>
            </a:r>
            <a:r>
              <a:rPr lang="en-US" dirty="0" smtClean="0"/>
              <a:t>runtime of </a:t>
            </a:r>
            <a:r>
              <a:rPr lang="en-US" dirty="0"/>
              <a:t>an algorithm as its input size (usually denoted as n) increases</a:t>
            </a:r>
          </a:p>
        </p:txBody>
      </p:sp>
    </p:spTree>
    <p:extLst>
      <p:ext uri="{BB962C8B-B14F-4D97-AF65-F5344CB8AC3E}">
        <p14:creationId xmlns:p14="http://schemas.microsoft.com/office/powerpoint/2010/main" val="226397280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a:t>
            </a:r>
            <a:endParaRPr lang="en-US" dirty="0"/>
          </a:p>
        </p:txBody>
      </p:sp>
      <p:sp>
        <p:nvSpPr>
          <p:cNvPr id="3" name="Content Placeholder 2"/>
          <p:cNvSpPr>
            <a:spLocks noGrp="1"/>
          </p:cNvSpPr>
          <p:nvPr>
            <p:ph idx="1"/>
          </p:nvPr>
        </p:nvSpPr>
        <p:spPr/>
        <p:txBody>
          <a:bodyPr/>
          <a:lstStyle/>
          <a:p>
            <a:r>
              <a:rPr lang="en-US" dirty="0" smtClean="0"/>
              <a:t>An </a:t>
            </a:r>
            <a:r>
              <a:rPr lang="en-US" dirty="0"/>
              <a:t>algorithm </a:t>
            </a:r>
            <a:r>
              <a:rPr lang="en-US" dirty="0" smtClean="0"/>
              <a:t>is said </a:t>
            </a:r>
            <a:r>
              <a:rPr lang="en-US" dirty="0"/>
              <a:t>to exhibit a </a:t>
            </a:r>
            <a:r>
              <a:rPr lang="en-US" dirty="0">
                <a:solidFill>
                  <a:srgbClr val="FFC000"/>
                </a:solidFill>
              </a:rPr>
              <a:t>growth rate </a:t>
            </a:r>
            <a:r>
              <a:rPr lang="en-US" dirty="0"/>
              <a:t>on the order of a mathematical function if beyond a certain input size n, the function </a:t>
            </a:r>
            <a:r>
              <a:rPr lang="en-US" i="1" dirty="0" smtClean="0">
                <a:latin typeface="Times New Roman" pitchFamily="18" charset="0"/>
                <a:cs typeface="Times New Roman" pitchFamily="18" charset="0"/>
              </a:rPr>
              <a:t>f </a:t>
            </a:r>
            <a:r>
              <a:rPr lang="en-US" dirty="0" smtClean="0"/>
              <a:t>(n) times </a:t>
            </a:r>
            <a:r>
              <a:rPr lang="en-US" dirty="0"/>
              <a:t>a positive constant provides an </a:t>
            </a:r>
            <a:r>
              <a:rPr lang="en-US" dirty="0">
                <a:solidFill>
                  <a:srgbClr val="FFC000"/>
                </a:solidFill>
              </a:rPr>
              <a:t>upper bound</a:t>
            </a:r>
            <a:r>
              <a:rPr lang="en-US" dirty="0"/>
              <a:t> or </a:t>
            </a:r>
            <a:r>
              <a:rPr lang="en-US" dirty="0">
                <a:solidFill>
                  <a:srgbClr val="FFC000"/>
                </a:solidFill>
              </a:rPr>
              <a:t>limit</a:t>
            </a:r>
            <a:r>
              <a:rPr lang="en-US" dirty="0"/>
              <a:t> for the run-time of that </a:t>
            </a:r>
            <a:r>
              <a:rPr lang="en-US" dirty="0" smtClean="0"/>
              <a:t>algorithm</a:t>
            </a:r>
          </a:p>
          <a:p>
            <a:endParaRPr lang="en-US" dirty="0"/>
          </a:p>
        </p:txBody>
      </p:sp>
    </p:spTree>
    <p:extLst>
      <p:ext uri="{BB962C8B-B14F-4D97-AF65-F5344CB8AC3E}">
        <p14:creationId xmlns:p14="http://schemas.microsoft.com/office/powerpoint/2010/main" val="82676718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a:t>
            </a:r>
            <a:endParaRPr lang="en-US" dirty="0"/>
          </a:p>
        </p:txBody>
      </p:sp>
      <p:sp>
        <p:nvSpPr>
          <p:cNvPr id="3" name="Content Placeholder 2"/>
          <p:cNvSpPr>
            <a:spLocks noGrp="1"/>
          </p:cNvSpPr>
          <p:nvPr>
            <p:ph idx="1"/>
          </p:nvPr>
        </p:nvSpPr>
        <p:spPr/>
        <p:txBody>
          <a:bodyPr/>
          <a:lstStyle/>
          <a:p>
            <a:r>
              <a:rPr lang="en-US" dirty="0" smtClean="0"/>
              <a:t>In </a:t>
            </a:r>
            <a:r>
              <a:rPr lang="en-US" dirty="0"/>
              <a:t>other words, for a given input size n greater than some n</a:t>
            </a:r>
            <a:r>
              <a:rPr lang="en-US" baseline="-25000" dirty="0"/>
              <a:t>0</a:t>
            </a:r>
            <a:r>
              <a:rPr lang="en-US" dirty="0"/>
              <a:t> and a constant c, the running time of that algorithm will never be larger than </a:t>
            </a:r>
          </a:p>
          <a:p>
            <a:r>
              <a:rPr lang="en-US" dirty="0"/>
              <a:t>c × </a:t>
            </a:r>
            <a:r>
              <a:rPr lang="en-US" i="1" dirty="0" smtClean="0">
                <a:latin typeface="Times New Roman" pitchFamily="18" charset="0"/>
                <a:cs typeface="Times New Roman" pitchFamily="18" charset="0"/>
              </a:rPr>
              <a:t>f </a:t>
            </a:r>
            <a:r>
              <a:rPr lang="en-US" dirty="0" smtClean="0"/>
              <a:t>(n)</a:t>
            </a:r>
          </a:p>
        </p:txBody>
      </p:sp>
    </p:spTree>
    <p:extLst>
      <p:ext uri="{BB962C8B-B14F-4D97-AF65-F5344CB8AC3E}">
        <p14:creationId xmlns:p14="http://schemas.microsoft.com/office/powerpoint/2010/main" val="27835864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a:t>
            </a:r>
            <a:endParaRPr lang="en-US" dirty="0"/>
          </a:p>
        </p:txBody>
      </p:sp>
      <p:sp>
        <p:nvSpPr>
          <p:cNvPr id="3" name="Content Placeholder 2"/>
          <p:cNvSpPr>
            <a:spLocks noGrp="1"/>
          </p:cNvSpPr>
          <p:nvPr>
            <p:ph idx="1"/>
          </p:nvPr>
        </p:nvSpPr>
        <p:spPr/>
        <p:txBody>
          <a:bodyPr/>
          <a:lstStyle/>
          <a:p>
            <a:r>
              <a:rPr lang="en-US" dirty="0" smtClean="0"/>
              <a:t>This </a:t>
            </a:r>
            <a:r>
              <a:rPr lang="en-US" dirty="0"/>
              <a:t>concept is frequently expressed using Big O </a:t>
            </a:r>
            <a:r>
              <a:rPr lang="en-US" dirty="0" smtClean="0"/>
              <a:t>notation</a:t>
            </a:r>
            <a:endParaRPr lang="en-US" dirty="0"/>
          </a:p>
        </p:txBody>
      </p:sp>
    </p:spTree>
    <p:extLst>
      <p:ext uri="{BB962C8B-B14F-4D97-AF65-F5344CB8AC3E}">
        <p14:creationId xmlns:p14="http://schemas.microsoft.com/office/powerpoint/2010/main" val="34295138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a:t>
            </a:r>
            <a:endParaRPr lang="en-US" dirty="0"/>
          </a:p>
        </p:txBody>
      </p:sp>
      <p:sp>
        <p:nvSpPr>
          <p:cNvPr id="3" name="Content Placeholder 2"/>
          <p:cNvSpPr>
            <a:spLocks noGrp="1"/>
          </p:cNvSpPr>
          <p:nvPr>
            <p:ph idx="1"/>
          </p:nvPr>
        </p:nvSpPr>
        <p:spPr/>
        <p:txBody>
          <a:bodyPr/>
          <a:lstStyle/>
          <a:p>
            <a:r>
              <a:rPr lang="en-US" dirty="0" smtClean="0"/>
              <a:t>For </a:t>
            </a:r>
            <a:r>
              <a:rPr lang="en-US" dirty="0"/>
              <a:t>example, since the run-time of insertion sort grows </a:t>
            </a:r>
            <a:r>
              <a:rPr lang="en-US" dirty="0" err="1"/>
              <a:t>quadratically</a:t>
            </a:r>
            <a:r>
              <a:rPr lang="en-US" dirty="0"/>
              <a:t> as its input size increases, insertion sort can be said to be of order O(n</a:t>
            </a:r>
            <a:r>
              <a:rPr lang="en-US" baseline="30000" dirty="0"/>
              <a:t>2</a:t>
            </a:r>
            <a:r>
              <a:rPr lang="en-US" dirty="0"/>
              <a:t>).</a:t>
            </a:r>
          </a:p>
        </p:txBody>
      </p:sp>
    </p:spTree>
    <p:extLst>
      <p:ext uri="{BB962C8B-B14F-4D97-AF65-F5344CB8AC3E}">
        <p14:creationId xmlns:p14="http://schemas.microsoft.com/office/powerpoint/2010/main" val="175937645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a:t>
            </a:r>
            <a:endParaRPr lang="en-US" dirty="0"/>
          </a:p>
        </p:txBody>
      </p:sp>
      <p:sp>
        <p:nvSpPr>
          <p:cNvPr id="3" name="Content Placeholder 2"/>
          <p:cNvSpPr>
            <a:spLocks noGrp="1"/>
          </p:cNvSpPr>
          <p:nvPr>
            <p:ph idx="1"/>
          </p:nvPr>
        </p:nvSpPr>
        <p:spPr/>
        <p:txBody>
          <a:bodyPr/>
          <a:lstStyle/>
          <a:p>
            <a:r>
              <a:rPr lang="en-US" dirty="0" smtClean="0"/>
              <a:t>Traditionally, empirical measurements were taken by observing a computer running an algorithm over a period of time</a:t>
            </a:r>
            <a:endParaRPr lang="en-US" dirty="0"/>
          </a:p>
        </p:txBody>
      </p:sp>
    </p:spTree>
    <p:extLst>
      <p:ext uri="{BB962C8B-B14F-4D97-AF65-F5344CB8AC3E}">
        <p14:creationId xmlns:p14="http://schemas.microsoft.com/office/powerpoint/2010/main" val="3074764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Runtime</a:t>
            </a:r>
          </a:p>
        </p:txBody>
      </p:sp>
      <p:sp>
        <p:nvSpPr>
          <p:cNvPr id="3" name="Content Placeholder 2"/>
          <p:cNvSpPr>
            <a:spLocks noGrp="1"/>
          </p:cNvSpPr>
          <p:nvPr>
            <p:ph idx="1"/>
          </p:nvPr>
        </p:nvSpPr>
        <p:spPr/>
        <p:txBody>
          <a:bodyPr/>
          <a:lstStyle/>
          <a:p>
            <a:r>
              <a:rPr lang="en-US" dirty="0" smtClean="0"/>
              <a:t>Because runtime for algorithms is platform dependent, an empirical approach (watching it run in practice) may have problems</a:t>
            </a:r>
            <a:endParaRPr lang="en-US" dirty="0"/>
          </a:p>
        </p:txBody>
      </p:sp>
    </p:spTree>
    <p:extLst>
      <p:ext uri="{BB962C8B-B14F-4D97-AF65-F5344CB8AC3E}">
        <p14:creationId xmlns:p14="http://schemas.microsoft.com/office/powerpoint/2010/main" val="135896744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9906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Which algorithm looks better?</a:t>
            </a:r>
            <a:endParaRPr lang="en-US" dirty="0"/>
          </a:p>
        </p:txBody>
      </p:sp>
      <p:sp>
        <p:nvSpPr>
          <p:cNvPr id="2" name="Title 1"/>
          <p:cNvSpPr>
            <a:spLocks noGrp="1"/>
          </p:cNvSpPr>
          <p:nvPr>
            <p:ph type="title"/>
          </p:nvPr>
        </p:nvSpPr>
        <p:spPr/>
        <p:txBody>
          <a:bodyPr/>
          <a:lstStyle/>
          <a:p>
            <a:r>
              <a:rPr lang="en-US" dirty="0"/>
              <a:t>Runtime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0294491"/>
              </p:ext>
            </p:extLst>
          </p:nvPr>
        </p:nvGraphicFramePr>
        <p:xfrm>
          <a:off x="457200" y="1828800"/>
          <a:ext cx="8229600" cy="31242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sz="2500" i="1" dirty="0">
                          <a:solidFill>
                            <a:schemeClr val="tx1"/>
                          </a:solidFill>
                        </a:rPr>
                        <a:t>n</a:t>
                      </a:r>
                      <a:r>
                        <a:rPr lang="en-US" sz="2500" dirty="0">
                          <a:solidFill>
                            <a:schemeClr val="tx1"/>
                          </a:solidFill>
                        </a:rPr>
                        <a:t> (list size)</a:t>
                      </a:r>
                    </a:p>
                  </a:txBody>
                  <a:tcPr anchor="ctr"/>
                </a:tc>
                <a:tc>
                  <a:txBody>
                    <a:bodyPr/>
                    <a:lstStyle/>
                    <a:p>
                      <a:pPr algn="ctr"/>
                      <a:r>
                        <a:rPr lang="en-US" sz="2500" dirty="0">
                          <a:solidFill>
                            <a:schemeClr val="tx1"/>
                          </a:solidFill>
                        </a:rPr>
                        <a:t>Computer A run-time</a:t>
                      </a:r>
                      <a:br>
                        <a:rPr lang="en-US" sz="2500" dirty="0">
                          <a:solidFill>
                            <a:schemeClr val="tx1"/>
                          </a:solidFill>
                        </a:rPr>
                      </a:br>
                      <a:r>
                        <a:rPr lang="en-US" sz="2500" dirty="0">
                          <a:solidFill>
                            <a:schemeClr val="tx1"/>
                          </a:solidFill>
                        </a:rPr>
                        <a:t>(in nanoseconds)</a:t>
                      </a:r>
                    </a:p>
                  </a:txBody>
                  <a:tcPr anchor="ctr"/>
                </a:tc>
                <a:tc>
                  <a:txBody>
                    <a:bodyPr/>
                    <a:lstStyle/>
                    <a:p>
                      <a:pPr algn="ctr"/>
                      <a:r>
                        <a:rPr lang="en-US" sz="2500" dirty="0">
                          <a:solidFill>
                            <a:schemeClr val="tx1"/>
                          </a:solidFill>
                        </a:rPr>
                        <a:t>Computer B run-time</a:t>
                      </a:r>
                      <a:br>
                        <a:rPr lang="en-US" sz="2500" dirty="0">
                          <a:solidFill>
                            <a:schemeClr val="tx1"/>
                          </a:solidFill>
                        </a:rPr>
                      </a:br>
                      <a:r>
                        <a:rPr lang="en-US" sz="2500" dirty="0">
                          <a:solidFill>
                            <a:schemeClr val="tx1"/>
                          </a:solidFill>
                        </a:rPr>
                        <a:t>(in nanoseconds)</a:t>
                      </a:r>
                    </a:p>
                  </a:txBody>
                  <a:tcPr anchor="ctr"/>
                </a:tc>
              </a:tr>
              <a:tr h="370840">
                <a:tc>
                  <a:txBody>
                    <a:bodyPr/>
                    <a:lstStyle/>
                    <a:p>
                      <a:r>
                        <a:rPr lang="en-US" sz="2500" b="1" dirty="0">
                          <a:solidFill>
                            <a:schemeClr val="bg1"/>
                          </a:solidFill>
                        </a:rPr>
                        <a:t>16</a:t>
                      </a:r>
                    </a:p>
                  </a:txBody>
                  <a:tcPr anchor="ctr"/>
                </a:tc>
                <a:tc>
                  <a:txBody>
                    <a:bodyPr/>
                    <a:lstStyle/>
                    <a:p>
                      <a:r>
                        <a:rPr lang="en-US" sz="2500" b="1" dirty="0">
                          <a:solidFill>
                            <a:schemeClr val="bg1"/>
                          </a:solidFill>
                        </a:rPr>
                        <a:t>8</a:t>
                      </a:r>
                    </a:p>
                  </a:txBody>
                  <a:tcPr anchor="ctr"/>
                </a:tc>
                <a:tc>
                  <a:txBody>
                    <a:bodyPr/>
                    <a:lstStyle/>
                    <a:p>
                      <a:r>
                        <a:rPr lang="en-US" sz="2500" b="1" dirty="0">
                          <a:solidFill>
                            <a:schemeClr val="bg1"/>
                          </a:solidFill>
                        </a:rPr>
                        <a:t>100,000</a:t>
                      </a:r>
                    </a:p>
                  </a:txBody>
                  <a:tcPr anchor="ctr"/>
                </a:tc>
              </a:tr>
              <a:tr h="370840">
                <a:tc>
                  <a:txBody>
                    <a:bodyPr/>
                    <a:lstStyle/>
                    <a:p>
                      <a:r>
                        <a:rPr lang="en-US" sz="2500" b="1">
                          <a:solidFill>
                            <a:schemeClr val="bg1"/>
                          </a:solidFill>
                        </a:rPr>
                        <a:t>63</a:t>
                      </a:r>
                    </a:p>
                  </a:txBody>
                  <a:tcPr anchor="ctr"/>
                </a:tc>
                <a:tc>
                  <a:txBody>
                    <a:bodyPr/>
                    <a:lstStyle/>
                    <a:p>
                      <a:r>
                        <a:rPr lang="en-US" sz="2500" b="1" dirty="0">
                          <a:solidFill>
                            <a:schemeClr val="bg1"/>
                          </a:solidFill>
                        </a:rPr>
                        <a:t>32</a:t>
                      </a:r>
                    </a:p>
                  </a:txBody>
                  <a:tcPr anchor="ctr"/>
                </a:tc>
                <a:tc>
                  <a:txBody>
                    <a:bodyPr/>
                    <a:lstStyle/>
                    <a:p>
                      <a:r>
                        <a:rPr lang="en-US" sz="2500" b="1" dirty="0">
                          <a:solidFill>
                            <a:schemeClr val="bg1"/>
                          </a:solidFill>
                        </a:rPr>
                        <a:t>150,000</a:t>
                      </a:r>
                    </a:p>
                  </a:txBody>
                  <a:tcPr anchor="ctr"/>
                </a:tc>
              </a:tr>
              <a:tr h="370840">
                <a:tc>
                  <a:txBody>
                    <a:bodyPr/>
                    <a:lstStyle/>
                    <a:p>
                      <a:r>
                        <a:rPr lang="en-US" sz="2500" b="1">
                          <a:solidFill>
                            <a:schemeClr val="bg1"/>
                          </a:solidFill>
                        </a:rPr>
                        <a:t>250</a:t>
                      </a:r>
                    </a:p>
                  </a:txBody>
                  <a:tcPr anchor="ctr"/>
                </a:tc>
                <a:tc>
                  <a:txBody>
                    <a:bodyPr/>
                    <a:lstStyle/>
                    <a:p>
                      <a:r>
                        <a:rPr lang="en-US" sz="2500" b="1">
                          <a:solidFill>
                            <a:schemeClr val="bg1"/>
                          </a:solidFill>
                        </a:rPr>
                        <a:t>125</a:t>
                      </a:r>
                    </a:p>
                  </a:txBody>
                  <a:tcPr anchor="ctr"/>
                </a:tc>
                <a:tc>
                  <a:txBody>
                    <a:bodyPr/>
                    <a:lstStyle/>
                    <a:p>
                      <a:r>
                        <a:rPr lang="en-US" sz="2500" b="1" dirty="0">
                          <a:solidFill>
                            <a:schemeClr val="bg1"/>
                          </a:solidFill>
                        </a:rPr>
                        <a:t>200,000</a:t>
                      </a:r>
                    </a:p>
                  </a:txBody>
                  <a:tcPr anchor="ctr"/>
                </a:tc>
              </a:tr>
              <a:tr h="370840">
                <a:tc>
                  <a:txBody>
                    <a:bodyPr/>
                    <a:lstStyle/>
                    <a:p>
                      <a:r>
                        <a:rPr lang="en-US" sz="2500" b="1">
                          <a:solidFill>
                            <a:schemeClr val="bg1"/>
                          </a:solidFill>
                        </a:rPr>
                        <a:t>1,000</a:t>
                      </a:r>
                    </a:p>
                  </a:txBody>
                  <a:tcPr anchor="ctr"/>
                </a:tc>
                <a:tc>
                  <a:txBody>
                    <a:bodyPr/>
                    <a:lstStyle/>
                    <a:p>
                      <a:r>
                        <a:rPr lang="en-US" sz="2500" b="1">
                          <a:solidFill>
                            <a:schemeClr val="bg1"/>
                          </a:solidFill>
                        </a:rPr>
                        <a:t>500</a:t>
                      </a:r>
                    </a:p>
                  </a:txBody>
                  <a:tcPr anchor="ctr"/>
                </a:tc>
                <a:tc>
                  <a:txBody>
                    <a:bodyPr/>
                    <a:lstStyle/>
                    <a:p>
                      <a:r>
                        <a:rPr lang="en-US" sz="2500" b="1" dirty="0">
                          <a:solidFill>
                            <a:schemeClr val="bg1"/>
                          </a:solidFill>
                        </a:rPr>
                        <a:t>250,000</a:t>
                      </a:r>
                    </a:p>
                  </a:txBody>
                  <a:tcPr anchor="ctr"/>
                </a:tc>
              </a:tr>
            </a:tbl>
          </a:graphicData>
        </a:graphic>
      </p:graphicFrame>
    </p:spTree>
    <p:extLst>
      <p:ext uri="{BB962C8B-B14F-4D97-AF65-F5344CB8AC3E}">
        <p14:creationId xmlns:p14="http://schemas.microsoft.com/office/powerpoint/2010/main" val="1644411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838200"/>
            <a:ext cx="8229600" cy="5638800"/>
          </a:xfrm>
        </p:spPr>
        <p:txBody>
          <a:bodyPr/>
          <a:lstStyle/>
          <a:p>
            <a:pPr>
              <a:lnSpc>
                <a:spcPts val="4000"/>
              </a:lnSpc>
              <a:spcBef>
                <a:spcPct val="0"/>
              </a:spcBef>
            </a:pPr>
            <a:r>
              <a:rPr lang="en-US" altLang="en-US" dirty="0" smtClean="0">
                <a:cs typeface="Courier New" pitchFamily="49" charset="0"/>
              </a:rPr>
              <a:t>How would you solve:</a:t>
            </a:r>
          </a:p>
          <a:p>
            <a:pPr>
              <a:lnSpc>
                <a:spcPts val="4000"/>
              </a:lnSpc>
              <a:spcBef>
                <a:spcPct val="0"/>
              </a:spcBef>
            </a:pPr>
            <a:endParaRPr lang="en-US" altLang="en-US" dirty="0" smtClean="0">
              <a:cs typeface="Courier New" pitchFamily="49" charset="0"/>
            </a:endParaRPr>
          </a:p>
          <a:p>
            <a:pPr>
              <a:lnSpc>
                <a:spcPts val="4000"/>
              </a:lnSpc>
              <a:spcBef>
                <a:spcPct val="0"/>
              </a:spcBef>
            </a:pPr>
            <a:r>
              <a:rPr lang="en-US" altLang="en-US" dirty="0" smtClean="0">
                <a:cs typeface="Courier New" pitchFamily="49" charset="0"/>
              </a:rPr>
              <a:t>         x   y  </a:t>
            </a:r>
            <a:r>
              <a:rPr lang="en-US" altLang="en-US" sz="2000" dirty="0" smtClean="0">
                <a:cs typeface="Courier New" pitchFamily="49" charset="0"/>
              </a:rPr>
              <a:t> </a:t>
            </a:r>
            <a:r>
              <a:rPr lang="en-US" altLang="en-US" dirty="0" smtClean="0">
                <a:cs typeface="Courier New" pitchFamily="49" charset="0"/>
              </a:rPr>
              <a:t>z</a:t>
            </a:r>
            <a:r>
              <a:rPr lang="en-US" altLang="en-US" sz="6000" dirty="0" smtClean="0">
                <a:cs typeface="Courier New" pitchFamily="49" charset="0"/>
              </a:rPr>
              <a:t> </a:t>
            </a:r>
            <a:r>
              <a:rPr lang="en-US" altLang="en-US" dirty="0" smtClean="0">
                <a:cs typeface="Courier New" pitchFamily="49" charset="0"/>
              </a:rPr>
              <a:t>   k</a:t>
            </a:r>
          </a:p>
          <a:p>
            <a:pPr>
              <a:lnSpc>
                <a:spcPts val="4000"/>
              </a:lnSpc>
              <a:spcBef>
                <a:spcPct val="0"/>
              </a:spcBef>
            </a:pPr>
            <a:endParaRPr lang="en-US" altLang="en-US" dirty="0" smtClean="0"/>
          </a:p>
          <a:p>
            <a:pPr>
              <a:lnSpc>
                <a:spcPts val="4000"/>
              </a:lnSpc>
              <a:spcBef>
                <a:spcPct val="0"/>
              </a:spcBef>
            </a:pPr>
            <a:r>
              <a:rPr lang="en-US" altLang="en-US" dirty="0" err="1" smtClean="0"/>
              <a:t>eq</a:t>
            </a:r>
            <a:r>
              <a:rPr lang="en-US" altLang="en-US" dirty="0" smtClean="0"/>
              <a:t> 1</a:t>
            </a:r>
            <a:r>
              <a:rPr lang="en-US" altLang="en-US" sz="2400" dirty="0" smtClean="0"/>
              <a:t> </a:t>
            </a:r>
            <a:endParaRPr lang="en-US" altLang="en-US" dirty="0" smtClean="0">
              <a:latin typeface="Courier New" pitchFamily="49" charset="0"/>
              <a:cs typeface="Courier New" pitchFamily="49" charset="0"/>
            </a:endParaRPr>
          </a:p>
          <a:p>
            <a:pPr>
              <a:lnSpc>
                <a:spcPts val="4000"/>
              </a:lnSpc>
              <a:spcBef>
                <a:spcPct val="0"/>
              </a:spcBef>
            </a:pPr>
            <a:r>
              <a:rPr lang="en-US" altLang="en-US" dirty="0" err="1" smtClean="0"/>
              <a:t>eq</a:t>
            </a:r>
            <a:r>
              <a:rPr lang="en-US" altLang="en-US" dirty="0" smtClean="0"/>
              <a:t> 2</a:t>
            </a:r>
            <a:r>
              <a:rPr lang="en-US" altLang="en-US" sz="2400" dirty="0" smtClean="0"/>
              <a:t> </a:t>
            </a:r>
            <a:endParaRPr lang="en-US" altLang="en-US" dirty="0" smtClean="0">
              <a:latin typeface="Courier New" pitchFamily="49" charset="0"/>
              <a:cs typeface="Courier New" pitchFamily="49" charset="0"/>
            </a:endParaRPr>
          </a:p>
          <a:p>
            <a:pPr>
              <a:lnSpc>
                <a:spcPts val="4000"/>
              </a:lnSpc>
              <a:spcBef>
                <a:spcPct val="0"/>
              </a:spcBef>
            </a:pPr>
            <a:r>
              <a:rPr lang="en-US" altLang="en-US" dirty="0" err="1" smtClean="0"/>
              <a:t>eq</a:t>
            </a:r>
            <a:r>
              <a:rPr lang="en-US" altLang="en-US" dirty="0" smtClean="0"/>
              <a:t> 3</a:t>
            </a:r>
            <a:r>
              <a:rPr lang="en-US" altLang="en-US" sz="2400" dirty="0" smtClean="0"/>
              <a:t> </a:t>
            </a:r>
            <a:endParaRPr lang="en-US" altLang="en-US" dirty="0" smtClean="0">
              <a:latin typeface="Courier New" pitchFamily="49" charset="0"/>
              <a:cs typeface="Courier New" pitchFamily="49" charset="0"/>
            </a:endParaRPr>
          </a:p>
          <a:p>
            <a:pPr>
              <a:lnSpc>
                <a:spcPts val="4000"/>
              </a:lnSpc>
              <a:spcBef>
                <a:spcPct val="0"/>
              </a:spcBef>
            </a:pPr>
            <a:endParaRPr lang="en-US" altLang="en-US" dirty="0" smtClean="0">
              <a:latin typeface="Courier New" pitchFamily="49" charset="0"/>
              <a:cs typeface="Courier New" pitchFamily="49" charset="0"/>
            </a:endParaRPr>
          </a:p>
          <a:p>
            <a:pPr>
              <a:spcBef>
                <a:spcPct val="0"/>
              </a:spcBef>
            </a:pPr>
            <a:endParaRPr lang="en-US" altLang="en-US" dirty="0" smtClean="0"/>
          </a:p>
        </p:txBody>
      </p:sp>
      <p:sp>
        <p:nvSpPr>
          <p:cNvPr id="17411" name="Rectangle 5"/>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
        <p:nvSpPr>
          <p:cNvPr id="5" name="Rectangle 4"/>
          <p:cNvSpPr/>
          <p:nvPr/>
        </p:nvSpPr>
        <p:spPr>
          <a:xfrm>
            <a:off x="1828800" y="2286000"/>
            <a:ext cx="6781800" cy="2657138"/>
          </a:xfrm>
          <a:prstGeom prst="rect">
            <a:avLst/>
          </a:prstGeom>
        </p:spPr>
        <p:txBody>
          <a:bodyPr wrap="square">
            <a:spAutoFit/>
          </a:bodyPr>
          <a:lstStyle/>
          <a:p>
            <a:pPr>
              <a:lnSpc>
                <a:spcPts val="4000"/>
              </a:lnSpc>
            </a:pPr>
            <a:r>
              <a:rPr lang="en-US" altLang="en-US" sz="4000" b="1" dirty="0" smtClean="0">
                <a:solidFill>
                  <a:srgbClr val="CCFFFF"/>
                </a:solidFill>
                <a:latin typeface="Courier New" panose="02070309020205020404" pitchFamily="49" charset="0"/>
                <a:cs typeface="Courier New" pitchFamily="49" charset="0"/>
              </a:rPr>
              <a:t>┌</a:t>
            </a:r>
            <a:r>
              <a:rPr lang="en-US" altLang="en-US" sz="4000" b="1" dirty="0">
                <a:solidFill>
                  <a:schemeClr val="bg1"/>
                </a:solidFill>
                <a:latin typeface="Courier New" pitchFamily="49" charset="0"/>
                <a:cs typeface="Courier New" pitchFamily="49" charset="0"/>
              </a:rPr>
              <a:t>-43   0</a:t>
            </a:r>
            <a:r>
              <a:rPr lang="en-US" altLang="en-US" sz="4000" b="1" baseline="-25000"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  8 </a:t>
            </a:r>
            <a:r>
              <a:rPr lang="en-US" altLang="en-US" sz="4000" b="1" dirty="0" smtClean="0">
                <a:solidFill>
                  <a:srgbClr val="CCFFFF"/>
                </a:solidFill>
                <a:latin typeface="Courier New" panose="02070309020205020404" pitchFamily="49" charset="0"/>
                <a:cs typeface="Courier New" pitchFamily="49" charset="0"/>
              </a:rPr>
              <a:t>┐</a:t>
            </a:r>
            <a:endParaRPr lang="en-US" altLang="en-US" sz="4000" b="1" dirty="0">
              <a:solidFill>
                <a:srgbClr val="CCFFFF"/>
              </a:solidFill>
              <a:latin typeface="Courier New" panose="02070309020205020404"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 1  0  0</a:t>
            </a:r>
            <a:r>
              <a:rPr lang="en-US" altLang="en-US" sz="4000" b="1" baseline="-25000" dirty="0" smtClean="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10│</a:t>
            </a:r>
            <a:endParaRPr lang="en-US" altLang="en-US" sz="4000" b="1" dirty="0">
              <a:solidFill>
                <a:srgbClr val="CCFFFF"/>
              </a:solidFill>
              <a:latin typeface="Courier New"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 0  1  0</a:t>
            </a:r>
            <a:r>
              <a:rPr lang="en-US" altLang="en-US" sz="4000" b="1" baseline="-25000" dirty="0" smtClean="0">
                <a:solidFill>
                  <a:srgbClr val="CCFFFF"/>
                </a:solidFill>
                <a:latin typeface="Courier New" pitchFamily="49" charset="0"/>
                <a:cs typeface="Courier New" pitchFamily="49" charset="0"/>
              </a:rPr>
              <a:t> </a:t>
            </a:r>
            <a:r>
              <a:rPr lang="en-US" altLang="en-US" sz="4000" b="1" dirty="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9│</a:t>
            </a:r>
          </a:p>
          <a:p>
            <a:pPr>
              <a:lnSpc>
                <a:spcPts val="4000"/>
              </a:lnSpc>
            </a:pPr>
            <a:r>
              <a:rPr lang="en-US" altLang="en-US" sz="4000" b="1" dirty="0" smtClean="0">
                <a:solidFill>
                  <a:srgbClr val="CCFFFF"/>
                </a:solidFill>
                <a:latin typeface="Courier New" pitchFamily="49" charset="0"/>
                <a:cs typeface="Courier New" pitchFamily="49" charset="0"/>
              </a:rPr>
              <a:t>│ 0  0  1</a:t>
            </a:r>
            <a:r>
              <a:rPr lang="en-US" altLang="en-US" sz="4000" b="1" baseline="-25000" dirty="0" smtClean="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15│</a:t>
            </a:r>
          </a:p>
          <a:p>
            <a:pPr>
              <a:lnSpc>
                <a:spcPts val="4000"/>
              </a:lnSpc>
            </a:pPr>
            <a:r>
              <a:rPr lang="en-US" altLang="en-US" sz="4000" b="1" dirty="0" smtClean="0">
                <a:solidFill>
                  <a:srgbClr val="CCFFFF"/>
                </a:solidFill>
                <a:latin typeface="Courier New" pitchFamily="49" charset="0"/>
                <a:cs typeface="Courier New" pitchFamily="49" charset="0"/>
              </a:rPr>
              <a:t>└</a:t>
            </a:r>
            <a:r>
              <a:rPr lang="en-US" altLang="en-US" sz="4000" b="1" dirty="0">
                <a:solidFill>
                  <a:schemeClr val="bg1"/>
                </a:solidFill>
                <a:latin typeface="Courier New" pitchFamily="49" charset="0"/>
                <a:cs typeface="Courier New" pitchFamily="49" charset="0"/>
              </a:rPr>
              <a:t>-43   0</a:t>
            </a:r>
            <a:r>
              <a:rPr lang="en-US" altLang="en-US" sz="4000" b="1" baseline="-25000"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 8   </a:t>
            </a:r>
            <a:r>
              <a:rPr lang="en-US" altLang="en-US" sz="4000" b="1" dirty="0" smtClean="0">
                <a:solidFill>
                  <a:srgbClr val="CCFFFF"/>
                </a:solidFill>
                <a:latin typeface="Courier New" pitchFamily="49" charset="0"/>
                <a:cs typeface="Courier New" pitchFamily="49" charset="0"/>
              </a:rPr>
              <a:t>┘</a:t>
            </a:r>
            <a:endParaRPr lang="en-US" altLang="en-US" sz="4000" b="1" dirty="0">
              <a:solidFill>
                <a:srgbClr val="CCFFFF"/>
              </a:solidFill>
              <a:latin typeface="Courier New" pitchFamily="49" charset="0"/>
              <a:cs typeface="Courier New" pitchFamily="49" charset="0"/>
            </a:endParaRPr>
          </a:p>
        </p:txBody>
      </p:sp>
    </p:spTree>
    <p:extLst>
      <p:ext uri="{BB962C8B-B14F-4D97-AF65-F5344CB8AC3E}">
        <p14:creationId xmlns:p14="http://schemas.microsoft.com/office/powerpoint/2010/main" val="137621695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9906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Ah, but… how about now?</a:t>
            </a:r>
            <a:endParaRPr lang="en-US" dirty="0"/>
          </a:p>
        </p:txBody>
      </p:sp>
      <p:sp>
        <p:nvSpPr>
          <p:cNvPr id="2" name="Title 1"/>
          <p:cNvSpPr>
            <a:spLocks noGrp="1"/>
          </p:cNvSpPr>
          <p:nvPr>
            <p:ph type="title"/>
          </p:nvPr>
        </p:nvSpPr>
        <p:spPr/>
        <p:txBody>
          <a:bodyPr/>
          <a:lstStyle/>
          <a:p>
            <a:r>
              <a:rPr lang="en-US" dirty="0"/>
              <a:t>Runtime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6428283"/>
              </p:ext>
            </p:extLst>
          </p:nvPr>
        </p:nvGraphicFramePr>
        <p:xfrm>
          <a:off x="457200" y="1828800"/>
          <a:ext cx="8229600" cy="50139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sz="2500" i="1" dirty="0">
                          <a:solidFill>
                            <a:schemeClr val="tx1"/>
                          </a:solidFill>
                        </a:rPr>
                        <a:t>n</a:t>
                      </a:r>
                      <a:r>
                        <a:rPr lang="en-US" sz="2500" dirty="0">
                          <a:solidFill>
                            <a:schemeClr val="tx1"/>
                          </a:solidFill>
                        </a:rPr>
                        <a:t> (list size)</a:t>
                      </a:r>
                    </a:p>
                  </a:txBody>
                  <a:tcPr anchor="ctr"/>
                </a:tc>
                <a:tc>
                  <a:txBody>
                    <a:bodyPr/>
                    <a:lstStyle/>
                    <a:p>
                      <a:pPr algn="ctr"/>
                      <a:r>
                        <a:rPr lang="en-US" sz="2500" dirty="0">
                          <a:solidFill>
                            <a:schemeClr val="tx1"/>
                          </a:solidFill>
                        </a:rPr>
                        <a:t>Computer A run-time</a:t>
                      </a:r>
                      <a:br>
                        <a:rPr lang="en-US" sz="2500" dirty="0">
                          <a:solidFill>
                            <a:schemeClr val="tx1"/>
                          </a:solidFill>
                        </a:rPr>
                      </a:br>
                      <a:r>
                        <a:rPr lang="en-US" sz="2500" dirty="0">
                          <a:solidFill>
                            <a:schemeClr val="tx1"/>
                          </a:solidFill>
                        </a:rPr>
                        <a:t>(in nanoseconds)</a:t>
                      </a:r>
                    </a:p>
                  </a:txBody>
                  <a:tcPr anchor="ctr"/>
                </a:tc>
                <a:tc>
                  <a:txBody>
                    <a:bodyPr/>
                    <a:lstStyle/>
                    <a:p>
                      <a:pPr algn="ctr"/>
                      <a:r>
                        <a:rPr lang="en-US" sz="2500" dirty="0">
                          <a:solidFill>
                            <a:schemeClr val="tx1"/>
                          </a:solidFill>
                        </a:rPr>
                        <a:t>Computer B run-time</a:t>
                      </a:r>
                      <a:br>
                        <a:rPr lang="en-US" sz="2500" dirty="0">
                          <a:solidFill>
                            <a:schemeClr val="tx1"/>
                          </a:solidFill>
                        </a:rPr>
                      </a:br>
                      <a:r>
                        <a:rPr lang="en-US" sz="2500" dirty="0">
                          <a:solidFill>
                            <a:schemeClr val="tx1"/>
                          </a:solidFill>
                        </a:rPr>
                        <a:t>(in nanoseconds)</a:t>
                      </a:r>
                    </a:p>
                  </a:txBody>
                  <a:tcPr anchor="ctr"/>
                </a:tc>
              </a:tr>
              <a:tr h="370840">
                <a:tc>
                  <a:txBody>
                    <a:bodyPr/>
                    <a:lstStyle/>
                    <a:p>
                      <a:r>
                        <a:rPr lang="en-US" sz="2500" b="1" dirty="0">
                          <a:solidFill>
                            <a:schemeClr val="bg1"/>
                          </a:solidFill>
                        </a:rPr>
                        <a:t>16</a:t>
                      </a:r>
                    </a:p>
                  </a:txBody>
                  <a:tcPr anchor="ctr"/>
                </a:tc>
                <a:tc>
                  <a:txBody>
                    <a:bodyPr/>
                    <a:lstStyle/>
                    <a:p>
                      <a:r>
                        <a:rPr lang="en-US" sz="2500" b="1" dirty="0">
                          <a:solidFill>
                            <a:schemeClr val="bg1"/>
                          </a:solidFill>
                        </a:rPr>
                        <a:t>8</a:t>
                      </a:r>
                    </a:p>
                  </a:txBody>
                  <a:tcPr anchor="ctr"/>
                </a:tc>
                <a:tc>
                  <a:txBody>
                    <a:bodyPr/>
                    <a:lstStyle/>
                    <a:p>
                      <a:r>
                        <a:rPr lang="en-US" sz="2500" b="1" dirty="0">
                          <a:solidFill>
                            <a:schemeClr val="bg1"/>
                          </a:solidFill>
                        </a:rPr>
                        <a:t>100,000</a:t>
                      </a:r>
                    </a:p>
                  </a:txBody>
                  <a:tcPr anchor="ctr"/>
                </a:tc>
              </a:tr>
              <a:tr h="370840">
                <a:tc>
                  <a:txBody>
                    <a:bodyPr/>
                    <a:lstStyle/>
                    <a:p>
                      <a:r>
                        <a:rPr lang="en-US" sz="2500" b="1">
                          <a:solidFill>
                            <a:schemeClr val="bg1"/>
                          </a:solidFill>
                        </a:rPr>
                        <a:t>63</a:t>
                      </a:r>
                    </a:p>
                  </a:txBody>
                  <a:tcPr anchor="ctr"/>
                </a:tc>
                <a:tc>
                  <a:txBody>
                    <a:bodyPr/>
                    <a:lstStyle/>
                    <a:p>
                      <a:r>
                        <a:rPr lang="en-US" sz="2500" b="1" dirty="0">
                          <a:solidFill>
                            <a:schemeClr val="bg1"/>
                          </a:solidFill>
                        </a:rPr>
                        <a:t>32</a:t>
                      </a:r>
                    </a:p>
                  </a:txBody>
                  <a:tcPr anchor="ctr"/>
                </a:tc>
                <a:tc>
                  <a:txBody>
                    <a:bodyPr/>
                    <a:lstStyle/>
                    <a:p>
                      <a:r>
                        <a:rPr lang="en-US" sz="2500" b="1" dirty="0">
                          <a:solidFill>
                            <a:schemeClr val="bg1"/>
                          </a:solidFill>
                        </a:rPr>
                        <a:t>150,000</a:t>
                      </a:r>
                    </a:p>
                  </a:txBody>
                  <a:tcPr anchor="ctr"/>
                </a:tc>
              </a:tr>
              <a:tr h="370840">
                <a:tc>
                  <a:txBody>
                    <a:bodyPr/>
                    <a:lstStyle/>
                    <a:p>
                      <a:r>
                        <a:rPr lang="en-US" sz="2500" b="1">
                          <a:solidFill>
                            <a:schemeClr val="bg1"/>
                          </a:solidFill>
                        </a:rPr>
                        <a:t>250</a:t>
                      </a:r>
                    </a:p>
                  </a:txBody>
                  <a:tcPr anchor="ctr"/>
                </a:tc>
                <a:tc>
                  <a:txBody>
                    <a:bodyPr/>
                    <a:lstStyle/>
                    <a:p>
                      <a:r>
                        <a:rPr lang="en-US" sz="2500" b="1">
                          <a:solidFill>
                            <a:schemeClr val="bg1"/>
                          </a:solidFill>
                        </a:rPr>
                        <a:t>125</a:t>
                      </a:r>
                    </a:p>
                  </a:txBody>
                  <a:tcPr anchor="ctr"/>
                </a:tc>
                <a:tc>
                  <a:txBody>
                    <a:bodyPr/>
                    <a:lstStyle/>
                    <a:p>
                      <a:r>
                        <a:rPr lang="en-US" sz="2500" b="1" dirty="0">
                          <a:solidFill>
                            <a:schemeClr val="bg1"/>
                          </a:solidFill>
                        </a:rPr>
                        <a:t>200,000</a:t>
                      </a:r>
                    </a:p>
                  </a:txBody>
                  <a:tcPr anchor="ctr"/>
                </a:tc>
              </a:tr>
              <a:tr h="370840">
                <a:tc>
                  <a:txBody>
                    <a:bodyPr/>
                    <a:lstStyle/>
                    <a:p>
                      <a:r>
                        <a:rPr lang="en-US" sz="2500" b="1">
                          <a:solidFill>
                            <a:schemeClr val="bg1"/>
                          </a:solidFill>
                        </a:rPr>
                        <a:t>1,000</a:t>
                      </a:r>
                    </a:p>
                  </a:txBody>
                  <a:tcPr anchor="ctr"/>
                </a:tc>
                <a:tc>
                  <a:txBody>
                    <a:bodyPr/>
                    <a:lstStyle/>
                    <a:p>
                      <a:r>
                        <a:rPr lang="en-US" sz="2500" b="1">
                          <a:solidFill>
                            <a:schemeClr val="bg1"/>
                          </a:solidFill>
                        </a:rPr>
                        <a:t>500</a:t>
                      </a:r>
                    </a:p>
                  </a:txBody>
                  <a:tcPr anchor="ctr"/>
                </a:tc>
                <a:tc>
                  <a:txBody>
                    <a:bodyPr/>
                    <a:lstStyle/>
                    <a:p>
                      <a:r>
                        <a:rPr lang="en-US" sz="2500" b="1" dirty="0">
                          <a:solidFill>
                            <a:schemeClr val="bg1"/>
                          </a:solidFill>
                        </a:rPr>
                        <a:t>250,000</a:t>
                      </a:r>
                    </a:p>
                  </a:txBody>
                  <a:tcPr anchor="ctr"/>
                </a:tc>
              </a:tr>
              <a:tr h="370840">
                <a:tc>
                  <a:txBody>
                    <a:bodyPr/>
                    <a:lstStyle/>
                    <a:p>
                      <a:pPr algn="ctr"/>
                      <a:r>
                        <a:rPr lang="en-US" sz="2500" b="1" dirty="0" smtClean="0">
                          <a:solidFill>
                            <a:schemeClr val="bg1"/>
                          </a:solidFill>
                        </a:rPr>
                        <a:t>…</a:t>
                      </a:r>
                      <a:endParaRPr lang="en-US" sz="2500" b="1" dirty="0">
                        <a:solidFill>
                          <a:schemeClr val="bg1"/>
                        </a:solidFill>
                      </a:endParaRPr>
                    </a:p>
                  </a:txBody>
                  <a:tcPr anchor="ctr"/>
                </a:tc>
                <a:tc>
                  <a:txBody>
                    <a:bodyPr/>
                    <a:lstStyle/>
                    <a:p>
                      <a:pPr algn="ctr"/>
                      <a:r>
                        <a:rPr lang="en-US" sz="2500" b="1" dirty="0" smtClean="0">
                          <a:solidFill>
                            <a:schemeClr val="bg1"/>
                          </a:solidFill>
                        </a:rPr>
                        <a:t>…</a:t>
                      </a:r>
                      <a:endParaRPr lang="en-US" sz="2500" b="1" dirty="0">
                        <a:solidFill>
                          <a:schemeClr val="bg1"/>
                        </a:solidFill>
                      </a:endParaRPr>
                    </a:p>
                  </a:txBody>
                  <a:tcPr anchor="ctr"/>
                </a:tc>
                <a:tc>
                  <a:txBody>
                    <a:bodyPr/>
                    <a:lstStyle/>
                    <a:p>
                      <a:pPr algn="ctr"/>
                      <a:r>
                        <a:rPr lang="en-US" sz="2500" b="1" dirty="0" smtClean="0">
                          <a:solidFill>
                            <a:schemeClr val="bg1"/>
                          </a:solidFill>
                        </a:rPr>
                        <a:t>…</a:t>
                      </a:r>
                      <a:endParaRPr lang="en-US" sz="2500" b="1" dirty="0">
                        <a:solidFill>
                          <a:schemeClr val="bg1"/>
                        </a:solidFill>
                      </a:endParaRPr>
                    </a:p>
                  </a:txBody>
                  <a:tcPr anchor="ctr"/>
                </a:tc>
              </a:tr>
              <a:tr h="370840">
                <a:tc>
                  <a:txBody>
                    <a:bodyPr/>
                    <a:lstStyle/>
                    <a:p>
                      <a:r>
                        <a:rPr lang="en-US" sz="2500" b="1">
                          <a:solidFill>
                            <a:schemeClr val="bg1"/>
                          </a:solidFill>
                        </a:rPr>
                        <a:t>1,000,000</a:t>
                      </a:r>
                    </a:p>
                  </a:txBody>
                  <a:tcPr anchor="ctr"/>
                </a:tc>
                <a:tc>
                  <a:txBody>
                    <a:bodyPr/>
                    <a:lstStyle/>
                    <a:p>
                      <a:r>
                        <a:rPr lang="en-US" sz="2500" b="1">
                          <a:solidFill>
                            <a:schemeClr val="bg1"/>
                          </a:solidFill>
                        </a:rPr>
                        <a:t>500,000</a:t>
                      </a:r>
                    </a:p>
                  </a:txBody>
                  <a:tcPr anchor="ctr"/>
                </a:tc>
                <a:tc>
                  <a:txBody>
                    <a:bodyPr/>
                    <a:lstStyle/>
                    <a:p>
                      <a:r>
                        <a:rPr lang="en-US" sz="2500" b="1">
                          <a:solidFill>
                            <a:schemeClr val="bg1"/>
                          </a:solidFill>
                        </a:rPr>
                        <a:t>500,000</a:t>
                      </a:r>
                    </a:p>
                  </a:txBody>
                  <a:tcPr anchor="ctr"/>
                </a:tc>
              </a:tr>
              <a:tr h="370840">
                <a:tc>
                  <a:txBody>
                    <a:bodyPr/>
                    <a:lstStyle/>
                    <a:p>
                      <a:r>
                        <a:rPr lang="en-US" sz="2500" b="1">
                          <a:solidFill>
                            <a:schemeClr val="bg1"/>
                          </a:solidFill>
                        </a:rPr>
                        <a:t>4,000,000</a:t>
                      </a:r>
                    </a:p>
                  </a:txBody>
                  <a:tcPr anchor="ctr"/>
                </a:tc>
                <a:tc>
                  <a:txBody>
                    <a:bodyPr/>
                    <a:lstStyle/>
                    <a:p>
                      <a:r>
                        <a:rPr lang="en-US" sz="2500" b="1">
                          <a:solidFill>
                            <a:schemeClr val="bg1"/>
                          </a:solidFill>
                        </a:rPr>
                        <a:t>2,000,000</a:t>
                      </a:r>
                    </a:p>
                  </a:txBody>
                  <a:tcPr anchor="ctr"/>
                </a:tc>
                <a:tc>
                  <a:txBody>
                    <a:bodyPr/>
                    <a:lstStyle/>
                    <a:p>
                      <a:r>
                        <a:rPr lang="en-US" sz="2500" b="1">
                          <a:solidFill>
                            <a:schemeClr val="bg1"/>
                          </a:solidFill>
                        </a:rPr>
                        <a:t>550,000</a:t>
                      </a:r>
                    </a:p>
                  </a:txBody>
                  <a:tcPr anchor="ctr"/>
                </a:tc>
              </a:tr>
              <a:tr h="370840">
                <a:tc>
                  <a:txBody>
                    <a:bodyPr/>
                    <a:lstStyle/>
                    <a:p>
                      <a:r>
                        <a:rPr lang="en-US" sz="2500" b="1">
                          <a:solidFill>
                            <a:schemeClr val="bg1"/>
                          </a:solidFill>
                        </a:rPr>
                        <a:t>16,000,000</a:t>
                      </a:r>
                    </a:p>
                  </a:txBody>
                  <a:tcPr anchor="ctr"/>
                </a:tc>
                <a:tc>
                  <a:txBody>
                    <a:bodyPr/>
                    <a:lstStyle/>
                    <a:p>
                      <a:r>
                        <a:rPr lang="en-US" sz="2500" b="1">
                          <a:solidFill>
                            <a:schemeClr val="bg1"/>
                          </a:solidFill>
                        </a:rPr>
                        <a:t>8,000,000</a:t>
                      </a:r>
                    </a:p>
                  </a:txBody>
                  <a:tcPr anchor="ctr"/>
                </a:tc>
                <a:tc>
                  <a:txBody>
                    <a:bodyPr/>
                    <a:lstStyle/>
                    <a:p>
                      <a:r>
                        <a:rPr lang="en-US" sz="2500" b="1" dirty="0">
                          <a:solidFill>
                            <a:schemeClr val="bg1"/>
                          </a:solidFill>
                        </a:rPr>
                        <a:t>600,000</a:t>
                      </a:r>
                    </a:p>
                  </a:txBody>
                  <a:tcPr anchor="ctr"/>
                </a:tc>
              </a:tr>
            </a:tbl>
          </a:graphicData>
        </a:graphic>
      </p:graphicFrame>
    </p:spTree>
    <p:extLst>
      <p:ext uri="{BB962C8B-B14F-4D97-AF65-F5344CB8AC3E}">
        <p14:creationId xmlns:p14="http://schemas.microsoft.com/office/powerpoint/2010/main" val="103118888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Runtime</a:t>
            </a:r>
          </a:p>
        </p:txBody>
      </p:sp>
      <p:sp>
        <p:nvSpPr>
          <p:cNvPr id="3" name="Content Placeholder 2"/>
          <p:cNvSpPr>
            <a:spLocks noGrp="1"/>
          </p:cNvSpPr>
          <p:nvPr>
            <p:ph idx="1"/>
          </p:nvPr>
        </p:nvSpPr>
        <p:spPr/>
        <p:txBody>
          <a:bodyPr/>
          <a:lstStyle/>
          <a:p>
            <a:r>
              <a:rPr lang="en-US" dirty="0"/>
              <a:t>Computer A, running the linear search program, exhibits a linear growth </a:t>
            </a:r>
            <a:r>
              <a:rPr lang="en-US" dirty="0" smtClean="0"/>
              <a:t>rate</a:t>
            </a:r>
          </a:p>
        </p:txBody>
      </p:sp>
    </p:spTree>
    <p:extLst>
      <p:ext uri="{BB962C8B-B14F-4D97-AF65-F5344CB8AC3E}">
        <p14:creationId xmlns:p14="http://schemas.microsoft.com/office/powerpoint/2010/main" val="424766420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Runtime</a:t>
            </a:r>
          </a:p>
        </p:txBody>
      </p:sp>
      <p:sp>
        <p:nvSpPr>
          <p:cNvPr id="3" name="Content Placeholder 2"/>
          <p:cNvSpPr>
            <a:spLocks noGrp="1"/>
          </p:cNvSpPr>
          <p:nvPr>
            <p:ph idx="1"/>
          </p:nvPr>
        </p:nvSpPr>
        <p:spPr/>
        <p:txBody>
          <a:bodyPr/>
          <a:lstStyle/>
          <a:p>
            <a:r>
              <a:rPr lang="en-US" dirty="0" smtClean="0"/>
              <a:t>The </a:t>
            </a:r>
            <a:r>
              <a:rPr lang="en-US" dirty="0"/>
              <a:t>program's run-time is directly proportional to its input </a:t>
            </a:r>
            <a:r>
              <a:rPr lang="en-US" dirty="0" smtClean="0"/>
              <a:t>size</a:t>
            </a:r>
          </a:p>
        </p:txBody>
      </p:sp>
    </p:spTree>
    <p:extLst>
      <p:ext uri="{BB962C8B-B14F-4D97-AF65-F5344CB8AC3E}">
        <p14:creationId xmlns:p14="http://schemas.microsoft.com/office/powerpoint/2010/main" val="315044084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Runtime</a:t>
            </a:r>
          </a:p>
        </p:txBody>
      </p:sp>
      <p:sp>
        <p:nvSpPr>
          <p:cNvPr id="3" name="Content Placeholder 2"/>
          <p:cNvSpPr>
            <a:spLocks noGrp="1"/>
          </p:cNvSpPr>
          <p:nvPr>
            <p:ph idx="1"/>
          </p:nvPr>
        </p:nvSpPr>
        <p:spPr/>
        <p:txBody>
          <a:bodyPr/>
          <a:lstStyle/>
          <a:p>
            <a:r>
              <a:rPr lang="en-US" dirty="0" smtClean="0"/>
              <a:t>Doubling </a:t>
            </a:r>
            <a:r>
              <a:rPr lang="en-US" dirty="0"/>
              <a:t>the input size doubles the run time, quadrupling the input size quadruples the run-time, and so </a:t>
            </a:r>
            <a:r>
              <a:rPr lang="en-US" dirty="0" smtClean="0"/>
              <a:t>forth </a:t>
            </a:r>
          </a:p>
        </p:txBody>
      </p:sp>
    </p:spTree>
    <p:extLst>
      <p:ext uri="{BB962C8B-B14F-4D97-AF65-F5344CB8AC3E}">
        <p14:creationId xmlns:p14="http://schemas.microsoft.com/office/powerpoint/2010/main" val="345933469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Runtime</a:t>
            </a:r>
          </a:p>
        </p:txBody>
      </p:sp>
      <p:sp>
        <p:nvSpPr>
          <p:cNvPr id="3" name="Content Placeholder 2"/>
          <p:cNvSpPr>
            <a:spLocks noGrp="1"/>
          </p:cNvSpPr>
          <p:nvPr>
            <p:ph idx="1"/>
          </p:nvPr>
        </p:nvSpPr>
        <p:spPr/>
        <p:txBody>
          <a:bodyPr/>
          <a:lstStyle/>
          <a:p>
            <a:r>
              <a:rPr lang="en-US" dirty="0" smtClean="0"/>
              <a:t>On </a:t>
            </a:r>
            <a:r>
              <a:rPr lang="en-US" dirty="0"/>
              <a:t>the other hand, Computer B, running the binary search program, exhibits a logarithmic growth </a:t>
            </a:r>
            <a:r>
              <a:rPr lang="en-US" dirty="0" smtClean="0"/>
              <a:t>rate</a:t>
            </a:r>
            <a:endParaRPr lang="en-US" dirty="0"/>
          </a:p>
        </p:txBody>
      </p:sp>
    </p:spTree>
    <p:extLst>
      <p:ext uri="{BB962C8B-B14F-4D97-AF65-F5344CB8AC3E}">
        <p14:creationId xmlns:p14="http://schemas.microsoft.com/office/powerpoint/2010/main" val="425404278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Runtime</a:t>
            </a:r>
          </a:p>
        </p:txBody>
      </p:sp>
      <p:sp>
        <p:nvSpPr>
          <p:cNvPr id="3" name="Content Placeholder 2"/>
          <p:cNvSpPr>
            <a:spLocks noGrp="1"/>
          </p:cNvSpPr>
          <p:nvPr>
            <p:ph idx="1"/>
          </p:nvPr>
        </p:nvSpPr>
        <p:spPr/>
        <p:txBody>
          <a:bodyPr/>
          <a:lstStyle/>
          <a:p>
            <a:r>
              <a:rPr lang="en-US" dirty="0" smtClean="0"/>
              <a:t>Quadrupling </a:t>
            </a:r>
            <a:r>
              <a:rPr lang="en-US" dirty="0"/>
              <a:t>the input size only increases the run time by a constant amount (in this example, 50,000 ns</a:t>
            </a:r>
            <a:r>
              <a:rPr lang="en-US" dirty="0" smtClean="0"/>
              <a:t>)</a:t>
            </a:r>
            <a:endParaRPr lang="en-US" dirty="0"/>
          </a:p>
        </p:txBody>
      </p:sp>
    </p:spTree>
    <p:extLst>
      <p:ext uri="{BB962C8B-B14F-4D97-AF65-F5344CB8AC3E}">
        <p14:creationId xmlns:p14="http://schemas.microsoft.com/office/powerpoint/2010/main" val="24810602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Runtime</a:t>
            </a:r>
          </a:p>
        </p:txBody>
      </p:sp>
      <p:sp>
        <p:nvSpPr>
          <p:cNvPr id="3" name="Content Placeholder 2"/>
          <p:cNvSpPr>
            <a:spLocks noGrp="1"/>
          </p:cNvSpPr>
          <p:nvPr>
            <p:ph idx="1"/>
          </p:nvPr>
        </p:nvSpPr>
        <p:spPr/>
        <p:txBody>
          <a:bodyPr/>
          <a:lstStyle/>
          <a:p>
            <a:r>
              <a:rPr lang="en-US" dirty="0" smtClean="0"/>
              <a:t>Even </a:t>
            </a:r>
            <a:r>
              <a:rPr lang="en-US" dirty="0"/>
              <a:t>though Computer A is ostensibly a faster machine, Computer B will inevitably surpass Computer A in run-time because it's running an algorithm with a much slower growth </a:t>
            </a:r>
            <a:r>
              <a:rPr lang="en-US" dirty="0" smtClean="0"/>
              <a:t>rate</a:t>
            </a:r>
            <a:endParaRPr lang="en-US" dirty="0"/>
          </a:p>
        </p:txBody>
      </p:sp>
    </p:spTree>
    <p:extLst>
      <p:ext uri="{BB962C8B-B14F-4D97-AF65-F5344CB8AC3E}">
        <p14:creationId xmlns:p14="http://schemas.microsoft.com/office/powerpoint/2010/main" val="277269687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57200" y="9144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Runtime of common algorithms</a:t>
            </a:r>
            <a:endParaRPr lang="en-US" dirty="0"/>
          </a:p>
        </p:txBody>
      </p:sp>
      <p:sp>
        <p:nvSpPr>
          <p:cNvPr id="2" name="Title 1"/>
          <p:cNvSpPr>
            <a:spLocks noGrp="1"/>
          </p:cNvSpPr>
          <p:nvPr>
            <p:ph type="title"/>
          </p:nvPr>
        </p:nvSpPr>
        <p:spPr/>
        <p:txBody>
          <a:bodyPr/>
          <a:lstStyle/>
          <a:p>
            <a:r>
              <a:rPr lang="en-US" dirty="0"/>
              <a:t>Runtime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16463265"/>
              </p:ext>
            </p:extLst>
          </p:nvPr>
        </p:nvGraphicFramePr>
        <p:xfrm>
          <a:off x="76199" y="1905000"/>
          <a:ext cx="8991601" cy="4724400"/>
        </p:xfrm>
        <a:graphic>
          <a:graphicData uri="http://schemas.openxmlformats.org/drawingml/2006/table">
            <a:tbl>
              <a:tblPr firstRow="1" bandRow="1">
                <a:tableStyleId>{5C22544A-7EE6-4342-B048-85BDC9FD1C3A}</a:tableStyleId>
              </a:tblPr>
              <a:tblGrid>
                <a:gridCol w="3124201"/>
                <a:gridCol w="3962400"/>
                <a:gridCol w="1905000"/>
              </a:tblGrid>
              <a:tr h="370840">
                <a:tc>
                  <a:txBody>
                    <a:bodyPr/>
                    <a:lstStyle/>
                    <a:p>
                      <a:pPr algn="ctr"/>
                      <a:r>
                        <a:rPr lang="en-US" sz="2500" dirty="0">
                          <a:solidFill>
                            <a:schemeClr val="tx1"/>
                          </a:solidFill>
                        </a:rPr>
                        <a:t>Operation</a:t>
                      </a:r>
                    </a:p>
                  </a:txBody>
                  <a:tcPr anchor="ctr"/>
                </a:tc>
                <a:tc>
                  <a:txBody>
                    <a:bodyPr/>
                    <a:lstStyle/>
                    <a:p>
                      <a:pPr algn="ctr"/>
                      <a:r>
                        <a:rPr lang="en-US" sz="2500" dirty="0" smtClean="0">
                          <a:solidFill>
                            <a:schemeClr val="tx1"/>
                          </a:solidFill>
                        </a:rPr>
                        <a:t>Algorithm</a:t>
                      </a:r>
                      <a:endParaRPr lang="en-US" sz="2500" dirty="0">
                        <a:solidFill>
                          <a:schemeClr val="tx1"/>
                        </a:solidFill>
                      </a:endParaRPr>
                    </a:p>
                  </a:txBody>
                  <a:tcPr anchor="ctr"/>
                </a:tc>
                <a:tc>
                  <a:txBody>
                    <a:bodyPr/>
                    <a:lstStyle/>
                    <a:p>
                      <a:pPr algn="ctr"/>
                      <a:r>
                        <a:rPr lang="en-US" sz="2500" dirty="0">
                          <a:solidFill>
                            <a:schemeClr val="tx1"/>
                          </a:solidFill>
                        </a:rPr>
                        <a:t>Complexity</a:t>
                      </a:r>
                    </a:p>
                  </a:txBody>
                  <a:tcPr anchor="ctr"/>
                </a:tc>
              </a:tr>
              <a:tr h="370840">
                <a:tc>
                  <a:txBody>
                    <a:bodyPr/>
                    <a:lstStyle/>
                    <a:p>
                      <a:r>
                        <a:rPr lang="en-US" sz="2500" b="1" dirty="0">
                          <a:solidFill>
                            <a:schemeClr val="bg1"/>
                          </a:solidFill>
                        </a:rPr>
                        <a:t>Addition</a:t>
                      </a:r>
                    </a:p>
                  </a:txBody>
                  <a:tcPr anchor="ctr"/>
                </a:tc>
                <a:tc>
                  <a:txBody>
                    <a:bodyPr/>
                    <a:lstStyle/>
                    <a:p>
                      <a:r>
                        <a:rPr lang="en-US" sz="2500" b="1" dirty="0" smtClean="0">
                          <a:solidFill>
                            <a:schemeClr val="bg1"/>
                          </a:solidFill>
                        </a:rPr>
                        <a:t>Schoolbook</a:t>
                      </a:r>
                      <a:endParaRPr lang="en-US" sz="2500" b="1" dirty="0">
                        <a:solidFill>
                          <a:schemeClr val="bg1"/>
                        </a:solidFill>
                      </a:endParaRPr>
                    </a:p>
                  </a:txBody>
                  <a:tcPr anchor="ctr"/>
                </a:tc>
                <a:tc>
                  <a:txBody>
                    <a:bodyPr/>
                    <a:lstStyle/>
                    <a:p>
                      <a:r>
                        <a:rPr lang="en-US" sz="2500" b="1" dirty="0" smtClean="0">
                          <a:solidFill>
                            <a:schemeClr val="bg1"/>
                          </a:solidFill>
                        </a:rPr>
                        <a:t>O</a:t>
                      </a:r>
                      <a:r>
                        <a:rPr lang="el-GR" sz="2500" b="1" dirty="0" smtClean="0">
                          <a:solidFill>
                            <a:schemeClr val="bg1"/>
                          </a:solidFill>
                        </a:rPr>
                        <a:t>(</a:t>
                      </a:r>
                      <a:r>
                        <a:rPr lang="en-US" sz="2500" b="1" i="0" dirty="0">
                          <a:solidFill>
                            <a:schemeClr val="bg1"/>
                          </a:solidFill>
                        </a:rPr>
                        <a:t>n</a:t>
                      </a:r>
                      <a:r>
                        <a:rPr lang="en-US" sz="2500" b="1" dirty="0" smtClean="0">
                          <a:solidFill>
                            <a:schemeClr val="bg1"/>
                          </a:solidFill>
                        </a:rPr>
                        <a:t>)</a:t>
                      </a:r>
                      <a:endParaRPr lang="en-US" sz="2500" b="1" dirty="0">
                        <a:solidFill>
                          <a:schemeClr val="bg1"/>
                        </a:solidFill>
                      </a:endParaRPr>
                    </a:p>
                  </a:txBody>
                  <a:tcPr anchor="ctr"/>
                </a:tc>
              </a:tr>
              <a:tr h="370840">
                <a:tc>
                  <a:txBody>
                    <a:bodyPr/>
                    <a:lstStyle/>
                    <a:p>
                      <a:r>
                        <a:rPr lang="en-US" sz="2500" b="1" dirty="0">
                          <a:solidFill>
                            <a:schemeClr val="bg1"/>
                          </a:solidFill>
                        </a:rPr>
                        <a:t>Subtraction</a:t>
                      </a:r>
                    </a:p>
                  </a:txBody>
                  <a:tcPr anchor="ctr"/>
                </a:tc>
                <a:tc>
                  <a:txBody>
                    <a:bodyPr/>
                    <a:lstStyle/>
                    <a:p>
                      <a:r>
                        <a:rPr lang="en-US" sz="2500" b="1" dirty="0" smtClean="0">
                          <a:solidFill>
                            <a:schemeClr val="bg1"/>
                          </a:solidFill>
                        </a:rPr>
                        <a:t>Schoolbook</a:t>
                      </a:r>
                      <a:endParaRPr lang="en-US" sz="2500" b="1" dirty="0">
                        <a:solidFill>
                          <a:schemeClr val="bg1"/>
                        </a:solidFill>
                      </a:endParaRPr>
                    </a:p>
                  </a:txBody>
                  <a:tcPr anchor="ctr"/>
                </a:tc>
                <a:tc>
                  <a:txBody>
                    <a:bodyPr/>
                    <a:lstStyle/>
                    <a:p>
                      <a:r>
                        <a:rPr lang="en-US" sz="2500" b="1" dirty="0" smtClean="0">
                          <a:solidFill>
                            <a:schemeClr val="bg1"/>
                          </a:solidFill>
                        </a:rPr>
                        <a:t>O</a:t>
                      </a:r>
                      <a:r>
                        <a:rPr lang="el-GR" sz="2500" b="1" dirty="0" smtClean="0">
                          <a:solidFill>
                            <a:schemeClr val="bg1"/>
                          </a:solidFill>
                        </a:rPr>
                        <a:t>(</a:t>
                      </a:r>
                      <a:r>
                        <a:rPr lang="en-US" sz="2500" b="1" i="0" dirty="0">
                          <a:solidFill>
                            <a:schemeClr val="bg1"/>
                          </a:solidFill>
                        </a:rPr>
                        <a:t>n</a:t>
                      </a:r>
                      <a:r>
                        <a:rPr lang="en-US" sz="2500" b="1" dirty="0" smtClean="0">
                          <a:solidFill>
                            <a:schemeClr val="bg1"/>
                          </a:solidFill>
                        </a:rPr>
                        <a:t>)</a:t>
                      </a:r>
                      <a:endParaRPr lang="en-US" sz="2500" b="1" dirty="0">
                        <a:solidFill>
                          <a:schemeClr val="bg1"/>
                        </a:solidFill>
                      </a:endParaRPr>
                    </a:p>
                  </a:txBody>
                  <a:tcPr anchor="ctr"/>
                </a:tc>
              </a:tr>
              <a:tr h="370840">
                <a:tc>
                  <a:txBody>
                    <a:bodyPr/>
                    <a:lstStyle/>
                    <a:p>
                      <a:r>
                        <a:rPr lang="en-US" sz="2500" b="1" dirty="0" smtClean="0">
                          <a:solidFill>
                            <a:schemeClr val="bg1"/>
                          </a:solidFill>
                        </a:rPr>
                        <a:t>Multiplication</a:t>
                      </a:r>
                      <a:endParaRPr lang="en-US" sz="2500" b="1" dirty="0">
                        <a:solidFill>
                          <a:schemeClr val="bg1"/>
                        </a:solidFill>
                      </a:endParaRPr>
                    </a:p>
                  </a:txBody>
                  <a:tcPr anchor="ctr"/>
                </a:tc>
                <a:tc>
                  <a:txBody>
                    <a:bodyPr/>
                    <a:lstStyle/>
                    <a:p>
                      <a:r>
                        <a:rPr lang="en-US" sz="2500" b="1" dirty="0" smtClean="0">
                          <a:solidFill>
                            <a:schemeClr val="bg1"/>
                          </a:solidFill>
                        </a:rPr>
                        <a:t>Schoolbook</a:t>
                      </a:r>
                      <a:endParaRPr lang="en-US" sz="2500" b="1" dirty="0">
                        <a:solidFill>
                          <a:schemeClr val="bg1"/>
                        </a:solidFill>
                      </a:endParaRPr>
                    </a:p>
                  </a:txBody>
                  <a:tcPr anchor="ctr"/>
                </a:tc>
                <a:tc>
                  <a:txBody>
                    <a:bodyPr/>
                    <a:lstStyle/>
                    <a:p>
                      <a:r>
                        <a:rPr lang="en-US" sz="2500" b="1" dirty="0" smtClean="0">
                          <a:solidFill>
                            <a:schemeClr val="bg1"/>
                          </a:solidFill>
                        </a:rPr>
                        <a:t>O(n</a:t>
                      </a:r>
                      <a:r>
                        <a:rPr lang="en-US" sz="2500" b="1" baseline="30000" dirty="0" smtClean="0">
                          <a:solidFill>
                            <a:schemeClr val="bg1"/>
                          </a:solidFill>
                        </a:rPr>
                        <a:t>2</a:t>
                      </a:r>
                      <a:r>
                        <a:rPr lang="en-US" sz="2500" b="1" dirty="0" smtClean="0">
                          <a:solidFill>
                            <a:schemeClr val="bg1"/>
                          </a:solidFill>
                        </a:rPr>
                        <a:t>)</a:t>
                      </a:r>
                      <a:endParaRPr lang="en-US" sz="2500" b="1" dirty="0">
                        <a:solidFill>
                          <a:schemeClr val="bg1"/>
                        </a:solidFill>
                      </a:endParaRPr>
                    </a:p>
                  </a:txBody>
                  <a:tcPr anchor="ctr"/>
                </a:tc>
              </a:tr>
              <a:tr h="370840">
                <a:tc>
                  <a:txBody>
                    <a:bodyPr/>
                    <a:lstStyle/>
                    <a:p>
                      <a:endParaRPr lang="en-US" sz="2500" b="1" dirty="0">
                        <a:solidFill>
                          <a:schemeClr val="bg1"/>
                        </a:solidFill>
                      </a:endParaRPr>
                    </a:p>
                  </a:txBody>
                  <a:tcPr anchor="ctr"/>
                </a:tc>
                <a:tc>
                  <a:txBody>
                    <a:bodyPr/>
                    <a:lstStyle/>
                    <a:p>
                      <a:r>
                        <a:rPr lang="en-US" sz="2500" b="1" dirty="0" smtClean="0">
                          <a:solidFill>
                            <a:schemeClr val="bg1"/>
                          </a:solidFill>
                        </a:rPr>
                        <a:t>Karatsuba</a:t>
                      </a:r>
                      <a:endParaRPr lang="en-US" sz="2500" b="1" dirty="0">
                        <a:solidFill>
                          <a:schemeClr val="bg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dirty="0" smtClean="0">
                          <a:solidFill>
                            <a:schemeClr val="bg1"/>
                          </a:solidFill>
                        </a:rPr>
                        <a:t>O(n</a:t>
                      </a:r>
                      <a:r>
                        <a:rPr lang="en-US" sz="2500" b="1" baseline="30000" dirty="0" smtClean="0">
                          <a:solidFill>
                            <a:schemeClr val="bg1"/>
                          </a:solidFill>
                        </a:rPr>
                        <a:t>1.585</a:t>
                      </a:r>
                      <a:r>
                        <a:rPr lang="en-US" sz="2500" b="1" dirty="0" smtClean="0">
                          <a:solidFill>
                            <a:schemeClr val="bg1"/>
                          </a:solidFill>
                        </a:rPr>
                        <a:t>)</a:t>
                      </a:r>
                    </a:p>
                  </a:txBody>
                  <a:tcPr anchor="ctr"/>
                </a:tc>
              </a:tr>
              <a:tr h="370840">
                <a:tc>
                  <a:txBody>
                    <a:bodyPr/>
                    <a:lstStyle/>
                    <a:p>
                      <a:endParaRPr lang="en-US" sz="2500" b="1" dirty="0">
                        <a:solidFill>
                          <a:schemeClr val="bg1"/>
                        </a:solidFill>
                      </a:endParaRPr>
                    </a:p>
                  </a:txBody>
                  <a:tcPr anchor="ctr"/>
                </a:tc>
                <a:tc>
                  <a:txBody>
                    <a:bodyPr/>
                    <a:lstStyle/>
                    <a:p>
                      <a:r>
                        <a:rPr lang="en-US" sz="2500" b="1" dirty="0" smtClean="0">
                          <a:solidFill>
                            <a:schemeClr val="bg1"/>
                          </a:solidFill>
                        </a:rPr>
                        <a:t>3-way Toom-Cook</a:t>
                      </a:r>
                      <a:endParaRPr lang="en-US" sz="2500" b="1" dirty="0">
                        <a:solidFill>
                          <a:schemeClr val="bg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dirty="0" smtClean="0">
                          <a:solidFill>
                            <a:schemeClr val="bg1"/>
                          </a:solidFill>
                        </a:rPr>
                        <a:t>O(n</a:t>
                      </a:r>
                      <a:r>
                        <a:rPr lang="en-US" sz="2500" b="1" baseline="30000" dirty="0" smtClean="0">
                          <a:solidFill>
                            <a:schemeClr val="bg1"/>
                          </a:solidFill>
                        </a:rPr>
                        <a:t>1.465</a:t>
                      </a:r>
                      <a:r>
                        <a:rPr lang="en-US" sz="2500" b="1" dirty="0" smtClean="0">
                          <a:solidFill>
                            <a:schemeClr val="bg1"/>
                          </a:solidFill>
                        </a:rPr>
                        <a:t>)</a:t>
                      </a:r>
                    </a:p>
                  </a:txBody>
                  <a:tcPr anchor="ctr"/>
                </a:tc>
              </a:tr>
              <a:tr h="370840">
                <a:tc>
                  <a:txBody>
                    <a:bodyPr/>
                    <a:lstStyle/>
                    <a:p>
                      <a:r>
                        <a:rPr lang="en-US" sz="2500" b="1" dirty="0" smtClean="0">
                          <a:solidFill>
                            <a:schemeClr val="bg1"/>
                          </a:solidFill>
                        </a:rPr>
                        <a:t>Division</a:t>
                      </a:r>
                      <a:endParaRPr lang="en-US" sz="2500" b="1" dirty="0">
                        <a:solidFill>
                          <a:schemeClr val="bg1"/>
                        </a:solidFill>
                      </a:endParaRPr>
                    </a:p>
                  </a:txBody>
                  <a:tcPr anchor="ctr"/>
                </a:tc>
                <a:tc>
                  <a:txBody>
                    <a:bodyPr/>
                    <a:lstStyle/>
                    <a:p>
                      <a:r>
                        <a:rPr lang="en-US" sz="2500" b="1" dirty="0" smtClean="0">
                          <a:solidFill>
                            <a:schemeClr val="bg1"/>
                          </a:solidFill>
                        </a:rPr>
                        <a:t>Schoolbook</a:t>
                      </a:r>
                      <a:endParaRPr lang="en-US" sz="2500" b="1" dirty="0">
                        <a:solidFill>
                          <a:schemeClr val="bg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dirty="0" smtClean="0">
                          <a:solidFill>
                            <a:schemeClr val="bg1"/>
                          </a:solidFill>
                        </a:rPr>
                        <a:t>O(n</a:t>
                      </a:r>
                      <a:r>
                        <a:rPr lang="en-US" sz="2500" b="1" baseline="30000" dirty="0" smtClean="0">
                          <a:solidFill>
                            <a:schemeClr val="bg1"/>
                          </a:solidFill>
                        </a:rPr>
                        <a:t>2</a:t>
                      </a:r>
                      <a:r>
                        <a:rPr lang="en-US" sz="2500" b="1" dirty="0" smtClean="0">
                          <a:solidFill>
                            <a:schemeClr val="bg1"/>
                          </a:solidFill>
                        </a:rPr>
                        <a:t>)</a:t>
                      </a:r>
                    </a:p>
                  </a:txBody>
                  <a:tcPr anchor="ctr"/>
                </a:tc>
              </a:tr>
              <a:tr h="370840">
                <a:tc>
                  <a:txBody>
                    <a:bodyPr/>
                    <a:lstStyle/>
                    <a:p>
                      <a:r>
                        <a:rPr lang="en-US" sz="2500" b="1" dirty="0" smtClean="0">
                          <a:solidFill>
                            <a:schemeClr val="bg1"/>
                          </a:solidFill>
                        </a:rPr>
                        <a:t>GCD</a:t>
                      </a:r>
                      <a:endParaRPr lang="en-US" sz="2500" b="1" dirty="0">
                        <a:solidFill>
                          <a:schemeClr val="bg1"/>
                        </a:solidFill>
                      </a:endParaRPr>
                    </a:p>
                  </a:txBody>
                  <a:tcPr anchor="ctr"/>
                </a:tc>
                <a:tc>
                  <a:txBody>
                    <a:bodyPr/>
                    <a:lstStyle/>
                    <a:p>
                      <a:r>
                        <a:rPr lang="en-US" sz="2500" b="1" dirty="0" smtClean="0">
                          <a:solidFill>
                            <a:schemeClr val="bg1"/>
                          </a:solidFill>
                        </a:rPr>
                        <a:t>Euclidean</a:t>
                      </a:r>
                      <a:endParaRPr lang="en-US" sz="2500" b="1" dirty="0">
                        <a:solidFill>
                          <a:schemeClr val="bg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dirty="0" smtClean="0">
                          <a:solidFill>
                            <a:schemeClr val="bg1"/>
                          </a:solidFill>
                        </a:rPr>
                        <a:t>O(n</a:t>
                      </a:r>
                      <a:r>
                        <a:rPr lang="en-US" sz="2500" b="1" baseline="30000" dirty="0" smtClean="0">
                          <a:solidFill>
                            <a:schemeClr val="bg1"/>
                          </a:solidFill>
                        </a:rPr>
                        <a:t>2</a:t>
                      </a:r>
                      <a:r>
                        <a:rPr lang="en-US" sz="2500" b="1" dirty="0" smtClean="0">
                          <a:solidFill>
                            <a:schemeClr val="bg1"/>
                          </a:solidFill>
                        </a:rPr>
                        <a:t>)</a:t>
                      </a:r>
                    </a:p>
                  </a:txBody>
                  <a:tcPr anchor="ctr"/>
                </a:tc>
              </a:tr>
              <a:tr h="370840">
                <a:tc>
                  <a:txBody>
                    <a:bodyPr/>
                    <a:lstStyle/>
                    <a:p>
                      <a:r>
                        <a:rPr lang="en-US" sz="2500" b="1" dirty="0" smtClean="0">
                          <a:solidFill>
                            <a:schemeClr val="bg1"/>
                          </a:solidFill>
                        </a:rPr>
                        <a:t>Polynomial </a:t>
                      </a:r>
                      <a:r>
                        <a:rPr lang="en-US" sz="2500" b="1" dirty="0" err="1" smtClean="0">
                          <a:solidFill>
                            <a:schemeClr val="bg1"/>
                          </a:solidFill>
                        </a:rPr>
                        <a:t>Eval</a:t>
                      </a:r>
                      <a:endParaRPr lang="en-US" sz="2500" b="1" dirty="0">
                        <a:solidFill>
                          <a:schemeClr val="bg1"/>
                        </a:solidFill>
                      </a:endParaRPr>
                    </a:p>
                  </a:txBody>
                  <a:tcPr anchor="ctr"/>
                </a:tc>
                <a:tc>
                  <a:txBody>
                    <a:bodyPr/>
                    <a:lstStyle/>
                    <a:p>
                      <a:r>
                        <a:rPr lang="en-US" sz="2500" b="1" dirty="0" smtClean="0">
                          <a:solidFill>
                            <a:schemeClr val="bg1"/>
                          </a:solidFill>
                        </a:rPr>
                        <a:t>Direct</a:t>
                      </a:r>
                      <a:endParaRPr lang="en-US" sz="2500" b="1" dirty="0">
                        <a:solidFill>
                          <a:schemeClr val="bg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dirty="0" smtClean="0">
                          <a:solidFill>
                            <a:schemeClr val="bg1"/>
                          </a:solidFill>
                        </a:rPr>
                        <a:t>O(n)</a:t>
                      </a:r>
                    </a:p>
                  </a:txBody>
                  <a:tcPr anchor="ctr"/>
                </a:tc>
              </a:tr>
              <a:tr h="370840">
                <a:tc>
                  <a:txBody>
                    <a:bodyPr/>
                    <a:lstStyle/>
                    <a:p>
                      <a:endParaRPr lang="en-US" sz="2500" b="1" dirty="0">
                        <a:solidFill>
                          <a:schemeClr val="bg1"/>
                        </a:solidFill>
                      </a:endParaRPr>
                    </a:p>
                  </a:txBody>
                  <a:tcPr anchor="ctr"/>
                </a:tc>
                <a:tc>
                  <a:txBody>
                    <a:bodyPr/>
                    <a:lstStyle/>
                    <a:p>
                      <a:r>
                        <a:rPr lang="en-US" sz="2500" b="1" dirty="0" smtClean="0">
                          <a:solidFill>
                            <a:schemeClr val="bg1"/>
                          </a:solidFill>
                        </a:rPr>
                        <a:t>Horner’s</a:t>
                      </a:r>
                      <a:endParaRPr lang="en-US" sz="2500" b="1" dirty="0">
                        <a:solidFill>
                          <a:schemeClr val="bg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dirty="0" smtClean="0">
                          <a:solidFill>
                            <a:schemeClr val="bg1"/>
                          </a:solidFill>
                        </a:rPr>
                        <a:t>O(n)</a:t>
                      </a:r>
                    </a:p>
                  </a:txBody>
                  <a:tcPr anchor="ctr"/>
                </a:tc>
              </a:tr>
            </a:tbl>
          </a:graphicData>
        </a:graphic>
      </p:graphicFrame>
      <p:sp>
        <p:nvSpPr>
          <p:cNvPr id="7" name="Rectangle 6"/>
          <p:cNvSpPr/>
          <p:nvPr/>
        </p:nvSpPr>
        <p:spPr>
          <a:xfrm>
            <a:off x="0" y="6705600"/>
            <a:ext cx="9144000" cy="323165"/>
          </a:xfrm>
          <a:prstGeom prst="rect">
            <a:avLst/>
          </a:prstGeom>
        </p:spPr>
        <p:txBody>
          <a:bodyPr wrap="square">
            <a:spAutoFit/>
          </a:bodyPr>
          <a:lstStyle/>
          <a:p>
            <a:r>
              <a:rPr lang="en-US" sz="1500" dirty="0" smtClean="0">
                <a:solidFill>
                  <a:srgbClr val="00B0F0"/>
                </a:solidFill>
              </a:rPr>
              <a:t>https://en.wikipedia.org/wiki/Computational_complexity_of_mathematical_operations</a:t>
            </a:r>
            <a:endParaRPr lang="en-US" sz="1500" dirty="0">
              <a:solidFill>
                <a:srgbClr val="00B0F0"/>
              </a:solidFill>
            </a:endParaRPr>
          </a:p>
        </p:txBody>
      </p:sp>
    </p:spTree>
    <p:extLst>
      <p:ext uri="{BB962C8B-B14F-4D97-AF65-F5344CB8AC3E}">
        <p14:creationId xmlns:p14="http://schemas.microsoft.com/office/powerpoint/2010/main" val="79346009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t>Questions?</a:t>
            </a:r>
          </a:p>
        </p:txBody>
      </p:sp>
      <p:pic>
        <p:nvPicPr>
          <p:cNvPr id="40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415094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O for Matrices</a:t>
            </a:r>
            <a:endParaRPr lang="en-US" dirty="0"/>
          </a:p>
        </p:txBody>
      </p:sp>
      <p:sp>
        <p:nvSpPr>
          <p:cNvPr id="3" name="Content Placeholder 2"/>
          <p:cNvSpPr>
            <a:spLocks noGrp="1"/>
          </p:cNvSpPr>
          <p:nvPr>
            <p:ph idx="1"/>
          </p:nvPr>
        </p:nvSpPr>
        <p:spPr/>
        <p:txBody>
          <a:bodyPr/>
          <a:lstStyle/>
          <a:p>
            <a:r>
              <a:rPr lang="en-US" dirty="0" smtClean="0"/>
              <a:t>How to compute big O for matric operations</a:t>
            </a:r>
            <a:endParaRPr lang="en-US" dirty="0"/>
          </a:p>
        </p:txBody>
      </p:sp>
    </p:spTree>
    <p:extLst>
      <p:ext uri="{BB962C8B-B14F-4D97-AF65-F5344CB8AC3E}">
        <p14:creationId xmlns:p14="http://schemas.microsoft.com/office/powerpoint/2010/main" val="1307779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838200"/>
            <a:ext cx="8229600" cy="5638800"/>
          </a:xfrm>
        </p:spPr>
        <p:txBody>
          <a:bodyPr/>
          <a:lstStyle/>
          <a:p>
            <a:pPr>
              <a:lnSpc>
                <a:spcPts val="4000"/>
              </a:lnSpc>
              <a:spcBef>
                <a:spcPct val="0"/>
              </a:spcBef>
            </a:pPr>
            <a:r>
              <a:rPr lang="en-US" altLang="en-US" dirty="0" smtClean="0">
                <a:cs typeface="Courier New" pitchFamily="49" charset="0"/>
              </a:rPr>
              <a:t>How would you solve:</a:t>
            </a:r>
          </a:p>
          <a:p>
            <a:pPr>
              <a:lnSpc>
                <a:spcPts val="4000"/>
              </a:lnSpc>
              <a:spcBef>
                <a:spcPct val="0"/>
              </a:spcBef>
            </a:pPr>
            <a:endParaRPr lang="en-US" altLang="en-US" dirty="0" smtClean="0">
              <a:cs typeface="Courier New" pitchFamily="49" charset="0"/>
            </a:endParaRPr>
          </a:p>
          <a:p>
            <a:pPr>
              <a:lnSpc>
                <a:spcPts val="4000"/>
              </a:lnSpc>
              <a:spcBef>
                <a:spcPct val="0"/>
              </a:spcBef>
            </a:pPr>
            <a:r>
              <a:rPr lang="en-US" altLang="en-US" dirty="0" smtClean="0">
                <a:cs typeface="Courier New" pitchFamily="49" charset="0"/>
              </a:rPr>
              <a:t>         x   y  </a:t>
            </a:r>
            <a:r>
              <a:rPr lang="en-US" altLang="en-US" sz="2000" dirty="0" smtClean="0">
                <a:cs typeface="Courier New" pitchFamily="49" charset="0"/>
              </a:rPr>
              <a:t> </a:t>
            </a:r>
            <a:r>
              <a:rPr lang="en-US" altLang="en-US" dirty="0" smtClean="0">
                <a:cs typeface="Courier New" pitchFamily="49" charset="0"/>
              </a:rPr>
              <a:t>z</a:t>
            </a:r>
            <a:r>
              <a:rPr lang="en-US" altLang="en-US" sz="6000" dirty="0" smtClean="0">
                <a:cs typeface="Courier New" pitchFamily="49" charset="0"/>
              </a:rPr>
              <a:t> </a:t>
            </a:r>
            <a:r>
              <a:rPr lang="en-US" altLang="en-US" dirty="0" smtClean="0">
                <a:cs typeface="Courier New" pitchFamily="49" charset="0"/>
              </a:rPr>
              <a:t>   k</a:t>
            </a:r>
          </a:p>
          <a:p>
            <a:pPr>
              <a:lnSpc>
                <a:spcPts val="4000"/>
              </a:lnSpc>
              <a:spcBef>
                <a:spcPct val="0"/>
              </a:spcBef>
            </a:pPr>
            <a:endParaRPr lang="en-US" altLang="en-US" dirty="0" smtClean="0"/>
          </a:p>
          <a:p>
            <a:pPr>
              <a:lnSpc>
                <a:spcPts val="4000"/>
              </a:lnSpc>
              <a:spcBef>
                <a:spcPct val="0"/>
              </a:spcBef>
            </a:pPr>
            <a:r>
              <a:rPr lang="en-US" altLang="en-US" dirty="0" err="1" smtClean="0"/>
              <a:t>eq</a:t>
            </a:r>
            <a:r>
              <a:rPr lang="en-US" altLang="en-US" dirty="0" smtClean="0"/>
              <a:t> 1</a:t>
            </a:r>
            <a:r>
              <a:rPr lang="en-US" altLang="en-US" sz="2400" dirty="0" smtClean="0"/>
              <a:t> </a:t>
            </a:r>
            <a:endParaRPr lang="en-US" altLang="en-US" dirty="0" smtClean="0">
              <a:latin typeface="Courier New" pitchFamily="49" charset="0"/>
              <a:cs typeface="Courier New" pitchFamily="49" charset="0"/>
            </a:endParaRPr>
          </a:p>
          <a:p>
            <a:pPr>
              <a:lnSpc>
                <a:spcPts val="4000"/>
              </a:lnSpc>
              <a:spcBef>
                <a:spcPct val="0"/>
              </a:spcBef>
            </a:pPr>
            <a:r>
              <a:rPr lang="en-US" altLang="en-US" dirty="0" err="1" smtClean="0"/>
              <a:t>eq</a:t>
            </a:r>
            <a:r>
              <a:rPr lang="en-US" altLang="en-US" dirty="0" smtClean="0"/>
              <a:t> 2</a:t>
            </a:r>
            <a:r>
              <a:rPr lang="en-US" altLang="en-US" sz="2400" dirty="0" smtClean="0"/>
              <a:t> </a:t>
            </a:r>
            <a:endParaRPr lang="en-US" altLang="en-US" dirty="0" smtClean="0">
              <a:latin typeface="Courier New" pitchFamily="49" charset="0"/>
              <a:cs typeface="Courier New" pitchFamily="49" charset="0"/>
            </a:endParaRPr>
          </a:p>
          <a:p>
            <a:pPr>
              <a:lnSpc>
                <a:spcPts val="4000"/>
              </a:lnSpc>
              <a:spcBef>
                <a:spcPct val="0"/>
              </a:spcBef>
            </a:pPr>
            <a:r>
              <a:rPr lang="en-US" altLang="en-US" dirty="0" err="1" smtClean="0"/>
              <a:t>eq</a:t>
            </a:r>
            <a:r>
              <a:rPr lang="en-US" altLang="en-US" dirty="0" smtClean="0"/>
              <a:t> 3</a:t>
            </a:r>
            <a:r>
              <a:rPr lang="en-US" altLang="en-US" sz="2400" dirty="0" smtClean="0"/>
              <a:t> </a:t>
            </a:r>
            <a:endParaRPr lang="en-US" altLang="en-US" dirty="0" smtClean="0">
              <a:latin typeface="Courier New" pitchFamily="49" charset="0"/>
              <a:cs typeface="Courier New" pitchFamily="49" charset="0"/>
            </a:endParaRPr>
          </a:p>
          <a:p>
            <a:pPr>
              <a:lnSpc>
                <a:spcPts val="4000"/>
              </a:lnSpc>
              <a:spcBef>
                <a:spcPct val="0"/>
              </a:spcBef>
            </a:pPr>
            <a:endParaRPr lang="en-US" altLang="en-US" dirty="0" smtClean="0">
              <a:latin typeface="Courier New" pitchFamily="49" charset="0"/>
              <a:cs typeface="Courier New" pitchFamily="49" charset="0"/>
            </a:endParaRPr>
          </a:p>
          <a:p>
            <a:pPr>
              <a:spcBef>
                <a:spcPct val="0"/>
              </a:spcBef>
            </a:pPr>
            <a:r>
              <a:rPr lang="en-US" altLang="en-US" dirty="0">
                <a:cs typeface="Courier New" pitchFamily="49" charset="0"/>
              </a:rPr>
              <a:t>x = 10, y = 9, z = 15</a:t>
            </a:r>
          </a:p>
          <a:p>
            <a:pPr>
              <a:spcBef>
                <a:spcPct val="0"/>
              </a:spcBef>
            </a:pPr>
            <a:endParaRPr lang="en-US" altLang="en-US" dirty="0" smtClean="0"/>
          </a:p>
        </p:txBody>
      </p:sp>
      <p:sp>
        <p:nvSpPr>
          <p:cNvPr id="17411" name="Rectangle 5"/>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
        <p:nvSpPr>
          <p:cNvPr id="5" name="Rectangle 4"/>
          <p:cNvSpPr/>
          <p:nvPr/>
        </p:nvSpPr>
        <p:spPr>
          <a:xfrm>
            <a:off x="1828800" y="2286000"/>
            <a:ext cx="6781800" cy="2657138"/>
          </a:xfrm>
          <a:prstGeom prst="rect">
            <a:avLst/>
          </a:prstGeom>
        </p:spPr>
        <p:txBody>
          <a:bodyPr wrap="square">
            <a:spAutoFit/>
          </a:bodyPr>
          <a:lstStyle/>
          <a:p>
            <a:pPr>
              <a:lnSpc>
                <a:spcPts val="4000"/>
              </a:lnSpc>
            </a:pPr>
            <a:r>
              <a:rPr lang="en-US" altLang="en-US" sz="4000" b="1" dirty="0" smtClean="0">
                <a:solidFill>
                  <a:srgbClr val="CCFFFF"/>
                </a:solidFill>
                <a:latin typeface="Courier New" panose="02070309020205020404" pitchFamily="49" charset="0"/>
                <a:cs typeface="Courier New" pitchFamily="49" charset="0"/>
              </a:rPr>
              <a:t>┌</a:t>
            </a:r>
            <a:r>
              <a:rPr lang="en-US" altLang="en-US" sz="4000" b="1" dirty="0">
                <a:solidFill>
                  <a:schemeClr val="bg1"/>
                </a:solidFill>
                <a:latin typeface="Courier New" pitchFamily="49" charset="0"/>
                <a:cs typeface="Courier New" pitchFamily="49" charset="0"/>
              </a:rPr>
              <a:t>-43   0</a:t>
            </a:r>
            <a:r>
              <a:rPr lang="en-US" altLang="en-US" sz="4000" b="1" baseline="-25000"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  8 </a:t>
            </a:r>
            <a:r>
              <a:rPr lang="en-US" altLang="en-US" sz="4000" b="1" dirty="0" smtClean="0">
                <a:solidFill>
                  <a:srgbClr val="CCFFFF"/>
                </a:solidFill>
                <a:latin typeface="Courier New" panose="02070309020205020404" pitchFamily="49" charset="0"/>
                <a:cs typeface="Courier New" pitchFamily="49" charset="0"/>
              </a:rPr>
              <a:t>┐</a:t>
            </a:r>
            <a:endParaRPr lang="en-US" altLang="en-US" sz="4000" b="1" dirty="0">
              <a:solidFill>
                <a:srgbClr val="CCFFFF"/>
              </a:solidFill>
              <a:latin typeface="Courier New" panose="02070309020205020404"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 1  0  0</a:t>
            </a:r>
            <a:r>
              <a:rPr lang="en-US" altLang="en-US" sz="4000" b="1" baseline="-25000" dirty="0" smtClean="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10│</a:t>
            </a:r>
            <a:endParaRPr lang="en-US" altLang="en-US" sz="4000" b="1" dirty="0">
              <a:solidFill>
                <a:srgbClr val="CCFFFF"/>
              </a:solidFill>
              <a:latin typeface="Courier New"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 0  1  0</a:t>
            </a:r>
            <a:r>
              <a:rPr lang="en-US" altLang="en-US" sz="4000" b="1" baseline="-25000" dirty="0" smtClean="0">
                <a:solidFill>
                  <a:srgbClr val="CCFFFF"/>
                </a:solidFill>
                <a:latin typeface="Courier New" pitchFamily="49" charset="0"/>
                <a:cs typeface="Courier New" pitchFamily="49" charset="0"/>
              </a:rPr>
              <a:t> </a:t>
            </a:r>
            <a:r>
              <a:rPr lang="en-US" altLang="en-US" sz="4000" b="1" dirty="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9│</a:t>
            </a:r>
          </a:p>
          <a:p>
            <a:pPr>
              <a:lnSpc>
                <a:spcPts val="4000"/>
              </a:lnSpc>
            </a:pPr>
            <a:r>
              <a:rPr lang="en-US" altLang="en-US" sz="4000" b="1" dirty="0" smtClean="0">
                <a:solidFill>
                  <a:srgbClr val="CCFFFF"/>
                </a:solidFill>
                <a:latin typeface="Courier New" pitchFamily="49" charset="0"/>
                <a:cs typeface="Courier New" pitchFamily="49" charset="0"/>
              </a:rPr>
              <a:t>│ 0  0  1</a:t>
            </a:r>
            <a:r>
              <a:rPr lang="en-US" altLang="en-US" sz="4000" b="1" baseline="-25000" dirty="0" smtClean="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15│</a:t>
            </a:r>
          </a:p>
          <a:p>
            <a:pPr>
              <a:lnSpc>
                <a:spcPts val="4000"/>
              </a:lnSpc>
            </a:pPr>
            <a:r>
              <a:rPr lang="en-US" altLang="en-US" sz="4000" b="1" dirty="0" smtClean="0">
                <a:solidFill>
                  <a:srgbClr val="CCFFFF"/>
                </a:solidFill>
                <a:latin typeface="Courier New" pitchFamily="49" charset="0"/>
                <a:cs typeface="Courier New" pitchFamily="49" charset="0"/>
              </a:rPr>
              <a:t>└</a:t>
            </a:r>
            <a:r>
              <a:rPr lang="en-US" altLang="en-US" sz="4000" b="1" dirty="0">
                <a:solidFill>
                  <a:schemeClr val="bg1"/>
                </a:solidFill>
                <a:latin typeface="Courier New" pitchFamily="49" charset="0"/>
                <a:cs typeface="Courier New" pitchFamily="49" charset="0"/>
              </a:rPr>
              <a:t>-43   0</a:t>
            </a:r>
            <a:r>
              <a:rPr lang="en-US" altLang="en-US" sz="4000" b="1" baseline="-25000"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 8   </a:t>
            </a:r>
            <a:r>
              <a:rPr lang="en-US" altLang="en-US" sz="4000" b="1" dirty="0" smtClean="0">
                <a:solidFill>
                  <a:srgbClr val="CCFFFF"/>
                </a:solidFill>
                <a:latin typeface="Courier New" pitchFamily="49" charset="0"/>
                <a:cs typeface="Courier New" pitchFamily="49" charset="0"/>
              </a:rPr>
              <a:t>┘</a:t>
            </a:r>
            <a:endParaRPr lang="en-US" altLang="en-US" sz="4000" b="1" dirty="0">
              <a:solidFill>
                <a:srgbClr val="CCFFFF"/>
              </a:solidFill>
              <a:latin typeface="Courier New" pitchFamily="49" charset="0"/>
              <a:cs typeface="Courier New" pitchFamily="49" charset="0"/>
            </a:endParaRPr>
          </a:p>
        </p:txBody>
      </p:sp>
    </p:spTree>
    <p:extLst>
      <p:ext uri="{BB962C8B-B14F-4D97-AF65-F5344CB8AC3E}">
        <p14:creationId xmlns:p14="http://schemas.microsoft.com/office/powerpoint/2010/main" val="194036390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p:txBody>
          <a:bodyPr/>
          <a:lstStyle/>
          <a:p>
            <a:r>
              <a:rPr lang="en-US" dirty="0" smtClean="0"/>
              <a:t>Adding two 2×2 matrices:</a:t>
            </a:r>
          </a:p>
          <a:p>
            <a:r>
              <a:rPr lang="en-US" dirty="0"/>
              <a:t> </a:t>
            </a:r>
            <a:r>
              <a:rPr lang="en-US" dirty="0" smtClean="0"/>
              <a:t>  each element in the first </a:t>
            </a:r>
          </a:p>
          <a:p>
            <a:pPr>
              <a:spcBef>
                <a:spcPts val="0"/>
              </a:spcBef>
            </a:pPr>
            <a:r>
              <a:rPr lang="en-US" dirty="0"/>
              <a:t>	</a:t>
            </a:r>
            <a:r>
              <a:rPr lang="en-US" dirty="0" smtClean="0"/>
              <a:t>matrix is added to its 	counterpart in the second 	matrix</a:t>
            </a:r>
          </a:p>
          <a:p>
            <a:endParaRPr lang="en-US" dirty="0"/>
          </a:p>
        </p:txBody>
      </p:sp>
    </p:spTree>
    <p:extLst>
      <p:ext uri="{BB962C8B-B14F-4D97-AF65-F5344CB8AC3E}">
        <p14:creationId xmlns:p14="http://schemas.microsoft.com/office/powerpoint/2010/main" val="4263430642"/>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p:txBody>
          <a:bodyPr/>
          <a:lstStyle/>
          <a:p>
            <a:r>
              <a:rPr lang="en-US" dirty="0" smtClean="0"/>
              <a:t>Adding two 2×2 matrices:</a:t>
            </a:r>
          </a:p>
          <a:p>
            <a:r>
              <a:rPr lang="en-US" dirty="0"/>
              <a:t> </a:t>
            </a:r>
            <a:r>
              <a:rPr lang="en-US" dirty="0" smtClean="0"/>
              <a:t>  for 2×2 matrices, this is 4 </a:t>
            </a:r>
          </a:p>
          <a:p>
            <a:pPr>
              <a:spcBef>
                <a:spcPts val="0"/>
              </a:spcBef>
            </a:pPr>
            <a:r>
              <a:rPr lang="en-US" dirty="0"/>
              <a:t>	</a:t>
            </a:r>
            <a:r>
              <a:rPr lang="en-US" dirty="0" smtClean="0"/>
              <a:t>additions</a:t>
            </a:r>
          </a:p>
          <a:p>
            <a:endParaRPr lang="en-US" dirty="0"/>
          </a:p>
        </p:txBody>
      </p:sp>
    </p:spTree>
    <p:extLst>
      <p:ext uri="{BB962C8B-B14F-4D97-AF65-F5344CB8AC3E}">
        <p14:creationId xmlns:p14="http://schemas.microsoft.com/office/powerpoint/2010/main" val="3857364350"/>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p:txBody>
          <a:bodyPr/>
          <a:lstStyle/>
          <a:p>
            <a:r>
              <a:rPr lang="en-US" dirty="0" smtClean="0"/>
              <a:t>Adding two 2×2 matrices:</a:t>
            </a:r>
          </a:p>
          <a:p>
            <a:r>
              <a:rPr lang="en-US" dirty="0"/>
              <a:t> </a:t>
            </a:r>
            <a:r>
              <a:rPr lang="en-US" dirty="0" smtClean="0"/>
              <a:t>  for 2×2 matrices, this is 4 </a:t>
            </a:r>
          </a:p>
          <a:p>
            <a:pPr>
              <a:spcBef>
                <a:spcPts val="0"/>
              </a:spcBef>
            </a:pPr>
            <a:r>
              <a:rPr lang="en-US" dirty="0"/>
              <a:t>	</a:t>
            </a:r>
            <a:r>
              <a:rPr lang="en-US" dirty="0" smtClean="0"/>
              <a:t>additions</a:t>
            </a:r>
          </a:p>
          <a:p>
            <a:r>
              <a:rPr lang="en-US" dirty="0"/>
              <a:t> </a:t>
            </a:r>
            <a:r>
              <a:rPr lang="en-US" dirty="0" smtClean="0"/>
              <a:t>  if the size of the matrix is </a:t>
            </a:r>
          </a:p>
          <a:p>
            <a:pPr>
              <a:spcBef>
                <a:spcPts val="0"/>
              </a:spcBef>
            </a:pPr>
            <a:r>
              <a:rPr lang="en-US" dirty="0"/>
              <a:t>	</a:t>
            </a:r>
            <a:r>
              <a:rPr lang="en-US" dirty="0" smtClean="0"/>
              <a:t>“n”, the number of </a:t>
            </a:r>
          </a:p>
          <a:p>
            <a:pPr>
              <a:spcBef>
                <a:spcPts val="0"/>
              </a:spcBef>
            </a:pPr>
            <a:r>
              <a:rPr lang="en-US" dirty="0"/>
              <a:t>	</a:t>
            </a:r>
            <a:r>
              <a:rPr lang="en-US" dirty="0" smtClean="0"/>
              <a:t>calculations is n</a:t>
            </a:r>
            <a:r>
              <a:rPr lang="en-US" baseline="30000" dirty="0" smtClean="0"/>
              <a:t>2</a:t>
            </a:r>
            <a:r>
              <a:rPr lang="en-US" dirty="0" smtClean="0"/>
              <a:t> </a:t>
            </a:r>
            <a:endParaRPr lang="en-US" dirty="0"/>
          </a:p>
        </p:txBody>
      </p:sp>
    </p:spTree>
    <p:extLst>
      <p:ext uri="{BB962C8B-B14F-4D97-AF65-F5344CB8AC3E}">
        <p14:creationId xmlns:p14="http://schemas.microsoft.com/office/powerpoint/2010/main" val="325594186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p:txBody>
          <a:bodyPr/>
          <a:lstStyle/>
          <a:p>
            <a:r>
              <a:rPr lang="en-US" dirty="0" smtClean="0"/>
              <a:t>Adding two 2×2 matrices:</a:t>
            </a:r>
          </a:p>
          <a:p>
            <a:r>
              <a:rPr lang="en-US" dirty="0"/>
              <a:t> </a:t>
            </a:r>
            <a:r>
              <a:rPr lang="en-US" dirty="0" smtClean="0"/>
              <a:t>  for 2×2 matrices, this is 4 </a:t>
            </a:r>
          </a:p>
          <a:p>
            <a:pPr>
              <a:spcBef>
                <a:spcPts val="0"/>
              </a:spcBef>
            </a:pPr>
            <a:r>
              <a:rPr lang="en-US" dirty="0"/>
              <a:t>	</a:t>
            </a:r>
            <a:r>
              <a:rPr lang="en-US" dirty="0" smtClean="0"/>
              <a:t>additions</a:t>
            </a:r>
          </a:p>
          <a:p>
            <a:r>
              <a:rPr lang="en-US" dirty="0"/>
              <a:t> </a:t>
            </a:r>
            <a:r>
              <a:rPr lang="en-US" dirty="0" smtClean="0"/>
              <a:t>  if the size of the matrix is </a:t>
            </a:r>
          </a:p>
          <a:p>
            <a:pPr>
              <a:spcBef>
                <a:spcPts val="0"/>
              </a:spcBef>
            </a:pPr>
            <a:r>
              <a:rPr lang="en-US" dirty="0"/>
              <a:t>	</a:t>
            </a:r>
            <a:r>
              <a:rPr lang="en-US" dirty="0" smtClean="0"/>
              <a:t>“n”, the number of </a:t>
            </a:r>
          </a:p>
          <a:p>
            <a:pPr>
              <a:spcBef>
                <a:spcPts val="0"/>
              </a:spcBef>
            </a:pPr>
            <a:r>
              <a:rPr lang="en-US" dirty="0"/>
              <a:t>	</a:t>
            </a:r>
            <a:r>
              <a:rPr lang="en-US" dirty="0" smtClean="0"/>
              <a:t>calculations is n</a:t>
            </a:r>
            <a:r>
              <a:rPr lang="en-US" baseline="30000" dirty="0" smtClean="0"/>
              <a:t>2</a:t>
            </a:r>
            <a:r>
              <a:rPr lang="en-US" dirty="0" smtClean="0"/>
              <a:t> </a:t>
            </a:r>
          </a:p>
          <a:p>
            <a:pPr>
              <a:spcBef>
                <a:spcPts val="0"/>
              </a:spcBef>
            </a:pPr>
            <a:r>
              <a:rPr lang="en-US" dirty="0"/>
              <a:t> </a:t>
            </a:r>
            <a:r>
              <a:rPr lang="en-US" dirty="0" smtClean="0"/>
              <a:t>  	so it’s O(n</a:t>
            </a:r>
            <a:r>
              <a:rPr lang="en-US" baseline="30000" dirty="0" smtClean="0"/>
              <a:t>2</a:t>
            </a:r>
            <a:r>
              <a:rPr lang="en-US" dirty="0" smtClean="0"/>
              <a:t>)</a:t>
            </a:r>
            <a:endParaRPr lang="en-US" dirty="0"/>
          </a:p>
        </p:txBody>
      </p:sp>
    </p:spTree>
    <p:extLst>
      <p:ext uri="{BB962C8B-B14F-4D97-AF65-F5344CB8AC3E}">
        <p14:creationId xmlns:p14="http://schemas.microsoft.com/office/powerpoint/2010/main" val="531079193"/>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38800"/>
          </a:xfrm>
        </p:spPr>
        <p:txBody>
          <a:bodyPr/>
          <a:lstStyle/>
          <a:p>
            <a:r>
              <a:rPr lang="en-US" dirty="0" smtClean="0"/>
              <a:t>What about subtraction? </a:t>
            </a:r>
            <a:endParaRPr lang="en-US" dirty="0"/>
          </a:p>
        </p:txBody>
      </p:sp>
      <p:sp>
        <p:nvSpPr>
          <p:cNvPr id="7" name="Rectangle 6"/>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smtClean="0">
                <a:solidFill>
                  <a:schemeClr val="bg1"/>
                </a:solidFill>
              </a:rPr>
              <a:t>Big O for Matrices</a:t>
            </a:r>
            <a:endParaRPr lang="en-US" altLang="en-US" sz="2400" dirty="0">
              <a:solidFill>
                <a:schemeClr val="bg1"/>
              </a:solidFill>
            </a:endParaRP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Tree>
    <p:extLst>
      <p:ext uri="{BB962C8B-B14F-4D97-AF65-F5344CB8AC3E}">
        <p14:creationId xmlns:p14="http://schemas.microsoft.com/office/powerpoint/2010/main" val="1187663437"/>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38800"/>
          </a:xfrm>
        </p:spPr>
        <p:txBody>
          <a:bodyPr/>
          <a:lstStyle/>
          <a:p>
            <a:r>
              <a:rPr lang="en-US" dirty="0" smtClean="0"/>
              <a:t>What about subtraction?</a:t>
            </a:r>
          </a:p>
          <a:p>
            <a:r>
              <a:rPr lang="en-US" dirty="0" smtClean="0">
                <a:solidFill>
                  <a:srgbClr val="FFFF00"/>
                </a:solidFill>
              </a:rPr>
              <a:t>O(n</a:t>
            </a:r>
            <a:r>
              <a:rPr lang="en-US" baseline="30000" dirty="0" smtClean="0">
                <a:solidFill>
                  <a:srgbClr val="FFFF00"/>
                </a:solidFill>
              </a:rPr>
              <a:t>2</a:t>
            </a:r>
            <a:r>
              <a:rPr lang="en-US" dirty="0" smtClean="0">
                <a:solidFill>
                  <a:srgbClr val="FFFF00"/>
                </a:solidFill>
              </a:rPr>
              <a:t>) also</a:t>
            </a:r>
          </a:p>
          <a:p>
            <a:r>
              <a:rPr lang="en-US" dirty="0" smtClean="0"/>
              <a:t> </a:t>
            </a:r>
            <a:endParaRPr lang="en-US" dirty="0"/>
          </a:p>
        </p:txBody>
      </p:sp>
      <p:sp>
        <p:nvSpPr>
          <p:cNvPr id="7" name="Rectangle 6"/>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smtClean="0">
                <a:solidFill>
                  <a:schemeClr val="bg1"/>
                </a:solidFill>
              </a:rPr>
              <a:t>Big O for Matrices</a:t>
            </a:r>
            <a:endParaRPr lang="en-US" altLang="en-US" sz="2400" dirty="0">
              <a:solidFill>
                <a:schemeClr val="bg1"/>
              </a:solidFill>
            </a:endParaRP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Tree>
    <p:extLst>
      <p:ext uri="{BB962C8B-B14F-4D97-AF65-F5344CB8AC3E}">
        <p14:creationId xmlns:p14="http://schemas.microsoft.com/office/powerpoint/2010/main" val="3892171000"/>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O for Matrices</a:t>
            </a:r>
            <a:endParaRPr lang="en-US" dirty="0"/>
          </a:p>
        </p:txBody>
      </p:sp>
      <p:sp>
        <p:nvSpPr>
          <p:cNvPr id="3" name="Content Placeholder 2"/>
          <p:cNvSpPr>
            <a:spLocks noGrp="1"/>
          </p:cNvSpPr>
          <p:nvPr>
            <p:ph idx="1"/>
          </p:nvPr>
        </p:nvSpPr>
        <p:spPr/>
        <p:txBody>
          <a:bodyPr/>
          <a:lstStyle/>
          <a:p>
            <a:r>
              <a:rPr lang="en-US" dirty="0" err="1" smtClean="0"/>
              <a:t>Intellipath</a:t>
            </a:r>
            <a:r>
              <a:rPr lang="en-US" dirty="0" smtClean="0"/>
              <a:t> will ask you to compute the Big O</a:t>
            </a:r>
          </a:p>
          <a:p>
            <a:r>
              <a:rPr lang="en-US" dirty="0" smtClean="0"/>
              <a:t>They mean how many calculations/steps are needed (worst case) to solve the problem</a:t>
            </a:r>
            <a:endParaRPr lang="en-US" dirty="0"/>
          </a:p>
        </p:txBody>
      </p:sp>
    </p:spTree>
    <p:extLst>
      <p:ext uri="{BB962C8B-B14F-4D97-AF65-F5344CB8AC3E}">
        <p14:creationId xmlns:p14="http://schemas.microsoft.com/office/powerpoint/2010/main" val="85342453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O for Matrices</a:t>
            </a:r>
            <a:endParaRPr lang="en-US" dirty="0"/>
          </a:p>
        </p:txBody>
      </p:sp>
      <p:sp>
        <p:nvSpPr>
          <p:cNvPr id="3" name="Content Placeholder 2"/>
          <p:cNvSpPr>
            <a:spLocks noGrp="1"/>
          </p:cNvSpPr>
          <p:nvPr>
            <p:ph idx="1"/>
          </p:nvPr>
        </p:nvSpPr>
        <p:spPr/>
        <p:txBody>
          <a:bodyPr/>
          <a:lstStyle/>
          <a:p>
            <a:r>
              <a:rPr lang="en-US" dirty="0" smtClean="0"/>
              <a:t>For the addition of two 2×2 arrays, they would write it as:</a:t>
            </a:r>
          </a:p>
          <a:p>
            <a:r>
              <a:rPr lang="en-US" dirty="0" smtClean="0"/>
              <a:t>O(4)</a:t>
            </a:r>
            <a:endParaRPr lang="en-US" dirty="0"/>
          </a:p>
        </p:txBody>
      </p:sp>
    </p:spTree>
    <p:extLst>
      <p:ext uri="{BB962C8B-B14F-4D97-AF65-F5344CB8AC3E}">
        <p14:creationId xmlns:p14="http://schemas.microsoft.com/office/powerpoint/2010/main" val="40937422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38800"/>
          </a:xfrm>
        </p:spPr>
        <p:txBody>
          <a:bodyPr/>
          <a:lstStyle/>
          <a:p>
            <a:r>
              <a:rPr lang="en-US" dirty="0" smtClean="0"/>
              <a:t>Will multiplying matrices take a longer or shorter time?</a:t>
            </a:r>
            <a:endParaRPr 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smtClean="0">
                <a:solidFill>
                  <a:schemeClr val="bg1"/>
                </a:solidFill>
              </a:rPr>
              <a:t>Big O for Matrices</a:t>
            </a:r>
            <a:endParaRPr lang="en-US" altLang="en-US" sz="2400" dirty="0">
              <a:solidFill>
                <a:schemeClr val="bg1"/>
              </a:solidFill>
            </a:endParaRP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Tree>
    <p:extLst>
      <p:ext uri="{BB962C8B-B14F-4D97-AF65-F5344CB8AC3E}">
        <p14:creationId xmlns:p14="http://schemas.microsoft.com/office/powerpoint/2010/main" val="814248408"/>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38800"/>
          </a:xfrm>
        </p:spPr>
        <p:txBody>
          <a:bodyPr/>
          <a:lstStyle/>
          <a:p>
            <a:r>
              <a:rPr lang="en-US" dirty="0" smtClean="0"/>
              <a:t>Will multiplying matrices take a longer or shorter time?</a:t>
            </a:r>
          </a:p>
          <a:p>
            <a:endParaRPr lang="en-US" dirty="0"/>
          </a:p>
          <a:p>
            <a:r>
              <a:rPr lang="en-US" dirty="0" smtClean="0">
                <a:solidFill>
                  <a:srgbClr val="FFFF00"/>
                </a:solidFill>
              </a:rPr>
              <a:t>Usually lots longer…</a:t>
            </a:r>
            <a:endParaRPr lang="en-US" dirty="0">
              <a:solidFill>
                <a:srgbClr val="FFFF00"/>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smtClean="0">
                <a:solidFill>
                  <a:schemeClr val="bg1"/>
                </a:solidFill>
              </a:rPr>
              <a:t>Big O for Matrices</a:t>
            </a:r>
            <a:endParaRPr lang="en-US" altLang="en-US" sz="2400" dirty="0">
              <a:solidFill>
                <a:schemeClr val="bg1"/>
              </a:solidFill>
            </a:endParaRP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Tree>
    <p:extLst>
      <p:ext uri="{BB962C8B-B14F-4D97-AF65-F5344CB8AC3E}">
        <p14:creationId xmlns:p14="http://schemas.microsoft.com/office/powerpoint/2010/main" val="252774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3379" y="2782110"/>
            <a:ext cx="6781800" cy="2657138"/>
          </a:xfrm>
          <a:prstGeom prst="rect">
            <a:avLst/>
          </a:prstGeom>
        </p:spPr>
        <p:txBody>
          <a:bodyPr wrap="square">
            <a:spAutoFit/>
          </a:bodyPr>
          <a:lstStyle/>
          <a:p>
            <a:pPr>
              <a:lnSpc>
                <a:spcPts val="4000"/>
              </a:lnSpc>
            </a:pPr>
            <a:r>
              <a:rPr lang="en-US" altLang="en-US" sz="4000" b="1" dirty="0" smtClean="0">
                <a:solidFill>
                  <a:srgbClr val="CCFFFF"/>
                </a:solidFill>
                <a:latin typeface="Courier New" panose="02070309020205020404" pitchFamily="49" charset="0"/>
                <a:cs typeface="Courier New" pitchFamily="49" charset="0"/>
              </a:rPr>
              <a:t>┌</a:t>
            </a:r>
            <a:r>
              <a:rPr lang="en-US" altLang="en-US" sz="4000" b="1" dirty="0">
                <a:solidFill>
                  <a:schemeClr val="bg1"/>
                </a:solidFill>
                <a:latin typeface="Courier New" pitchFamily="49" charset="0"/>
                <a:cs typeface="Courier New" pitchFamily="49" charset="0"/>
              </a:rPr>
              <a:t>-43   0</a:t>
            </a:r>
            <a:r>
              <a:rPr lang="en-US" altLang="en-US" sz="4000" b="1" baseline="-25000"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  8 </a:t>
            </a:r>
            <a:r>
              <a:rPr lang="en-US" altLang="en-US" sz="4000" b="1" dirty="0" smtClean="0">
                <a:solidFill>
                  <a:srgbClr val="CCFFFF"/>
                </a:solidFill>
                <a:latin typeface="Courier New" panose="02070309020205020404" pitchFamily="49" charset="0"/>
                <a:cs typeface="Courier New" pitchFamily="49" charset="0"/>
              </a:rPr>
              <a:t>┐</a:t>
            </a:r>
            <a:endParaRPr lang="en-US" altLang="en-US" sz="4000" b="1" dirty="0">
              <a:solidFill>
                <a:srgbClr val="CCFFFF"/>
              </a:solidFill>
              <a:latin typeface="Courier New" panose="02070309020205020404"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 1  0  0</a:t>
            </a:r>
            <a:r>
              <a:rPr lang="en-US" altLang="en-US" sz="4000" b="1" baseline="-25000" dirty="0" smtClean="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10│</a:t>
            </a:r>
            <a:endParaRPr lang="en-US" altLang="en-US" sz="4000" b="1" dirty="0">
              <a:solidFill>
                <a:srgbClr val="CCFFFF"/>
              </a:solidFill>
              <a:latin typeface="Courier New"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 0  1  0</a:t>
            </a:r>
            <a:r>
              <a:rPr lang="en-US" altLang="en-US" sz="4000" b="1" baseline="-25000" dirty="0" smtClean="0">
                <a:solidFill>
                  <a:srgbClr val="CCFFFF"/>
                </a:solidFill>
                <a:latin typeface="Courier New" pitchFamily="49" charset="0"/>
                <a:cs typeface="Courier New" pitchFamily="49" charset="0"/>
              </a:rPr>
              <a:t> </a:t>
            </a:r>
            <a:r>
              <a:rPr lang="en-US" altLang="en-US" sz="4000" b="1" dirty="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9│</a:t>
            </a:r>
          </a:p>
          <a:p>
            <a:pPr>
              <a:lnSpc>
                <a:spcPts val="4000"/>
              </a:lnSpc>
            </a:pPr>
            <a:r>
              <a:rPr lang="en-US" altLang="en-US" sz="4000" b="1" dirty="0" smtClean="0">
                <a:solidFill>
                  <a:srgbClr val="CCFFFF"/>
                </a:solidFill>
                <a:latin typeface="Courier New" pitchFamily="49" charset="0"/>
                <a:cs typeface="Courier New" pitchFamily="49" charset="0"/>
              </a:rPr>
              <a:t>│ 0  0  1</a:t>
            </a:r>
            <a:r>
              <a:rPr lang="en-US" altLang="en-US" sz="4000" b="1" baseline="-25000" dirty="0" smtClean="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15│</a:t>
            </a:r>
          </a:p>
          <a:p>
            <a:pPr>
              <a:lnSpc>
                <a:spcPts val="4000"/>
              </a:lnSpc>
            </a:pPr>
            <a:r>
              <a:rPr lang="en-US" altLang="en-US" sz="4000" b="1" dirty="0" smtClean="0">
                <a:solidFill>
                  <a:srgbClr val="CCFFFF"/>
                </a:solidFill>
                <a:latin typeface="Courier New" pitchFamily="49" charset="0"/>
                <a:cs typeface="Courier New" pitchFamily="49" charset="0"/>
              </a:rPr>
              <a:t>└</a:t>
            </a:r>
            <a:r>
              <a:rPr lang="en-US" altLang="en-US" sz="4000" b="1" dirty="0">
                <a:solidFill>
                  <a:schemeClr val="bg1"/>
                </a:solidFill>
                <a:latin typeface="Courier New" pitchFamily="49" charset="0"/>
                <a:cs typeface="Courier New" pitchFamily="49" charset="0"/>
              </a:rPr>
              <a:t>-43   0</a:t>
            </a:r>
            <a:r>
              <a:rPr lang="en-US" altLang="en-US" sz="4000" b="1" baseline="-25000"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 8   </a:t>
            </a:r>
            <a:r>
              <a:rPr lang="en-US" altLang="en-US" sz="4000" b="1" dirty="0" smtClean="0">
                <a:solidFill>
                  <a:srgbClr val="CCFFFF"/>
                </a:solidFill>
                <a:latin typeface="Courier New" pitchFamily="49" charset="0"/>
                <a:cs typeface="Courier New" pitchFamily="49" charset="0"/>
              </a:rPr>
              <a:t>┘</a:t>
            </a:r>
            <a:endParaRPr lang="en-US" altLang="en-US" sz="4000" b="1" dirty="0">
              <a:solidFill>
                <a:srgbClr val="CCFFFF"/>
              </a:solidFill>
              <a:latin typeface="Courier New" pitchFamily="49" charset="0"/>
              <a:cs typeface="Courier New" pitchFamily="49" charset="0"/>
            </a:endParaRPr>
          </a:p>
        </p:txBody>
      </p:sp>
      <p:sp>
        <p:nvSpPr>
          <p:cNvPr id="19458" name="Title 1"/>
          <p:cNvSpPr>
            <a:spLocks noGrp="1"/>
          </p:cNvSpPr>
          <p:nvPr>
            <p:ph type="title"/>
          </p:nvPr>
        </p:nvSpPr>
        <p:spPr/>
        <p:txBody>
          <a:bodyPr/>
          <a:lstStyle/>
          <a:p>
            <a:r>
              <a:rPr lang="en-US" altLang="en-US" smtClean="0"/>
              <a:t>Matrices</a:t>
            </a:r>
          </a:p>
        </p:txBody>
      </p:sp>
      <p:sp>
        <p:nvSpPr>
          <p:cNvPr id="19459" name="Content Placeholder 2"/>
          <p:cNvSpPr>
            <a:spLocks noGrp="1"/>
          </p:cNvSpPr>
          <p:nvPr>
            <p:ph idx="1"/>
          </p:nvPr>
        </p:nvSpPr>
        <p:spPr/>
        <p:txBody>
          <a:bodyPr/>
          <a:lstStyle/>
          <a:p>
            <a:pPr>
              <a:lnSpc>
                <a:spcPts val="4000"/>
              </a:lnSpc>
              <a:spcBef>
                <a:spcPct val="0"/>
              </a:spcBef>
            </a:pPr>
            <a:r>
              <a:rPr lang="en-US" altLang="en-US" dirty="0" smtClean="0">
                <a:cs typeface="Courier New" pitchFamily="49" charset="0"/>
              </a:rPr>
              <a:t>This pattern is easy to solve:</a:t>
            </a:r>
          </a:p>
          <a:p>
            <a:pPr>
              <a:lnSpc>
                <a:spcPts val="4000"/>
              </a:lnSpc>
              <a:spcBef>
                <a:spcPct val="0"/>
              </a:spcBef>
            </a:pPr>
            <a:endParaRPr lang="en-US" altLang="en-US" dirty="0" smtClean="0">
              <a:cs typeface="Courier New" pitchFamily="49" charset="0"/>
            </a:endParaRPr>
          </a:p>
          <a:p>
            <a:pPr>
              <a:lnSpc>
                <a:spcPts val="4000"/>
              </a:lnSpc>
              <a:spcBef>
                <a:spcPct val="0"/>
              </a:spcBef>
            </a:pPr>
            <a:r>
              <a:rPr lang="en-US" altLang="en-US" dirty="0" smtClean="0">
                <a:cs typeface="Courier New" pitchFamily="49" charset="0"/>
              </a:rPr>
              <a:t>              upper triangle</a:t>
            </a:r>
          </a:p>
          <a:p>
            <a:pPr>
              <a:lnSpc>
                <a:spcPts val="4000"/>
              </a:lnSpc>
              <a:spcBef>
                <a:spcPct val="0"/>
              </a:spcBef>
            </a:pPr>
            <a:endParaRPr lang="en-US" altLang="en-US" dirty="0" smtClean="0"/>
          </a:p>
          <a:p>
            <a:pPr>
              <a:lnSpc>
                <a:spcPts val="4000"/>
              </a:lnSpc>
              <a:spcBef>
                <a:spcPct val="0"/>
              </a:spcBef>
            </a:pPr>
            <a:r>
              <a:rPr lang="en-US" altLang="en-US" dirty="0" err="1" smtClean="0"/>
              <a:t>eq</a:t>
            </a:r>
            <a:r>
              <a:rPr lang="en-US" altLang="en-US" dirty="0" smtClean="0"/>
              <a:t> 1</a:t>
            </a:r>
            <a:r>
              <a:rPr lang="en-US" altLang="en-US" sz="2400" dirty="0" smtClean="0"/>
              <a:t> </a:t>
            </a:r>
            <a:r>
              <a:rPr lang="en-US" altLang="en-US" dirty="0" smtClean="0">
                <a:latin typeface="Courier New" pitchFamily="49" charset="0"/>
                <a:cs typeface="Courier New" pitchFamily="49" charset="0"/>
              </a:rPr>
              <a:t> </a:t>
            </a:r>
          </a:p>
          <a:p>
            <a:pPr>
              <a:lnSpc>
                <a:spcPts val="4000"/>
              </a:lnSpc>
              <a:spcBef>
                <a:spcPct val="0"/>
              </a:spcBef>
            </a:pPr>
            <a:r>
              <a:rPr lang="en-US" altLang="en-US" dirty="0" err="1" smtClean="0"/>
              <a:t>eq</a:t>
            </a:r>
            <a:r>
              <a:rPr lang="en-US" altLang="en-US" dirty="0" smtClean="0"/>
              <a:t> 2</a:t>
            </a:r>
            <a:r>
              <a:rPr lang="en-US" altLang="en-US" sz="2400" dirty="0" smtClean="0"/>
              <a:t> </a:t>
            </a:r>
            <a:r>
              <a:rPr lang="en-US" altLang="en-US" dirty="0" smtClean="0">
                <a:latin typeface="Courier New" pitchFamily="49" charset="0"/>
                <a:cs typeface="Courier New" pitchFamily="49" charset="0"/>
              </a:rPr>
              <a:t> </a:t>
            </a:r>
          </a:p>
          <a:p>
            <a:pPr>
              <a:lnSpc>
                <a:spcPts val="4000"/>
              </a:lnSpc>
              <a:spcBef>
                <a:spcPct val="0"/>
              </a:spcBef>
            </a:pPr>
            <a:r>
              <a:rPr lang="en-US" altLang="en-US" dirty="0" err="1" smtClean="0"/>
              <a:t>eq</a:t>
            </a:r>
            <a:r>
              <a:rPr lang="en-US" altLang="en-US" dirty="0" smtClean="0"/>
              <a:t> 3</a:t>
            </a:r>
            <a:r>
              <a:rPr lang="en-US" altLang="en-US" sz="2400" dirty="0" smtClean="0"/>
              <a:t> </a:t>
            </a:r>
            <a:r>
              <a:rPr lang="en-US" altLang="en-US" dirty="0" smtClean="0">
                <a:latin typeface="Courier New" pitchFamily="49" charset="0"/>
                <a:cs typeface="Courier New" pitchFamily="49" charset="0"/>
              </a:rPr>
              <a:t> </a:t>
            </a:r>
          </a:p>
          <a:p>
            <a:pPr>
              <a:lnSpc>
                <a:spcPts val="4000"/>
              </a:lnSpc>
              <a:spcBef>
                <a:spcPct val="0"/>
              </a:spcBef>
            </a:pPr>
            <a:r>
              <a:rPr lang="en-US" altLang="en-US" dirty="0" smtClean="0"/>
              <a:t>    </a:t>
            </a:r>
            <a:r>
              <a:rPr lang="en-US" altLang="en-US" sz="5800" dirty="0" smtClean="0"/>
              <a:t> </a:t>
            </a:r>
            <a:r>
              <a:rPr lang="en-US" altLang="en-US" dirty="0" smtClean="0">
                <a:latin typeface="Courier New" pitchFamily="49" charset="0"/>
                <a:cs typeface="Courier New" pitchFamily="49" charset="0"/>
              </a:rPr>
              <a:t> </a:t>
            </a:r>
          </a:p>
          <a:p>
            <a:pPr>
              <a:lnSpc>
                <a:spcPts val="4000"/>
              </a:lnSpc>
              <a:spcBef>
                <a:spcPct val="0"/>
              </a:spcBef>
            </a:pPr>
            <a:r>
              <a:rPr lang="en-US" altLang="en-US" dirty="0" smtClean="0">
                <a:cs typeface="Courier New" pitchFamily="49" charset="0"/>
              </a:rPr>
              <a:t>lower triangle</a:t>
            </a:r>
          </a:p>
          <a:p>
            <a:pPr>
              <a:spcBef>
                <a:spcPct val="0"/>
              </a:spcBef>
            </a:pPr>
            <a:endParaRPr lang="en-US" altLang="en-US" dirty="0" smtClean="0"/>
          </a:p>
        </p:txBody>
      </p:sp>
      <p:sp>
        <p:nvSpPr>
          <p:cNvPr id="4" name="Right Triangle 3"/>
          <p:cNvSpPr/>
          <p:nvPr/>
        </p:nvSpPr>
        <p:spPr>
          <a:xfrm flipH="1" flipV="1">
            <a:off x="2952345" y="3334966"/>
            <a:ext cx="1905000" cy="1143000"/>
          </a:xfrm>
          <a:prstGeom prst="rtTriangle">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Triangle 7"/>
          <p:cNvSpPr/>
          <p:nvPr/>
        </p:nvSpPr>
        <p:spPr>
          <a:xfrm>
            <a:off x="2590800" y="3733800"/>
            <a:ext cx="1981200" cy="1066800"/>
          </a:xfrm>
          <a:prstGeom prst="rtTriangle">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93750280"/>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a:xfrm>
            <a:off x="457200" y="1219200"/>
            <a:ext cx="8686800" cy="5638800"/>
          </a:xfrm>
        </p:spPr>
        <p:txBody>
          <a:bodyPr/>
          <a:lstStyle/>
          <a:p>
            <a:r>
              <a:rPr lang="en-US" dirty="0" smtClean="0"/>
              <a:t>For a 2×2 matrix multiplication, there are how many calculations?</a:t>
            </a:r>
            <a:endParaRPr lang="en-US" dirty="0"/>
          </a:p>
        </p:txBody>
      </p:sp>
      <p:sp>
        <p:nvSpPr>
          <p:cNvPr id="4" name="Content Placeholder 2"/>
          <p:cNvSpPr txBox="1">
            <a:spLocks/>
          </p:cNvSpPr>
          <p:nvPr/>
        </p:nvSpPr>
        <p:spPr bwMode="auto">
          <a:xfrm>
            <a:off x="365668" y="2514600"/>
            <a:ext cx="231855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ct val="0"/>
              </a:spcBef>
            </a:pPr>
            <a:r>
              <a:rPr lang="en-US" altLang="en-US" dirty="0" smtClean="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1 2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3 4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a:p>
            <a:pPr>
              <a:lnSpc>
                <a:spcPts val="4000"/>
              </a:lnSpc>
              <a:spcBef>
                <a:spcPct val="0"/>
              </a:spcBef>
            </a:pPr>
            <a:endParaRPr lang="en-US" altLang="en-US" sz="3000"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p:txBody>
      </p:sp>
      <p:sp>
        <p:nvSpPr>
          <p:cNvPr id="5" name="Rectangle 4"/>
          <p:cNvSpPr/>
          <p:nvPr/>
        </p:nvSpPr>
        <p:spPr>
          <a:xfrm>
            <a:off x="2684226" y="3208407"/>
            <a:ext cx="487634" cy="707886"/>
          </a:xfrm>
          <a:prstGeom prst="rect">
            <a:avLst/>
          </a:prstGeom>
        </p:spPr>
        <p:txBody>
          <a:bodyPr wrap="none">
            <a:spAutoFit/>
          </a:bodyPr>
          <a:lstStyle/>
          <a:p>
            <a:r>
              <a:rPr lang="en-US" sz="4000" b="1" dirty="0">
                <a:solidFill>
                  <a:srgbClr val="CCFFFF"/>
                </a:solidFill>
              </a:rPr>
              <a:t>x</a:t>
            </a:r>
          </a:p>
        </p:txBody>
      </p:sp>
      <p:sp>
        <p:nvSpPr>
          <p:cNvPr id="6" name="Content Placeholder 2"/>
          <p:cNvSpPr txBox="1">
            <a:spLocks/>
          </p:cNvSpPr>
          <p:nvPr/>
        </p:nvSpPr>
        <p:spPr bwMode="auto">
          <a:xfrm>
            <a:off x="2928043" y="2514600"/>
            <a:ext cx="249938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ct val="0"/>
              </a:spcBef>
            </a:pPr>
            <a:r>
              <a:rPr lang="en-US" altLang="en-US" dirty="0" smtClean="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5 7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6 8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a:p>
            <a:pPr>
              <a:lnSpc>
                <a:spcPts val="4000"/>
              </a:lnSpc>
              <a:spcBef>
                <a:spcPct val="0"/>
              </a:spcBef>
            </a:pPr>
            <a:endParaRPr lang="en-US" altLang="en-US" sz="3000"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p:txBody>
      </p:sp>
      <p:sp>
        <p:nvSpPr>
          <p:cNvPr id="7" name="Content Placeholder 2"/>
          <p:cNvSpPr txBox="1">
            <a:spLocks/>
          </p:cNvSpPr>
          <p:nvPr/>
        </p:nvSpPr>
        <p:spPr bwMode="auto">
          <a:xfrm>
            <a:off x="912276" y="4648200"/>
            <a:ext cx="5488524"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ct val="0"/>
              </a:spcBef>
            </a:pPr>
            <a:r>
              <a:rPr lang="en-US" altLang="en-US" dirty="0" smtClean="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a:t>
            </a:r>
            <a:r>
              <a:rPr lang="en-US" altLang="en-US" dirty="0" smtClean="0">
                <a:solidFill>
                  <a:schemeClr val="bg1"/>
                </a:solidFill>
                <a:latin typeface="Courier New" pitchFamily="49" charset="0"/>
                <a:cs typeface="Courier New" pitchFamily="49" charset="0"/>
              </a:rPr>
              <a:t>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│1×5+2×6 1×7+2×8│</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│3×5+4×6</a:t>
            </a:r>
            <a:r>
              <a:rPr lang="en-US" altLang="en-US" dirty="0" smtClean="0">
                <a:solidFill>
                  <a:srgbClr val="FFFF00"/>
                </a:solidFill>
                <a:latin typeface="Courier New" pitchFamily="49" charset="0"/>
                <a:cs typeface="Courier New" pitchFamily="49" charset="0"/>
              </a:rPr>
              <a:t> </a:t>
            </a:r>
            <a:r>
              <a:rPr lang="en-US" altLang="en-US" dirty="0" smtClean="0">
                <a:latin typeface="Courier New" pitchFamily="49" charset="0"/>
                <a:cs typeface="Courier New" pitchFamily="49" charset="0"/>
              </a:rPr>
              <a:t>3×7+4×8│</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a:t>
            </a:r>
            <a:r>
              <a:rPr lang="en-US" altLang="en-US" dirty="0">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2           </a:t>
            </a:r>
            <a:r>
              <a:rPr lang="en-US" altLang="en-US" dirty="0">
                <a:solidFill>
                  <a:schemeClr val="bg1"/>
                </a:solidFill>
                <a:latin typeface="Courier New" pitchFamily="49" charset="0"/>
                <a:cs typeface="Courier New" pitchFamily="49" charset="0"/>
              </a:rPr>
              <a:t>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a:p>
            <a:pPr>
              <a:lnSpc>
                <a:spcPts val="4000"/>
              </a:lnSpc>
              <a:spcBef>
                <a:spcPct val="0"/>
              </a:spcBef>
            </a:pPr>
            <a:endParaRPr lang="en-US" altLang="en-US" sz="3000"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p:txBody>
      </p:sp>
      <p:sp>
        <p:nvSpPr>
          <p:cNvPr id="8" name="Rectangle 7"/>
          <p:cNvSpPr/>
          <p:nvPr/>
        </p:nvSpPr>
        <p:spPr>
          <a:xfrm>
            <a:off x="5478053" y="3200400"/>
            <a:ext cx="536033" cy="707886"/>
          </a:xfrm>
          <a:prstGeom prst="rect">
            <a:avLst/>
          </a:prstGeom>
        </p:spPr>
        <p:txBody>
          <a:bodyPr wrap="square">
            <a:spAutoFit/>
          </a:bodyPr>
          <a:lstStyle/>
          <a:p>
            <a:r>
              <a:rPr lang="en-US" sz="4000" b="1" dirty="0" smtClean="0">
                <a:solidFill>
                  <a:srgbClr val="CCFFFF"/>
                </a:solidFill>
              </a:rPr>
              <a:t>=</a:t>
            </a:r>
            <a:endParaRPr lang="en-US" sz="4000" b="1" dirty="0">
              <a:solidFill>
                <a:srgbClr val="CCFFFF"/>
              </a:solidFill>
            </a:endParaRPr>
          </a:p>
        </p:txBody>
      </p:sp>
    </p:spTree>
    <p:extLst>
      <p:ext uri="{BB962C8B-B14F-4D97-AF65-F5344CB8AC3E}">
        <p14:creationId xmlns:p14="http://schemas.microsoft.com/office/powerpoint/2010/main" val="814248408"/>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a:xfrm>
            <a:off x="457200" y="1219200"/>
            <a:ext cx="8686800" cy="5638800"/>
          </a:xfrm>
        </p:spPr>
        <p:txBody>
          <a:bodyPr/>
          <a:lstStyle/>
          <a:p>
            <a:r>
              <a:rPr lang="en-US" dirty="0" smtClean="0"/>
              <a:t>For a 2×2 matrix multiplication, there are how many calculations?</a:t>
            </a:r>
            <a:endParaRPr lang="en-US" dirty="0"/>
          </a:p>
        </p:txBody>
      </p:sp>
      <p:sp>
        <p:nvSpPr>
          <p:cNvPr id="4" name="Content Placeholder 2"/>
          <p:cNvSpPr txBox="1">
            <a:spLocks/>
          </p:cNvSpPr>
          <p:nvPr/>
        </p:nvSpPr>
        <p:spPr bwMode="auto">
          <a:xfrm>
            <a:off x="365668" y="2514600"/>
            <a:ext cx="231855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ct val="0"/>
              </a:spcBef>
            </a:pPr>
            <a:r>
              <a:rPr lang="en-US" altLang="en-US" dirty="0" smtClean="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1 2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3 4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a:p>
            <a:pPr>
              <a:lnSpc>
                <a:spcPts val="4000"/>
              </a:lnSpc>
              <a:spcBef>
                <a:spcPct val="0"/>
              </a:spcBef>
            </a:pPr>
            <a:endParaRPr lang="en-US" altLang="en-US" sz="3000"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p:txBody>
      </p:sp>
      <p:sp>
        <p:nvSpPr>
          <p:cNvPr id="5" name="Rectangle 4"/>
          <p:cNvSpPr/>
          <p:nvPr/>
        </p:nvSpPr>
        <p:spPr>
          <a:xfrm>
            <a:off x="2684226" y="3208407"/>
            <a:ext cx="487634" cy="707886"/>
          </a:xfrm>
          <a:prstGeom prst="rect">
            <a:avLst/>
          </a:prstGeom>
        </p:spPr>
        <p:txBody>
          <a:bodyPr wrap="none">
            <a:spAutoFit/>
          </a:bodyPr>
          <a:lstStyle/>
          <a:p>
            <a:r>
              <a:rPr lang="en-US" sz="4000" b="1" dirty="0">
                <a:solidFill>
                  <a:srgbClr val="CCFFFF"/>
                </a:solidFill>
              </a:rPr>
              <a:t>x</a:t>
            </a:r>
          </a:p>
        </p:txBody>
      </p:sp>
      <p:sp>
        <p:nvSpPr>
          <p:cNvPr id="6" name="Content Placeholder 2"/>
          <p:cNvSpPr txBox="1">
            <a:spLocks/>
          </p:cNvSpPr>
          <p:nvPr/>
        </p:nvSpPr>
        <p:spPr bwMode="auto">
          <a:xfrm>
            <a:off x="2928043" y="2514600"/>
            <a:ext cx="249938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ct val="0"/>
              </a:spcBef>
            </a:pPr>
            <a:r>
              <a:rPr lang="en-US" altLang="en-US" dirty="0" smtClean="0">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2 </a:t>
            </a:r>
            <a:r>
              <a:rPr lang="en-US" altLang="en-US" dirty="0">
                <a:solidFill>
                  <a:schemeClr val="bg1"/>
                </a:solidFill>
                <a:latin typeface="Courier New" pitchFamily="49" charset="0"/>
                <a:cs typeface="Courier New" pitchFamily="49" charset="0"/>
              </a:rPr>
              <a:t>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5 7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6 8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a:p>
            <a:pPr>
              <a:lnSpc>
                <a:spcPts val="4000"/>
              </a:lnSpc>
              <a:spcBef>
                <a:spcPct val="0"/>
              </a:spcBef>
            </a:pPr>
            <a:endParaRPr lang="en-US" altLang="en-US" sz="3000"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p:txBody>
      </p:sp>
      <p:sp>
        <p:nvSpPr>
          <p:cNvPr id="7" name="Content Placeholder 2"/>
          <p:cNvSpPr txBox="1">
            <a:spLocks/>
          </p:cNvSpPr>
          <p:nvPr/>
        </p:nvSpPr>
        <p:spPr bwMode="auto">
          <a:xfrm>
            <a:off x="912276" y="4648200"/>
            <a:ext cx="5488524"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ct val="0"/>
              </a:spcBef>
            </a:pPr>
            <a:r>
              <a:rPr lang="en-US" altLang="en-US" dirty="0" smtClean="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a:t>
            </a:r>
            <a:r>
              <a:rPr lang="en-US" altLang="en-US" dirty="0" smtClean="0">
                <a:solidFill>
                  <a:schemeClr val="bg1"/>
                </a:solidFill>
                <a:latin typeface="Courier New" pitchFamily="49" charset="0"/>
                <a:cs typeface="Courier New" pitchFamily="49" charset="0"/>
              </a:rPr>
              <a:t>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│1×5+2×6 1×7+2×8│</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│3×5+4×6</a:t>
            </a:r>
            <a:r>
              <a:rPr lang="en-US" altLang="en-US" dirty="0" smtClean="0">
                <a:solidFill>
                  <a:srgbClr val="FFFF00"/>
                </a:solidFill>
                <a:latin typeface="Courier New" pitchFamily="49" charset="0"/>
                <a:cs typeface="Courier New" pitchFamily="49" charset="0"/>
              </a:rPr>
              <a:t> </a:t>
            </a:r>
            <a:r>
              <a:rPr lang="en-US" altLang="en-US" dirty="0" smtClean="0">
                <a:latin typeface="Courier New" pitchFamily="49" charset="0"/>
                <a:cs typeface="Courier New" pitchFamily="49" charset="0"/>
              </a:rPr>
              <a:t>3×7+4×8│</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a:t>
            </a:r>
            <a:r>
              <a:rPr lang="en-US" altLang="en-US" dirty="0">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2           </a:t>
            </a:r>
            <a:r>
              <a:rPr lang="en-US" altLang="en-US" dirty="0">
                <a:solidFill>
                  <a:schemeClr val="bg1"/>
                </a:solidFill>
                <a:latin typeface="Courier New" pitchFamily="49" charset="0"/>
                <a:cs typeface="Courier New" pitchFamily="49" charset="0"/>
              </a:rPr>
              <a:t>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a:p>
            <a:pPr>
              <a:lnSpc>
                <a:spcPts val="4000"/>
              </a:lnSpc>
              <a:spcBef>
                <a:spcPct val="0"/>
              </a:spcBef>
            </a:pPr>
            <a:endParaRPr lang="en-US" altLang="en-US" sz="3000"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p:txBody>
      </p:sp>
      <p:sp>
        <p:nvSpPr>
          <p:cNvPr id="8" name="Rectangle 7"/>
          <p:cNvSpPr/>
          <p:nvPr/>
        </p:nvSpPr>
        <p:spPr>
          <a:xfrm>
            <a:off x="5478053" y="3200400"/>
            <a:ext cx="536033" cy="707886"/>
          </a:xfrm>
          <a:prstGeom prst="rect">
            <a:avLst/>
          </a:prstGeom>
        </p:spPr>
        <p:txBody>
          <a:bodyPr wrap="square">
            <a:spAutoFit/>
          </a:bodyPr>
          <a:lstStyle/>
          <a:p>
            <a:r>
              <a:rPr lang="en-US" sz="4000" b="1" dirty="0" smtClean="0">
                <a:solidFill>
                  <a:srgbClr val="CCFFFF"/>
                </a:solidFill>
              </a:rPr>
              <a:t>=</a:t>
            </a:r>
            <a:endParaRPr lang="en-US" sz="4000" b="1" dirty="0">
              <a:solidFill>
                <a:srgbClr val="CCFFFF"/>
              </a:solidFill>
            </a:endParaRPr>
          </a:p>
        </p:txBody>
      </p:sp>
      <p:sp>
        <p:nvSpPr>
          <p:cNvPr id="9" name="Rectangle 8"/>
          <p:cNvSpPr/>
          <p:nvPr/>
        </p:nvSpPr>
        <p:spPr>
          <a:xfrm>
            <a:off x="1600968" y="4657928"/>
            <a:ext cx="380232" cy="477054"/>
          </a:xfrm>
          <a:prstGeom prst="rect">
            <a:avLst/>
          </a:prstGeom>
        </p:spPr>
        <p:txBody>
          <a:bodyPr wrap="none">
            <a:spAutoFit/>
          </a:bodyPr>
          <a:lstStyle/>
          <a:p>
            <a:r>
              <a:rPr lang="en-US" altLang="en-US" sz="2500" b="1" dirty="0">
                <a:solidFill>
                  <a:srgbClr val="FFFF00"/>
                </a:solidFill>
                <a:latin typeface="+mn-lt"/>
                <a:cs typeface="Courier New" pitchFamily="49" charset="0"/>
              </a:rPr>
              <a:t>1</a:t>
            </a:r>
            <a:endParaRPr lang="en-US" sz="2500" b="1" dirty="0">
              <a:solidFill>
                <a:srgbClr val="FFFF00"/>
              </a:solidFill>
              <a:latin typeface="+mn-lt"/>
            </a:endParaRPr>
          </a:p>
        </p:txBody>
      </p:sp>
    </p:spTree>
    <p:extLst>
      <p:ext uri="{BB962C8B-B14F-4D97-AF65-F5344CB8AC3E}">
        <p14:creationId xmlns:p14="http://schemas.microsoft.com/office/powerpoint/2010/main" val="54054520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a:xfrm>
            <a:off x="457200" y="1219200"/>
            <a:ext cx="8686800" cy="5638800"/>
          </a:xfrm>
        </p:spPr>
        <p:txBody>
          <a:bodyPr/>
          <a:lstStyle/>
          <a:p>
            <a:r>
              <a:rPr lang="en-US" dirty="0" smtClean="0"/>
              <a:t>For a 2×2 matrix multiplication, there are how many calculations?</a:t>
            </a:r>
            <a:endParaRPr lang="en-US" dirty="0"/>
          </a:p>
        </p:txBody>
      </p:sp>
      <p:sp>
        <p:nvSpPr>
          <p:cNvPr id="4" name="Content Placeholder 2"/>
          <p:cNvSpPr txBox="1">
            <a:spLocks/>
          </p:cNvSpPr>
          <p:nvPr/>
        </p:nvSpPr>
        <p:spPr bwMode="auto">
          <a:xfrm>
            <a:off x="365668" y="2514600"/>
            <a:ext cx="231855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ct val="0"/>
              </a:spcBef>
            </a:pPr>
            <a:r>
              <a:rPr lang="en-US" altLang="en-US" dirty="0" smtClean="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1 2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3 4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a:p>
            <a:pPr>
              <a:lnSpc>
                <a:spcPts val="4000"/>
              </a:lnSpc>
              <a:spcBef>
                <a:spcPct val="0"/>
              </a:spcBef>
            </a:pPr>
            <a:endParaRPr lang="en-US" altLang="en-US" sz="3000"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p:txBody>
      </p:sp>
      <p:sp>
        <p:nvSpPr>
          <p:cNvPr id="5" name="Rectangle 4"/>
          <p:cNvSpPr/>
          <p:nvPr/>
        </p:nvSpPr>
        <p:spPr>
          <a:xfrm>
            <a:off x="2684226" y="3208407"/>
            <a:ext cx="487634" cy="707886"/>
          </a:xfrm>
          <a:prstGeom prst="rect">
            <a:avLst/>
          </a:prstGeom>
        </p:spPr>
        <p:txBody>
          <a:bodyPr wrap="none">
            <a:spAutoFit/>
          </a:bodyPr>
          <a:lstStyle/>
          <a:p>
            <a:r>
              <a:rPr lang="en-US" sz="4000" b="1" dirty="0">
                <a:solidFill>
                  <a:srgbClr val="CCFFFF"/>
                </a:solidFill>
              </a:rPr>
              <a:t>x</a:t>
            </a:r>
          </a:p>
        </p:txBody>
      </p:sp>
      <p:sp>
        <p:nvSpPr>
          <p:cNvPr id="6" name="Content Placeholder 2"/>
          <p:cNvSpPr txBox="1">
            <a:spLocks/>
          </p:cNvSpPr>
          <p:nvPr/>
        </p:nvSpPr>
        <p:spPr bwMode="auto">
          <a:xfrm>
            <a:off x="2928043" y="2514600"/>
            <a:ext cx="249938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ct val="0"/>
              </a:spcBef>
            </a:pPr>
            <a:r>
              <a:rPr lang="en-US" altLang="en-US" dirty="0" smtClean="0">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2 </a:t>
            </a:r>
            <a:r>
              <a:rPr lang="en-US" altLang="en-US" dirty="0">
                <a:solidFill>
                  <a:schemeClr val="bg1"/>
                </a:solidFill>
                <a:latin typeface="Courier New" pitchFamily="49" charset="0"/>
                <a:cs typeface="Courier New" pitchFamily="49" charset="0"/>
              </a:rPr>
              <a:t>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5 7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6 8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a:p>
            <a:pPr>
              <a:lnSpc>
                <a:spcPts val="4000"/>
              </a:lnSpc>
              <a:spcBef>
                <a:spcPct val="0"/>
              </a:spcBef>
            </a:pPr>
            <a:endParaRPr lang="en-US" altLang="en-US" sz="3000"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p:txBody>
      </p:sp>
      <p:sp>
        <p:nvSpPr>
          <p:cNvPr id="7" name="Content Placeholder 2"/>
          <p:cNvSpPr txBox="1">
            <a:spLocks/>
          </p:cNvSpPr>
          <p:nvPr/>
        </p:nvSpPr>
        <p:spPr bwMode="auto">
          <a:xfrm>
            <a:off x="912276" y="4648200"/>
            <a:ext cx="5488524"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ct val="0"/>
              </a:spcBef>
            </a:pPr>
            <a:r>
              <a:rPr lang="en-US" altLang="en-US" dirty="0" smtClean="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a:t>
            </a:r>
            <a:r>
              <a:rPr lang="en-US" altLang="en-US" dirty="0" smtClean="0">
                <a:solidFill>
                  <a:schemeClr val="bg1"/>
                </a:solidFill>
                <a:latin typeface="Courier New" pitchFamily="49" charset="0"/>
                <a:cs typeface="Courier New" pitchFamily="49" charset="0"/>
              </a:rPr>
              <a:t>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│1×5+2×6 1×7+2×8│</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│3×5+4×6</a:t>
            </a:r>
            <a:r>
              <a:rPr lang="en-US" altLang="en-US" dirty="0" smtClean="0">
                <a:solidFill>
                  <a:srgbClr val="FFFF00"/>
                </a:solidFill>
                <a:latin typeface="Courier New" pitchFamily="49" charset="0"/>
                <a:cs typeface="Courier New" pitchFamily="49" charset="0"/>
              </a:rPr>
              <a:t> </a:t>
            </a:r>
            <a:r>
              <a:rPr lang="en-US" altLang="en-US" dirty="0" smtClean="0">
                <a:latin typeface="Courier New" pitchFamily="49" charset="0"/>
                <a:cs typeface="Courier New" pitchFamily="49" charset="0"/>
              </a:rPr>
              <a:t>3×7+4×8│</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a:t>
            </a:r>
            <a:r>
              <a:rPr lang="en-US" altLang="en-US" dirty="0">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2           </a:t>
            </a:r>
            <a:r>
              <a:rPr lang="en-US" altLang="en-US" dirty="0">
                <a:solidFill>
                  <a:schemeClr val="bg1"/>
                </a:solidFill>
                <a:latin typeface="Courier New" pitchFamily="49" charset="0"/>
                <a:cs typeface="Courier New" pitchFamily="49" charset="0"/>
              </a:rPr>
              <a:t>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a:p>
            <a:pPr>
              <a:lnSpc>
                <a:spcPts val="4000"/>
              </a:lnSpc>
              <a:spcBef>
                <a:spcPct val="0"/>
              </a:spcBef>
            </a:pPr>
            <a:endParaRPr lang="en-US" altLang="en-US" sz="3000"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p:txBody>
      </p:sp>
      <p:sp>
        <p:nvSpPr>
          <p:cNvPr id="8" name="Rectangle 7"/>
          <p:cNvSpPr/>
          <p:nvPr/>
        </p:nvSpPr>
        <p:spPr>
          <a:xfrm>
            <a:off x="5478053" y="3200400"/>
            <a:ext cx="536033" cy="707886"/>
          </a:xfrm>
          <a:prstGeom prst="rect">
            <a:avLst/>
          </a:prstGeom>
        </p:spPr>
        <p:txBody>
          <a:bodyPr wrap="square">
            <a:spAutoFit/>
          </a:bodyPr>
          <a:lstStyle/>
          <a:p>
            <a:r>
              <a:rPr lang="en-US" sz="4000" b="1" dirty="0" smtClean="0">
                <a:solidFill>
                  <a:srgbClr val="CCFFFF"/>
                </a:solidFill>
              </a:rPr>
              <a:t>=</a:t>
            </a:r>
            <a:endParaRPr lang="en-US" sz="4000" b="1" dirty="0">
              <a:solidFill>
                <a:srgbClr val="CCFFFF"/>
              </a:solidFill>
            </a:endParaRPr>
          </a:p>
        </p:txBody>
      </p:sp>
      <p:sp>
        <p:nvSpPr>
          <p:cNvPr id="9" name="Rectangle 8"/>
          <p:cNvSpPr/>
          <p:nvPr/>
        </p:nvSpPr>
        <p:spPr>
          <a:xfrm>
            <a:off x="1600968" y="4657928"/>
            <a:ext cx="380232" cy="477054"/>
          </a:xfrm>
          <a:prstGeom prst="rect">
            <a:avLst/>
          </a:prstGeom>
        </p:spPr>
        <p:txBody>
          <a:bodyPr wrap="none">
            <a:spAutoFit/>
          </a:bodyPr>
          <a:lstStyle/>
          <a:p>
            <a:r>
              <a:rPr lang="en-US" altLang="en-US" sz="2500" b="1" dirty="0">
                <a:solidFill>
                  <a:srgbClr val="FFFF00"/>
                </a:solidFill>
                <a:latin typeface="+mn-lt"/>
                <a:cs typeface="Courier New" pitchFamily="49" charset="0"/>
              </a:rPr>
              <a:t>1</a:t>
            </a:r>
            <a:endParaRPr lang="en-US" sz="2500" b="1" dirty="0">
              <a:solidFill>
                <a:srgbClr val="FFFF00"/>
              </a:solidFill>
              <a:latin typeface="+mn-lt"/>
            </a:endParaRPr>
          </a:p>
        </p:txBody>
      </p:sp>
      <p:sp>
        <p:nvSpPr>
          <p:cNvPr id="10" name="Rectangle 9"/>
          <p:cNvSpPr/>
          <p:nvPr/>
        </p:nvSpPr>
        <p:spPr>
          <a:xfrm>
            <a:off x="2791628" y="4657928"/>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2</a:t>
            </a:r>
            <a:endParaRPr lang="en-US" sz="2500" b="1" dirty="0">
              <a:solidFill>
                <a:srgbClr val="FFFF00"/>
              </a:solidFill>
              <a:latin typeface="+mn-lt"/>
            </a:endParaRPr>
          </a:p>
        </p:txBody>
      </p:sp>
    </p:spTree>
    <p:extLst>
      <p:ext uri="{BB962C8B-B14F-4D97-AF65-F5344CB8AC3E}">
        <p14:creationId xmlns:p14="http://schemas.microsoft.com/office/powerpoint/2010/main" val="161907641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a:xfrm>
            <a:off x="457200" y="1219200"/>
            <a:ext cx="8686800" cy="5638800"/>
          </a:xfrm>
        </p:spPr>
        <p:txBody>
          <a:bodyPr/>
          <a:lstStyle/>
          <a:p>
            <a:r>
              <a:rPr lang="en-US" dirty="0" smtClean="0"/>
              <a:t>For a 2×2 matrix multiplication, there are how many calculations?</a:t>
            </a:r>
            <a:endParaRPr lang="en-US" dirty="0"/>
          </a:p>
        </p:txBody>
      </p:sp>
      <p:sp>
        <p:nvSpPr>
          <p:cNvPr id="4" name="Content Placeholder 2"/>
          <p:cNvSpPr txBox="1">
            <a:spLocks/>
          </p:cNvSpPr>
          <p:nvPr/>
        </p:nvSpPr>
        <p:spPr bwMode="auto">
          <a:xfrm>
            <a:off x="365668" y="2514600"/>
            <a:ext cx="231855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ct val="0"/>
              </a:spcBef>
            </a:pPr>
            <a:r>
              <a:rPr lang="en-US" altLang="en-US" dirty="0" smtClean="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1 2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3 4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a:p>
            <a:pPr>
              <a:lnSpc>
                <a:spcPts val="4000"/>
              </a:lnSpc>
              <a:spcBef>
                <a:spcPct val="0"/>
              </a:spcBef>
            </a:pPr>
            <a:endParaRPr lang="en-US" altLang="en-US" sz="3000"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p:txBody>
      </p:sp>
      <p:sp>
        <p:nvSpPr>
          <p:cNvPr id="5" name="Rectangle 4"/>
          <p:cNvSpPr/>
          <p:nvPr/>
        </p:nvSpPr>
        <p:spPr>
          <a:xfrm>
            <a:off x="2684226" y="3208407"/>
            <a:ext cx="487634" cy="707886"/>
          </a:xfrm>
          <a:prstGeom prst="rect">
            <a:avLst/>
          </a:prstGeom>
        </p:spPr>
        <p:txBody>
          <a:bodyPr wrap="none">
            <a:spAutoFit/>
          </a:bodyPr>
          <a:lstStyle/>
          <a:p>
            <a:r>
              <a:rPr lang="en-US" sz="4000" b="1" dirty="0">
                <a:solidFill>
                  <a:srgbClr val="CCFFFF"/>
                </a:solidFill>
              </a:rPr>
              <a:t>x</a:t>
            </a:r>
          </a:p>
        </p:txBody>
      </p:sp>
      <p:sp>
        <p:nvSpPr>
          <p:cNvPr id="6" name="Content Placeholder 2"/>
          <p:cNvSpPr txBox="1">
            <a:spLocks/>
          </p:cNvSpPr>
          <p:nvPr/>
        </p:nvSpPr>
        <p:spPr bwMode="auto">
          <a:xfrm>
            <a:off x="2928043" y="2514600"/>
            <a:ext cx="249938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ct val="0"/>
              </a:spcBef>
            </a:pPr>
            <a:r>
              <a:rPr lang="en-US" altLang="en-US" dirty="0" smtClean="0">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2 </a:t>
            </a:r>
            <a:r>
              <a:rPr lang="en-US" altLang="en-US" dirty="0">
                <a:solidFill>
                  <a:schemeClr val="bg1"/>
                </a:solidFill>
                <a:latin typeface="Courier New" pitchFamily="49" charset="0"/>
                <a:cs typeface="Courier New" pitchFamily="49" charset="0"/>
              </a:rPr>
              <a:t>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5 7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6 8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a:p>
            <a:pPr>
              <a:lnSpc>
                <a:spcPts val="4000"/>
              </a:lnSpc>
              <a:spcBef>
                <a:spcPct val="0"/>
              </a:spcBef>
            </a:pPr>
            <a:endParaRPr lang="en-US" altLang="en-US" sz="3000"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p:txBody>
      </p:sp>
      <p:sp>
        <p:nvSpPr>
          <p:cNvPr id="7" name="Content Placeholder 2"/>
          <p:cNvSpPr txBox="1">
            <a:spLocks/>
          </p:cNvSpPr>
          <p:nvPr/>
        </p:nvSpPr>
        <p:spPr bwMode="auto">
          <a:xfrm>
            <a:off x="912276" y="4648200"/>
            <a:ext cx="5488524"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ct val="0"/>
              </a:spcBef>
            </a:pPr>
            <a:r>
              <a:rPr lang="en-US" altLang="en-US" dirty="0" smtClean="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a:t>
            </a:r>
            <a:r>
              <a:rPr lang="en-US" altLang="en-US" dirty="0" smtClean="0">
                <a:solidFill>
                  <a:schemeClr val="bg1"/>
                </a:solidFill>
                <a:latin typeface="Courier New" pitchFamily="49" charset="0"/>
                <a:cs typeface="Courier New" pitchFamily="49" charset="0"/>
              </a:rPr>
              <a:t>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│1×5+2×6 1×7+2×8│</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│3×5+4×6</a:t>
            </a:r>
            <a:r>
              <a:rPr lang="en-US" altLang="en-US" dirty="0" smtClean="0">
                <a:solidFill>
                  <a:srgbClr val="FFFF00"/>
                </a:solidFill>
                <a:latin typeface="Courier New" pitchFamily="49" charset="0"/>
                <a:cs typeface="Courier New" pitchFamily="49" charset="0"/>
              </a:rPr>
              <a:t> </a:t>
            </a:r>
            <a:r>
              <a:rPr lang="en-US" altLang="en-US" dirty="0" smtClean="0">
                <a:latin typeface="Courier New" pitchFamily="49" charset="0"/>
                <a:cs typeface="Courier New" pitchFamily="49" charset="0"/>
              </a:rPr>
              <a:t>3×7+4×8│</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a:t>
            </a:r>
            <a:r>
              <a:rPr lang="en-US" altLang="en-US" dirty="0">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2           </a:t>
            </a:r>
            <a:r>
              <a:rPr lang="en-US" altLang="en-US" dirty="0">
                <a:solidFill>
                  <a:schemeClr val="bg1"/>
                </a:solidFill>
                <a:latin typeface="Courier New" pitchFamily="49" charset="0"/>
                <a:cs typeface="Courier New" pitchFamily="49" charset="0"/>
              </a:rPr>
              <a:t>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a:p>
            <a:pPr>
              <a:lnSpc>
                <a:spcPts val="4000"/>
              </a:lnSpc>
              <a:spcBef>
                <a:spcPct val="0"/>
              </a:spcBef>
            </a:pPr>
            <a:endParaRPr lang="en-US" altLang="en-US" sz="3000"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p:txBody>
      </p:sp>
      <p:sp>
        <p:nvSpPr>
          <p:cNvPr id="8" name="Rectangle 7"/>
          <p:cNvSpPr/>
          <p:nvPr/>
        </p:nvSpPr>
        <p:spPr>
          <a:xfrm>
            <a:off x="5478053" y="3200400"/>
            <a:ext cx="536033" cy="707886"/>
          </a:xfrm>
          <a:prstGeom prst="rect">
            <a:avLst/>
          </a:prstGeom>
        </p:spPr>
        <p:txBody>
          <a:bodyPr wrap="square">
            <a:spAutoFit/>
          </a:bodyPr>
          <a:lstStyle/>
          <a:p>
            <a:r>
              <a:rPr lang="en-US" sz="4000" b="1" dirty="0" smtClean="0">
                <a:solidFill>
                  <a:srgbClr val="CCFFFF"/>
                </a:solidFill>
              </a:rPr>
              <a:t>=</a:t>
            </a:r>
            <a:endParaRPr lang="en-US" sz="4000" b="1" dirty="0">
              <a:solidFill>
                <a:srgbClr val="CCFFFF"/>
              </a:solidFill>
            </a:endParaRPr>
          </a:p>
        </p:txBody>
      </p:sp>
      <p:sp>
        <p:nvSpPr>
          <p:cNvPr id="9" name="Rectangle 8"/>
          <p:cNvSpPr/>
          <p:nvPr/>
        </p:nvSpPr>
        <p:spPr>
          <a:xfrm>
            <a:off x="1600968" y="4657928"/>
            <a:ext cx="380232" cy="477054"/>
          </a:xfrm>
          <a:prstGeom prst="rect">
            <a:avLst/>
          </a:prstGeom>
        </p:spPr>
        <p:txBody>
          <a:bodyPr wrap="none">
            <a:spAutoFit/>
          </a:bodyPr>
          <a:lstStyle/>
          <a:p>
            <a:r>
              <a:rPr lang="en-US" altLang="en-US" sz="2500" b="1" dirty="0">
                <a:solidFill>
                  <a:srgbClr val="FFFF00"/>
                </a:solidFill>
                <a:latin typeface="+mn-lt"/>
                <a:cs typeface="Courier New" pitchFamily="49" charset="0"/>
              </a:rPr>
              <a:t>1</a:t>
            </a:r>
            <a:endParaRPr lang="en-US" sz="2500" b="1" dirty="0">
              <a:solidFill>
                <a:srgbClr val="FFFF00"/>
              </a:solidFill>
              <a:latin typeface="+mn-lt"/>
            </a:endParaRPr>
          </a:p>
        </p:txBody>
      </p:sp>
      <p:sp>
        <p:nvSpPr>
          <p:cNvPr id="10" name="Rectangle 9"/>
          <p:cNvSpPr/>
          <p:nvPr/>
        </p:nvSpPr>
        <p:spPr>
          <a:xfrm>
            <a:off x="2791628" y="4657928"/>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2</a:t>
            </a:r>
            <a:endParaRPr lang="en-US" sz="2500" b="1" dirty="0">
              <a:solidFill>
                <a:srgbClr val="FFFF00"/>
              </a:solidFill>
              <a:latin typeface="+mn-lt"/>
            </a:endParaRPr>
          </a:p>
        </p:txBody>
      </p:sp>
      <p:sp>
        <p:nvSpPr>
          <p:cNvPr id="11" name="Rectangle 10"/>
          <p:cNvSpPr/>
          <p:nvPr/>
        </p:nvSpPr>
        <p:spPr>
          <a:xfrm>
            <a:off x="4068087" y="4657928"/>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3</a:t>
            </a:r>
            <a:endParaRPr lang="en-US" sz="2500" b="1" dirty="0">
              <a:solidFill>
                <a:srgbClr val="FFFF00"/>
              </a:solidFill>
              <a:latin typeface="+mn-lt"/>
            </a:endParaRPr>
          </a:p>
        </p:txBody>
      </p:sp>
      <p:sp>
        <p:nvSpPr>
          <p:cNvPr id="12" name="Rectangle 11"/>
          <p:cNvSpPr/>
          <p:nvPr/>
        </p:nvSpPr>
        <p:spPr>
          <a:xfrm>
            <a:off x="5258568" y="4657928"/>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4</a:t>
            </a:r>
            <a:endParaRPr lang="en-US" sz="2500" b="1" dirty="0">
              <a:solidFill>
                <a:srgbClr val="FFFF00"/>
              </a:solidFill>
              <a:latin typeface="+mn-lt"/>
            </a:endParaRPr>
          </a:p>
        </p:txBody>
      </p:sp>
      <p:sp>
        <p:nvSpPr>
          <p:cNvPr id="13" name="Rectangle 12"/>
          <p:cNvSpPr/>
          <p:nvPr/>
        </p:nvSpPr>
        <p:spPr>
          <a:xfrm>
            <a:off x="1600968" y="6152346"/>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5</a:t>
            </a:r>
            <a:endParaRPr lang="en-US" sz="2500" b="1" dirty="0">
              <a:solidFill>
                <a:srgbClr val="FFFF00"/>
              </a:solidFill>
              <a:latin typeface="+mn-lt"/>
            </a:endParaRPr>
          </a:p>
        </p:txBody>
      </p:sp>
      <p:sp>
        <p:nvSpPr>
          <p:cNvPr id="14" name="Rectangle 13"/>
          <p:cNvSpPr/>
          <p:nvPr/>
        </p:nvSpPr>
        <p:spPr>
          <a:xfrm>
            <a:off x="2791628" y="6152346"/>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6</a:t>
            </a:r>
            <a:endParaRPr lang="en-US" sz="2500" b="1" dirty="0">
              <a:solidFill>
                <a:srgbClr val="FFFF00"/>
              </a:solidFill>
              <a:latin typeface="+mn-lt"/>
            </a:endParaRPr>
          </a:p>
        </p:txBody>
      </p:sp>
      <p:sp>
        <p:nvSpPr>
          <p:cNvPr id="15" name="Rectangle 14"/>
          <p:cNvSpPr/>
          <p:nvPr/>
        </p:nvSpPr>
        <p:spPr>
          <a:xfrm>
            <a:off x="4068087" y="6152346"/>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7</a:t>
            </a:r>
            <a:endParaRPr lang="en-US" sz="2500" b="1" dirty="0">
              <a:solidFill>
                <a:srgbClr val="FFFF00"/>
              </a:solidFill>
              <a:latin typeface="+mn-lt"/>
            </a:endParaRPr>
          </a:p>
        </p:txBody>
      </p:sp>
      <p:sp>
        <p:nvSpPr>
          <p:cNvPr id="16" name="Rectangle 15"/>
          <p:cNvSpPr/>
          <p:nvPr/>
        </p:nvSpPr>
        <p:spPr>
          <a:xfrm>
            <a:off x="5258568" y="6152346"/>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8</a:t>
            </a:r>
            <a:endParaRPr lang="en-US" sz="2500" b="1" dirty="0">
              <a:solidFill>
                <a:srgbClr val="FFFF00"/>
              </a:solidFill>
              <a:latin typeface="+mn-lt"/>
            </a:endParaRPr>
          </a:p>
        </p:txBody>
      </p:sp>
    </p:spTree>
    <p:extLst>
      <p:ext uri="{BB962C8B-B14F-4D97-AF65-F5344CB8AC3E}">
        <p14:creationId xmlns:p14="http://schemas.microsoft.com/office/powerpoint/2010/main" val="4164577405"/>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a:xfrm>
            <a:off x="457200" y="1219200"/>
            <a:ext cx="8686800" cy="5638800"/>
          </a:xfrm>
        </p:spPr>
        <p:txBody>
          <a:bodyPr/>
          <a:lstStyle/>
          <a:p>
            <a:r>
              <a:rPr lang="en-US" dirty="0" smtClean="0"/>
              <a:t>For a 2×2 matrix multiplication, there are how many calculations?</a:t>
            </a:r>
            <a:endParaRPr lang="en-US" dirty="0"/>
          </a:p>
        </p:txBody>
      </p:sp>
      <p:sp>
        <p:nvSpPr>
          <p:cNvPr id="4" name="Content Placeholder 2"/>
          <p:cNvSpPr txBox="1">
            <a:spLocks/>
          </p:cNvSpPr>
          <p:nvPr/>
        </p:nvSpPr>
        <p:spPr bwMode="auto">
          <a:xfrm>
            <a:off x="365668" y="2514600"/>
            <a:ext cx="231855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ct val="0"/>
              </a:spcBef>
            </a:pPr>
            <a:r>
              <a:rPr lang="en-US" altLang="en-US" dirty="0" smtClean="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1 2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3 4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a:p>
            <a:pPr>
              <a:lnSpc>
                <a:spcPts val="4000"/>
              </a:lnSpc>
              <a:spcBef>
                <a:spcPct val="0"/>
              </a:spcBef>
            </a:pPr>
            <a:endParaRPr lang="en-US" altLang="en-US" sz="3000"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p:txBody>
      </p:sp>
      <p:sp>
        <p:nvSpPr>
          <p:cNvPr id="5" name="Rectangle 4"/>
          <p:cNvSpPr/>
          <p:nvPr/>
        </p:nvSpPr>
        <p:spPr>
          <a:xfrm>
            <a:off x="2684226" y="3208407"/>
            <a:ext cx="487634" cy="707886"/>
          </a:xfrm>
          <a:prstGeom prst="rect">
            <a:avLst/>
          </a:prstGeom>
        </p:spPr>
        <p:txBody>
          <a:bodyPr wrap="none">
            <a:spAutoFit/>
          </a:bodyPr>
          <a:lstStyle/>
          <a:p>
            <a:r>
              <a:rPr lang="en-US" sz="4000" b="1" dirty="0">
                <a:solidFill>
                  <a:srgbClr val="CCFFFF"/>
                </a:solidFill>
              </a:rPr>
              <a:t>x</a:t>
            </a:r>
          </a:p>
        </p:txBody>
      </p:sp>
      <p:sp>
        <p:nvSpPr>
          <p:cNvPr id="6" name="Content Placeholder 2"/>
          <p:cNvSpPr txBox="1">
            <a:spLocks/>
          </p:cNvSpPr>
          <p:nvPr/>
        </p:nvSpPr>
        <p:spPr bwMode="auto">
          <a:xfrm>
            <a:off x="2928043" y="2514600"/>
            <a:ext cx="249938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ct val="0"/>
              </a:spcBef>
            </a:pPr>
            <a:r>
              <a:rPr lang="en-US" altLang="en-US" dirty="0" smtClean="0">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2 </a:t>
            </a:r>
            <a:r>
              <a:rPr lang="en-US" altLang="en-US" dirty="0">
                <a:solidFill>
                  <a:schemeClr val="bg1"/>
                </a:solidFill>
                <a:latin typeface="Courier New" pitchFamily="49" charset="0"/>
                <a:cs typeface="Courier New" pitchFamily="49" charset="0"/>
              </a:rPr>
              <a:t>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5 7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6 8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a:p>
            <a:pPr>
              <a:lnSpc>
                <a:spcPts val="4000"/>
              </a:lnSpc>
              <a:spcBef>
                <a:spcPct val="0"/>
              </a:spcBef>
            </a:pPr>
            <a:endParaRPr lang="en-US" altLang="en-US" sz="3000"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p:txBody>
      </p:sp>
      <p:sp>
        <p:nvSpPr>
          <p:cNvPr id="7" name="Content Placeholder 2"/>
          <p:cNvSpPr txBox="1">
            <a:spLocks/>
          </p:cNvSpPr>
          <p:nvPr/>
        </p:nvSpPr>
        <p:spPr bwMode="auto">
          <a:xfrm>
            <a:off x="912276" y="4648200"/>
            <a:ext cx="5488524"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ct val="0"/>
              </a:spcBef>
            </a:pPr>
            <a:r>
              <a:rPr lang="en-US" altLang="en-US" dirty="0" smtClean="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a:t>
            </a:r>
            <a:r>
              <a:rPr lang="en-US" altLang="en-US" dirty="0" smtClean="0">
                <a:solidFill>
                  <a:schemeClr val="bg1"/>
                </a:solidFill>
                <a:latin typeface="Courier New" pitchFamily="49" charset="0"/>
                <a:cs typeface="Courier New" pitchFamily="49" charset="0"/>
              </a:rPr>
              <a:t>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│1×5+2×6 1×7+2×8│</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│3×5+4×6</a:t>
            </a:r>
            <a:r>
              <a:rPr lang="en-US" altLang="en-US" dirty="0" smtClean="0">
                <a:solidFill>
                  <a:srgbClr val="FFFF00"/>
                </a:solidFill>
                <a:latin typeface="Courier New" pitchFamily="49" charset="0"/>
                <a:cs typeface="Courier New" pitchFamily="49" charset="0"/>
              </a:rPr>
              <a:t> </a:t>
            </a:r>
            <a:r>
              <a:rPr lang="en-US" altLang="en-US" dirty="0" smtClean="0">
                <a:latin typeface="Courier New" pitchFamily="49" charset="0"/>
                <a:cs typeface="Courier New" pitchFamily="49" charset="0"/>
              </a:rPr>
              <a:t>3×7+4×8│</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a:t>
            </a:r>
            <a:r>
              <a:rPr lang="en-US" altLang="en-US" dirty="0">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2           </a:t>
            </a:r>
            <a:r>
              <a:rPr lang="en-US" altLang="en-US" dirty="0">
                <a:solidFill>
                  <a:schemeClr val="bg1"/>
                </a:solidFill>
                <a:latin typeface="Courier New" pitchFamily="49" charset="0"/>
                <a:cs typeface="Courier New" pitchFamily="49" charset="0"/>
              </a:rPr>
              <a:t>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a:p>
            <a:pPr>
              <a:lnSpc>
                <a:spcPts val="4000"/>
              </a:lnSpc>
              <a:spcBef>
                <a:spcPct val="0"/>
              </a:spcBef>
            </a:pPr>
            <a:endParaRPr lang="en-US" altLang="en-US" sz="3000"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p:txBody>
      </p:sp>
      <p:sp>
        <p:nvSpPr>
          <p:cNvPr id="8" name="Rectangle 7"/>
          <p:cNvSpPr/>
          <p:nvPr/>
        </p:nvSpPr>
        <p:spPr>
          <a:xfrm>
            <a:off x="5478053" y="3200400"/>
            <a:ext cx="536033" cy="707886"/>
          </a:xfrm>
          <a:prstGeom prst="rect">
            <a:avLst/>
          </a:prstGeom>
        </p:spPr>
        <p:txBody>
          <a:bodyPr wrap="square">
            <a:spAutoFit/>
          </a:bodyPr>
          <a:lstStyle/>
          <a:p>
            <a:r>
              <a:rPr lang="en-US" sz="4000" b="1" dirty="0" smtClean="0">
                <a:solidFill>
                  <a:srgbClr val="CCFFFF"/>
                </a:solidFill>
              </a:rPr>
              <a:t>=</a:t>
            </a:r>
            <a:endParaRPr lang="en-US" sz="4000" b="1" dirty="0">
              <a:solidFill>
                <a:srgbClr val="CCFFFF"/>
              </a:solidFill>
            </a:endParaRPr>
          </a:p>
        </p:txBody>
      </p:sp>
      <p:sp>
        <p:nvSpPr>
          <p:cNvPr id="9" name="Rectangle 8"/>
          <p:cNvSpPr/>
          <p:nvPr/>
        </p:nvSpPr>
        <p:spPr>
          <a:xfrm>
            <a:off x="1600968" y="4657928"/>
            <a:ext cx="380232" cy="477054"/>
          </a:xfrm>
          <a:prstGeom prst="rect">
            <a:avLst/>
          </a:prstGeom>
        </p:spPr>
        <p:txBody>
          <a:bodyPr wrap="none">
            <a:spAutoFit/>
          </a:bodyPr>
          <a:lstStyle/>
          <a:p>
            <a:r>
              <a:rPr lang="en-US" altLang="en-US" sz="2500" b="1" dirty="0">
                <a:solidFill>
                  <a:srgbClr val="FFFF00"/>
                </a:solidFill>
                <a:latin typeface="+mn-lt"/>
                <a:cs typeface="Courier New" pitchFamily="49" charset="0"/>
              </a:rPr>
              <a:t>1</a:t>
            </a:r>
            <a:endParaRPr lang="en-US" sz="2500" b="1" dirty="0">
              <a:solidFill>
                <a:srgbClr val="FFFF00"/>
              </a:solidFill>
              <a:latin typeface="+mn-lt"/>
            </a:endParaRPr>
          </a:p>
        </p:txBody>
      </p:sp>
      <p:sp>
        <p:nvSpPr>
          <p:cNvPr id="10" name="Rectangle 9"/>
          <p:cNvSpPr/>
          <p:nvPr/>
        </p:nvSpPr>
        <p:spPr>
          <a:xfrm>
            <a:off x="2791628" y="4657928"/>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2</a:t>
            </a:r>
            <a:endParaRPr lang="en-US" sz="2500" b="1" dirty="0">
              <a:solidFill>
                <a:srgbClr val="FFFF00"/>
              </a:solidFill>
              <a:latin typeface="+mn-lt"/>
            </a:endParaRPr>
          </a:p>
        </p:txBody>
      </p:sp>
      <p:sp>
        <p:nvSpPr>
          <p:cNvPr id="11" name="Rectangle 10"/>
          <p:cNvSpPr/>
          <p:nvPr/>
        </p:nvSpPr>
        <p:spPr>
          <a:xfrm>
            <a:off x="4068087" y="4657928"/>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3</a:t>
            </a:r>
            <a:endParaRPr lang="en-US" sz="2500" b="1" dirty="0">
              <a:solidFill>
                <a:srgbClr val="FFFF00"/>
              </a:solidFill>
              <a:latin typeface="+mn-lt"/>
            </a:endParaRPr>
          </a:p>
        </p:txBody>
      </p:sp>
      <p:sp>
        <p:nvSpPr>
          <p:cNvPr id="12" name="Rectangle 11"/>
          <p:cNvSpPr/>
          <p:nvPr/>
        </p:nvSpPr>
        <p:spPr>
          <a:xfrm>
            <a:off x="5258568" y="4657928"/>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4</a:t>
            </a:r>
            <a:endParaRPr lang="en-US" sz="2500" b="1" dirty="0">
              <a:solidFill>
                <a:srgbClr val="FFFF00"/>
              </a:solidFill>
              <a:latin typeface="+mn-lt"/>
            </a:endParaRPr>
          </a:p>
        </p:txBody>
      </p:sp>
      <p:sp>
        <p:nvSpPr>
          <p:cNvPr id="13" name="Rectangle 12"/>
          <p:cNvSpPr/>
          <p:nvPr/>
        </p:nvSpPr>
        <p:spPr>
          <a:xfrm>
            <a:off x="1600968" y="6152346"/>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5</a:t>
            </a:r>
            <a:endParaRPr lang="en-US" sz="2500" b="1" dirty="0">
              <a:solidFill>
                <a:srgbClr val="FFFF00"/>
              </a:solidFill>
              <a:latin typeface="+mn-lt"/>
            </a:endParaRPr>
          </a:p>
        </p:txBody>
      </p:sp>
      <p:sp>
        <p:nvSpPr>
          <p:cNvPr id="14" name="Rectangle 13"/>
          <p:cNvSpPr/>
          <p:nvPr/>
        </p:nvSpPr>
        <p:spPr>
          <a:xfrm>
            <a:off x="2791628" y="6152346"/>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6</a:t>
            </a:r>
            <a:endParaRPr lang="en-US" sz="2500" b="1" dirty="0">
              <a:solidFill>
                <a:srgbClr val="FFFF00"/>
              </a:solidFill>
              <a:latin typeface="+mn-lt"/>
            </a:endParaRPr>
          </a:p>
        </p:txBody>
      </p:sp>
      <p:sp>
        <p:nvSpPr>
          <p:cNvPr id="15" name="Rectangle 14"/>
          <p:cNvSpPr/>
          <p:nvPr/>
        </p:nvSpPr>
        <p:spPr>
          <a:xfrm>
            <a:off x="4068087" y="6152346"/>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7</a:t>
            </a:r>
            <a:endParaRPr lang="en-US" sz="2500" b="1" dirty="0">
              <a:solidFill>
                <a:srgbClr val="FFFF00"/>
              </a:solidFill>
              <a:latin typeface="+mn-lt"/>
            </a:endParaRPr>
          </a:p>
        </p:txBody>
      </p:sp>
      <p:sp>
        <p:nvSpPr>
          <p:cNvPr id="16" name="Rectangle 15"/>
          <p:cNvSpPr/>
          <p:nvPr/>
        </p:nvSpPr>
        <p:spPr>
          <a:xfrm>
            <a:off x="5258568" y="6152346"/>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8</a:t>
            </a:r>
            <a:endParaRPr lang="en-US" sz="2500" b="1" dirty="0">
              <a:solidFill>
                <a:srgbClr val="FFFF00"/>
              </a:solidFill>
              <a:latin typeface="+mn-lt"/>
            </a:endParaRPr>
          </a:p>
        </p:txBody>
      </p:sp>
      <p:sp>
        <p:nvSpPr>
          <p:cNvPr id="17" name="Rectangle 16"/>
          <p:cNvSpPr/>
          <p:nvPr/>
        </p:nvSpPr>
        <p:spPr>
          <a:xfrm>
            <a:off x="2210568" y="4800600"/>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9</a:t>
            </a:r>
            <a:endParaRPr lang="en-US" sz="2500" b="1" dirty="0">
              <a:solidFill>
                <a:srgbClr val="FFFF00"/>
              </a:solidFill>
              <a:latin typeface="+mn-lt"/>
            </a:endParaRPr>
          </a:p>
        </p:txBody>
      </p:sp>
    </p:spTree>
    <p:extLst>
      <p:ext uri="{BB962C8B-B14F-4D97-AF65-F5344CB8AC3E}">
        <p14:creationId xmlns:p14="http://schemas.microsoft.com/office/powerpoint/2010/main" val="417778214"/>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a:xfrm>
            <a:off x="457200" y="1219200"/>
            <a:ext cx="8686800" cy="5638800"/>
          </a:xfrm>
        </p:spPr>
        <p:txBody>
          <a:bodyPr/>
          <a:lstStyle/>
          <a:p>
            <a:r>
              <a:rPr lang="en-US" dirty="0" smtClean="0"/>
              <a:t>For a 2×2 matrix multiplication, there are how many calculations?</a:t>
            </a:r>
            <a:endParaRPr lang="en-US" dirty="0"/>
          </a:p>
        </p:txBody>
      </p:sp>
      <p:sp>
        <p:nvSpPr>
          <p:cNvPr id="4" name="Content Placeholder 2"/>
          <p:cNvSpPr txBox="1">
            <a:spLocks/>
          </p:cNvSpPr>
          <p:nvPr/>
        </p:nvSpPr>
        <p:spPr bwMode="auto">
          <a:xfrm>
            <a:off x="365668" y="2514600"/>
            <a:ext cx="231855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ct val="0"/>
              </a:spcBef>
            </a:pPr>
            <a:r>
              <a:rPr lang="en-US" altLang="en-US" dirty="0" smtClean="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1 2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3 4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a:p>
            <a:pPr>
              <a:lnSpc>
                <a:spcPts val="4000"/>
              </a:lnSpc>
              <a:spcBef>
                <a:spcPct val="0"/>
              </a:spcBef>
            </a:pPr>
            <a:endParaRPr lang="en-US" altLang="en-US" sz="3000"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p:txBody>
      </p:sp>
      <p:sp>
        <p:nvSpPr>
          <p:cNvPr id="5" name="Rectangle 4"/>
          <p:cNvSpPr/>
          <p:nvPr/>
        </p:nvSpPr>
        <p:spPr>
          <a:xfrm>
            <a:off x="2684226" y="3208407"/>
            <a:ext cx="487634" cy="707886"/>
          </a:xfrm>
          <a:prstGeom prst="rect">
            <a:avLst/>
          </a:prstGeom>
        </p:spPr>
        <p:txBody>
          <a:bodyPr wrap="none">
            <a:spAutoFit/>
          </a:bodyPr>
          <a:lstStyle/>
          <a:p>
            <a:r>
              <a:rPr lang="en-US" sz="4000" b="1" dirty="0">
                <a:solidFill>
                  <a:srgbClr val="CCFFFF"/>
                </a:solidFill>
              </a:rPr>
              <a:t>x</a:t>
            </a:r>
          </a:p>
        </p:txBody>
      </p:sp>
      <p:sp>
        <p:nvSpPr>
          <p:cNvPr id="6" name="Content Placeholder 2"/>
          <p:cNvSpPr txBox="1">
            <a:spLocks/>
          </p:cNvSpPr>
          <p:nvPr/>
        </p:nvSpPr>
        <p:spPr bwMode="auto">
          <a:xfrm>
            <a:off x="2928043" y="2514600"/>
            <a:ext cx="249938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ct val="0"/>
              </a:spcBef>
            </a:pPr>
            <a:r>
              <a:rPr lang="en-US" altLang="en-US" dirty="0" smtClean="0">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2 </a:t>
            </a:r>
            <a:r>
              <a:rPr lang="en-US" altLang="en-US" dirty="0">
                <a:solidFill>
                  <a:schemeClr val="bg1"/>
                </a:solidFill>
                <a:latin typeface="Courier New" pitchFamily="49" charset="0"/>
                <a:cs typeface="Courier New" pitchFamily="49" charset="0"/>
              </a:rPr>
              <a:t>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5 7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6 8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a:p>
            <a:pPr>
              <a:lnSpc>
                <a:spcPts val="4000"/>
              </a:lnSpc>
              <a:spcBef>
                <a:spcPct val="0"/>
              </a:spcBef>
            </a:pPr>
            <a:endParaRPr lang="en-US" altLang="en-US" sz="3000"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p:txBody>
      </p:sp>
      <p:sp>
        <p:nvSpPr>
          <p:cNvPr id="7" name="Content Placeholder 2"/>
          <p:cNvSpPr txBox="1">
            <a:spLocks/>
          </p:cNvSpPr>
          <p:nvPr/>
        </p:nvSpPr>
        <p:spPr bwMode="auto">
          <a:xfrm>
            <a:off x="912276" y="4648200"/>
            <a:ext cx="5488524"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ct val="0"/>
              </a:spcBef>
            </a:pPr>
            <a:r>
              <a:rPr lang="en-US" altLang="en-US" dirty="0" smtClean="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a:t>
            </a:r>
            <a:r>
              <a:rPr lang="en-US" altLang="en-US" dirty="0" smtClean="0">
                <a:solidFill>
                  <a:schemeClr val="bg1"/>
                </a:solidFill>
                <a:latin typeface="Courier New" pitchFamily="49" charset="0"/>
                <a:cs typeface="Courier New" pitchFamily="49" charset="0"/>
              </a:rPr>
              <a:t>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│1×5+2×6 1×7+2×8│</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│3×5+4×6</a:t>
            </a:r>
            <a:r>
              <a:rPr lang="en-US" altLang="en-US" dirty="0" smtClean="0">
                <a:solidFill>
                  <a:srgbClr val="FFFF00"/>
                </a:solidFill>
                <a:latin typeface="Courier New" pitchFamily="49" charset="0"/>
                <a:cs typeface="Courier New" pitchFamily="49" charset="0"/>
              </a:rPr>
              <a:t> </a:t>
            </a:r>
            <a:r>
              <a:rPr lang="en-US" altLang="en-US" dirty="0" smtClean="0">
                <a:latin typeface="Courier New" pitchFamily="49" charset="0"/>
                <a:cs typeface="Courier New" pitchFamily="49" charset="0"/>
              </a:rPr>
              <a:t>3×7+4×8│</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a:t>
            </a:r>
            <a:r>
              <a:rPr lang="en-US" altLang="en-US" dirty="0">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2           </a:t>
            </a:r>
            <a:r>
              <a:rPr lang="en-US" altLang="en-US" dirty="0">
                <a:solidFill>
                  <a:schemeClr val="bg1"/>
                </a:solidFill>
                <a:latin typeface="Courier New" pitchFamily="49" charset="0"/>
                <a:cs typeface="Courier New" pitchFamily="49" charset="0"/>
              </a:rPr>
              <a:t>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a:p>
            <a:pPr>
              <a:lnSpc>
                <a:spcPts val="4000"/>
              </a:lnSpc>
              <a:spcBef>
                <a:spcPct val="0"/>
              </a:spcBef>
            </a:pPr>
            <a:endParaRPr lang="en-US" altLang="en-US" sz="3000"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p:txBody>
      </p:sp>
      <p:sp>
        <p:nvSpPr>
          <p:cNvPr id="8" name="Rectangle 7"/>
          <p:cNvSpPr/>
          <p:nvPr/>
        </p:nvSpPr>
        <p:spPr>
          <a:xfrm>
            <a:off x="5478053" y="3200400"/>
            <a:ext cx="536033" cy="707886"/>
          </a:xfrm>
          <a:prstGeom prst="rect">
            <a:avLst/>
          </a:prstGeom>
        </p:spPr>
        <p:txBody>
          <a:bodyPr wrap="square">
            <a:spAutoFit/>
          </a:bodyPr>
          <a:lstStyle/>
          <a:p>
            <a:r>
              <a:rPr lang="en-US" sz="4000" b="1" dirty="0" smtClean="0">
                <a:solidFill>
                  <a:srgbClr val="CCFFFF"/>
                </a:solidFill>
              </a:rPr>
              <a:t>=</a:t>
            </a:r>
            <a:endParaRPr lang="en-US" sz="4000" b="1" dirty="0">
              <a:solidFill>
                <a:srgbClr val="CCFFFF"/>
              </a:solidFill>
            </a:endParaRPr>
          </a:p>
        </p:txBody>
      </p:sp>
      <p:sp>
        <p:nvSpPr>
          <p:cNvPr id="9" name="Rectangle 8"/>
          <p:cNvSpPr/>
          <p:nvPr/>
        </p:nvSpPr>
        <p:spPr>
          <a:xfrm>
            <a:off x="1600968" y="4657928"/>
            <a:ext cx="380232" cy="477054"/>
          </a:xfrm>
          <a:prstGeom prst="rect">
            <a:avLst/>
          </a:prstGeom>
        </p:spPr>
        <p:txBody>
          <a:bodyPr wrap="none">
            <a:spAutoFit/>
          </a:bodyPr>
          <a:lstStyle/>
          <a:p>
            <a:r>
              <a:rPr lang="en-US" altLang="en-US" sz="2500" b="1" dirty="0">
                <a:solidFill>
                  <a:srgbClr val="FFFF00"/>
                </a:solidFill>
                <a:latin typeface="+mn-lt"/>
                <a:cs typeface="Courier New" pitchFamily="49" charset="0"/>
              </a:rPr>
              <a:t>1</a:t>
            </a:r>
            <a:endParaRPr lang="en-US" sz="2500" b="1" dirty="0">
              <a:solidFill>
                <a:srgbClr val="FFFF00"/>
              </a:solidFill>
              <a:latin typeface="+mn-lt"/>
            </a:endParaRPr>
          </a:p>
        </p:txBody>
      </p:sp>
      <p:sp>
        <p:nvSpPr>
          <p:cNvPr id="10" name="Rectangle 9"/>
          <p:cNvSpPr/>
          <p:nvPr/>
        </p:nvSpPr>
        <p:spPr>
          <a:xfrm>
            <a:off x="2791628" y="4657928"/>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2</a:t>
            </a:r>
            <a:endParaRPr lang="en-US" sz="2500" b="1" dirty="0">
              <a:solidFill>
                <a:srgbClr val="FFFF00"/>
              </a:solidFill>
              <a:latin typeface="+mn-lt"/>
            </a:endParaRPr>
          </a:p>
        </p:txBody>
      </p:sp>
      <p:sp>
        <p:nvSpPr>
          <p:cNvPr id="11" name="Rectangle 10"/>
          <p:cNvSpPr/>
          <p:nvPr/>
        </p:nvSpPr>
        <p:spPr>
          <a:xfrm>
            <a:off x="4068087" y="4657928"/>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3</a:t>
            </a:r>
            <a:endParaRPr lang="en-US" sz="2500" b="1" dirty="0">
              <a:solidFill>
                <a:srgbClr val="FFFF00"/>
              </a:solidFill>
              <a:latin typeface="+mn-lt"/>
            </a:endParaRPr>
          </a:p>
        </p:txBody>
      </p:sp>
      <p:sp>
        <p:nvSpPr>
          <p:cNvPr id="12" name="Rectangle 11"/>
          <p:cNvSpPr/>
          <p:nvPr/>
        </p:nvSpPr>
        <p:spPr>
          <a:xfrm>
            <a:off x="5258568" y="4657928"/>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4</a:t>
            </a:r>
            <a:endParaRPr lang="en-US" sz="2500" b="1" dirty="0">
              <a:solidFill>
                <a:srgbClr val="FFFF00"/>
              </a:solidFill>
              <a:latin typeface="+mn-lt"/>
            </a:endParaRPr>
          </a:p>
        </p:txBody>
      </p:sp>
      <p:sp>
        <p:nvSpPr>
          <p:cNvPr id="13" name="Rectangle 12"/>
          <p:cNvSpPr/>
          <p:nvPr/>
        </p:nvSpPr>
        <p:spPr>
          <a:xfrm>
            <a:off x="1600968" y="6152346"/>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5</a:t>
            </a:r>
            <a:endParaRPr lang="en-US" sz="2500" b="1" dirty="0">
              <a:solidFill>
                <a:srgbClr val="FFFF00"/>
              </a:solidFill>
              <a:latin typeface="+mn-lt"/>
            </a:endParaRPr>
          </a:p>
        </p:txBody>
      </p:sp>
      <p:sp>
        <p:nvSpPr>
          <p:cNvPr id="14" name="Rectangle 13"/>
          <p:cNvSpPr/>
          <p:nvPr/>
        </p:nvSpPr>
        <p:spPr>
          <a:xfrm>
            <a:off x="2791628" y="6152346"/>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6</a:t>
            </a:r>
            <a:endParaRPr lang="en-US" sz="2500" b="1" dirty="0">
              <a:solidFill>
                <a:srgbClr val="FFFF00"/>
              </a:solidFill>
              <a:latin typeface="+mn-lt"/>
            </a:endParaRPr>
          </a:p>
        </p:txBody>
      </p:sp>
      <p:sp>
        <p:nvSpPr>
          <p:cNvPr id="15" name="Rectangle 14"/>
          <p:cNvSpPr/>
          <p:nvPr/>
        </p:nvSpPr>
        <p:spPr>
          <a:xfrm>
            <a:off x="4068087" y="6152346"/>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7</a:t>
            </a:r>
            <a:endParaRPr lang="en-US" sz="2500" b="1" dirty="0">
              <a:solidFill>
                <a:srgbClr val="FFFF00"/>
              </a:solidFill>
              <a:latin typeface="+mn-lt"/>
            </a:endParaRPr>
          </a:p>
        </p:txBody>
      </p:sp>
      <p:sp>
        <p:nvSpPr>
          <p:cNvPr id="16" name="Rectangle 15"/>
          <p:cNvSpPr/>
          <p:nvPr/>
        </p:nvSpPr>
        <p:spPr>
          <a:xfrm>
            <a:off x="5258568" y="6152346"/>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8</a:t>
            </a:r>
            <a:endParaRPr lang="en-US" sz="2500" b="1" dirty="0">
              <a:solidFill>
                <a:srgbClr val="FFFF00"/>
              </a:solidFill>
              <a:latin typeface="+mn-lt"/>
            </a:endParaRPr>
          </a:p>
        </p:txBody>
      </p:sp>
      <p:sp>
        <p:nvSpPr>
          <p:cNvPr id="17" name="Rectangle 16"/>
          <p:cNvSpPr/>
          <p:nvPr/>
        </p:nvSpPr>
        <p:spPr>
          <a:xfrm>
            <a:off x="2210568" y="4800600"/>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9</a:t>
            </a:r>
            <a:endParaRPr lang="en-US" sz="2500" b="1" dirty="0">
              <a:solidFill>
                <a:srgbClr val="FFFF00"/>
              </a:solidFill>
              <a:latin typeface="+mn-lt"/>
            </a:endParaRPr>
          </a:p>
        </p:txBody>
      </p:sp>
      <p:sp>
        <p:nvSpPr>
          <p:cNvPr id="18" name="Rectangle 17"/>
          <p:cNvSpPr/>
          <p:nvPr/>
        </p:nvSpPr>
        <p:spPr>
          <a:xfrm>
            <a:off x="4495800" y="4800600"/>
            <a:ext cx="575799"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10</a:t>
            </a:r>
            <a:endParaRPr lang="en-US" sz="2500" b="1" dirty="0">
              <a:solidFill>
                <a:srgbClr val="FFFF00"/>
              </a:solidFill>
              <a:latin typeface="+mn-lt"/>
            </a:endParaRPr>
          </a:p>
        </p:txBody>
      </p:sp>
      <p:sp>
        <p:nvSpPr>
          <p:cNvPr id="19" name="Rectangle 18"/>
          <p:cNvSpPr/>
          <p:nvPr/>
        </p:nvSpPr>
        <p:spPr>
          <a:xfrm>
            <a:off x="2133600" y="6076146"/>
            <a:ext cx="575799"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11</a:t>
            </a:r>
            <a:endParaRPr lang="en-US" sz="2500" b="1" dirty="0">
              <a:solidFill>
                <a:srgbClr val="FFFF00"/>
              </a:solidFill>
              <a:latin typeface="+mn-lt"/>
            </a:endParaRPr>
          </a:p>
        </p:txBody>
      </p:sp>
      <p:sp>
        <p:nvSpPr>
          <p:cNvPr id="20" name="Rectangle 19"/>
          <p:cNvSpPr/>
          <p:nvPr/>
        </p:nvSpPr>
        <p:spPr>
          <a:xfrm>
            <a:off x="4495032" y="6076146"/>
            <a:ext cx="575799"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12</a:t>
            </a:r>
            <a:endParaRPr lang="en-US" sz="2500" b="1" dirty="0">
              <a:solidFill>
                <a:srgbClr val="FFFF00"/>
              </a:solidFill>
              <a:latin typeface="+mn-lt"/>
            </a:endParaRPr>
          </a:p>
        </p:txBody>
      </p:sp>
    </p:spTree>
    <p:extLst>
      <p:ext uri="{BB962C8B-B14F-4D97-AF65-F5344CB8AC3E}">
        <p14:creationId xmlns:p14="http://schemas.microsoft.com/office/powerpoint/2010/main" val="1702618602"/>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a:xfrm>
            <a:off x="457200" y="1219200"/>
            <a:ext cx="8686800" cy="5638800"/>
          </a:xfrm>
        </p:spPr>
        <p:txBody>
          <a:bodyPr/>
          <a:lstStyle/>
          <a:p>
            <a:r>
              <a:rPr lang="en-US" dirty="0" smtClean="0"/>
              <a:t>For a 2×2 matrix multiplication, there are 12 calculations!</a:t>
            </a:r>
            <a:endParaRPr lang="en-US" dirty="0"/>
          </a:p>
        </p:txBody>
      </p:sp>
      <p:sp>
        <p:nvSpPr>
          <p:cNvPr id="4" name="Content Placeholder 2"/>
          <p:cNvSpPr txBox="1">
            <a:spLocks/>
          </p:cNvSpPr>
          <p:nvPr/>
        </p:nvSpPr>
        <p:spPr bwMode="auto">
          <a:xfrm>
            <a:off x="365668" y="2514600"/>
            <a:ext cx="231855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ct val="0"/>
              </a:spcBef>
            </a:pPr>
            <a:r>
              <a:rPr lang="en-US" altLang="en-US" dirty="0" smtClean="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1 2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3 4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a:p>
            <a:pPr>
              <a:lnSpc>
                <a:spcPts val="4000"/>
              </a:lnSpc>
              <a:spcBef>
                <a:spcPct val="0"/>
              </a:spcBef>
            </a:pPr>
            <a:endParaRPr lang="en-US" altLang="en-US" sz="3000"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p:txBody>
      </p:sp>
      <p:sp>
        <p:nvSpPr>
          <p:cNvPr id="5" name="Rectangle 4"/>
          <p:cNvSpPr/>
          <p:nvPr/>
        </p:nvSpPr>
        <p:spPr>
          <a:xfrm>
            <a:off x="2684226" y="3208407"/>
            <a:ext cx="487634" cy="707886"/>
          </a:xfrm>
          <a:prstGeom prst="rect">
            <a:avLst/>
          </a:prstGeom>
        </p:spPr>
        <p:txBody>
          <a:bodyPr wrap="none">
            <a:spAutoFit/>
          </a:bodyPr>
          <a:lstStyle/>
          <a:p>
            <a:r>
              <a:rPr lang="en-US" sz="4000" b="1" dirty="0">
                <a:solidFill>
                  <a:srgbClr val="CCFFFF"/>
                </a:solidFill>
              </a:rPr>
              <a:t>x</a:t>
            </a:r>
          </a:p>
        </p:txBody>
      </p:sp>
      <p:sp>
        <p:nvSpPr>
          <p:cNvPr id="6" name="Content Placeholder 2"/>
          <p:cNvSpPr txBox="1">
            <a:spLocks/>
          </p:cNvSpPr>
          <p:nvPr/>
        </p:nvSpPr>
        <p:spPr bwMode="auto">
          <a:xfrm>
            <a:off x="2928043" y="2514600"/>
            <a:ext cx="249938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ct val="0"/>
              </a:spcBef>
            </a:pPr>
            <a:r>
              <a:rPr lang="en-US" altLang="en-US" dirty="0" smtClean="0">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2 </a:t>
            </a:r>
            <a:r>
              <a:rPr lang="en-US" altLang="en-US" dirty="0">
                <a:solidFill>
                  <a:schemeClr val="bg1"/>
                </a:solidFill>
                <a:latin typeface="Courier New" pitchFamily="49" charset="0"/>
                <a:cs typeface="Courier New" pitchFamily="49" charset="0"/>
              </a:rPr>
              <a:t>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5 7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 6 8 │</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a:p>
            <a:pPr>
              <a:lnSpc>
                <a:spcPts val="4000"/>
              </a:lnSpc>
              <a:spcBef>
                <a:spcPct val="0"/>
              </a:spcBef>
            </a:pPr>
            <a:endParaRPr lang="en-US" altLang="en-US" sz="3000"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p:txBody>
      </p:sp>
      <p:sp>
        <p:nvSpPr>
          <p:cNvPr id="7" name="Content Placeholder 2"/>
          <p:cNvSpPr txBox="1">
            <a:spLocks/>
          </p:cNvSpPr>
          <p:nvPr/>
        </p:nvSpPr>
        <p:spPr bwMode="auto">
          <a:xfrm>
            <a:off x="912276" y="4648200"/>
            <a:ext cx="5488524"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ct val="0"/>
              </a:spcBef>
            </a:pPr>
            <a:r>
              <a:rPr lang="en-US" altLang="en-US" dirty="0" smtClean="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2 </a:t>
            </a:r>
            <a:r>
              <a:rPr lang="en-US" altLang="en-US" dirty="0" smtClean="0">
                <a:solidFill>
                  <a:schemeClr val="bg1"/>
                </a:solidFill>
                <a:latin typeface="Courier New" pitchFamily="49" charset="0"/>
                <a:cs typeface="Courier New" pitchFamily="49" charset="0"/>
              </a:rPr>
              <a:t>          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│1×5+2×6 1×7+2×8│</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│3×5+4×6</a:t>
            </a:r>
            <a:r>
              <a:rPr lang="en-US" altLang="en-US" dirty="0" smtClean="0">
                <a:solidFill>
                  <a:srgbClr val="FFFF00"/>
                </a:solidFill>
                <a:latin typeface="Courier New" pitchFamily="49" charset="0"/>
                <a:cs typeface="Courier New" pitchFamily="49" charset="0"/>
              </a:rPr>
              <a:t> </a:t>
            </a:r>
            <a:r>
              <a:rPr lang="en-US" altLang="en-US" dirty="0" smtClean="0">
                <a:latin typeface="Courier New" pitchFamily="49" charset="0"/>
                <a:cs typeface="Courier New" pitchFamily="49" charset="0"/>
              </a:rPr>
              <a:t>3×7+4×8│</a:t>
            </a:r>
            <a:endParaRPr lang="en-US" altLang="en-US" dirty="0">
              <a:latin typeface="Courier New" pitchFamily="49" charset="0"/>
              <a:cs typeface="Courier New" pitchFamily="49" charset="0"/>
            </a:endParaRPr>
          </a:p>
          <a:p>
            <a:pPr>
              <a:lnSpc>
                <a:spcPts val="4000"/>
              </a:lnSpc>
              <a:spcBef>
                <a:spcPct val="0"/>
              </a:spcBef>
            </a:pPr>
            <a:r>
              <a:rPr lang="en-US" altLang="en-US" dirty="0" smtClean="0">
                <a:latin typeface="Courier New" pitchFamily="49" charset="0"/>
                <a:cs typeface="Courier New" pitchFamily="49" charset="0"/>
              </a:rPr>
              <a:t>└</a:t>
            </a:r>
            <a:r>
              <a:rPr lang="en-US" altLang="en-US" dirty="0">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2           </a:t>
            </a:r>
            <a:r>
              <a:rPr lang="en-US" altLang="en-US" dirty="0">
                <a:solidFill>
                  <a:schemeClr val="bg1"/>
                </a:solidFill>
                <a:latin typeface="Courier New" pitchFamily="49" charset="0"/>
                <a:cs typeface="Courier New" pitchFamily="49" charset="0"/>
              </a:rPr>
              <a:t>3 </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a:p>
            <a:pPr>
              <a:lnSpc>
                <a:spcPts val="4000"/>
              </a:lnSpc>
              <a:spcBef>
                <a:spcPct val="0"/>
              </a:spcBef>
            </a:pPr>
            <a:endParaRPr lang="en-US" altLang="en-US" sz="3000" dirty="0">
              <a:latin typeface="Courier New" pitchFamily="49" charset="0"/>
              <a:cs typeface="Courier New" pitchFamily="49" charset="0"/>
            </a:endParaRPr>
          </a:p>
          <a:p>
            <a:pPr>
              <a:lnSpc>
                <a:spcPts val="4000"/>
              </a:lnSpc>
              <a:spcBef>
                <a:spcPct val="0"/>
              </a:spcBef>
            </a:pPr>
            <a:endParaRPr lang="en-US" altLang="en-US" sz="3000" dirty="0" smtClean="0">
              <a:latin typeface="Courier New" pitchFamily="49" charset="0"/>
              <a:cs typeface="Courier New" pitchFamily="49" charset="0"/>
            </a:endParaRPr>
          </a:p>
        </p:txBody>
      </p:sp>
      <p:sp>
        <p:nvSpPr>
          <p:cNvPr id="8" name="Rectangle 7"/>
          <p:cNvSpPr/>
          <p:nvPr/>
        </p:nvSpPr>
        <p:spPr>
          <a:xfrm>
            <a:off x="5478053" y="3200400"/>
            <a:ext cx="536033" cy="707886"/>
          </a:xfrm>
          <a:prstGeom prst="rect">
            <a:avLst/>
          </a:prstGeom>
        </p:spPr>
        <p:txBody>
          <a:bodyPr wrap="square">
            <a:spAutoFit/>
          </a:bodyPr>
          <a:lstStyle/>
          <a:p>
            <a:r>
              <a:rPr lang="en-US" sz="4000" b="1" dirty="0" smtClean="0">
                <a:solidFill>
                  <a:srgbClr val="CCFFFF"/>
                </a:solidFill>
              </a:rPr>
              <a:t>=</a:t>
            </a:r>
            <a:endParaRPr lang="en-US" sz="4000" b="1" dirty="0">
              <a:solidFill>
                <a:srgbClr val="CCFFFF"/>
              </a:solidFill>
            </a:endParaRPr>
          </a:p>
        </p:txBody>
      </p:sp>
      <p:sp>
        <p:nvSpPr>
          <p:cNvPr id="9" name="Rectangle 8"/>
          <p:cNvSpPr/>
          <p:nvPr/>
        </p:nvSpPr>
        <p:spPr>
          <a:xfrm>
            <a:off x="1600968" y="4657928"/>
            <a:ext cx="380232" cy="477054"/>
          </a:xfrm>
          <a:prstGeom prst="rect">
            <a:avLst/>
          </a:prstGeom>
        </p:spPr>
        <p:txBody>
          <a:bodyPr wrap="none">
            <a:spAutoFit/>
          </a:bodyPr>
          <a:lstStyle/>
          <a:p>
            <a:r>
              <a:rPr lang="en-US" altLang="en-US" sz="2500" b="1" dirty="0">
                <a:solidFill>
                  <a:srgbClr val="FFFF00"/>
                </a:solidFill>
                <a:latin typeface="+mn-lt"/>
                <a:cs typeface="Courier New" pitchFamily="49" charset="0"/>
              </a:rPr>
              <a:t>1</a:t>
            </a:r>
            <a:endParaRPr lang="en-US" sz="2500" b="1" dirty="0">
              <a:solidFill>
                <a:srgbClr val="FFFF00"/>
              </a:solidFill>
              <a:latin typeface="+mn-lt"/>
            </a:endParaRPr>
          </a:p>
        </p:txBody>
      </p:sp>
      <p:sp>
        <p:nvSpPr>
          <p:cNvPr id="10" name="Rectangle 9"/>
          <p:cNvSpPr/>
          <p:nvPr/>
        </p:nvSpPr>
        <p:spPr>
          <a:xfrm>
            <a:off x="2791628" y="4657928"/>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2</a:t>
            </a:r>
            <a:endParaRPr lang="en-US" sz="2500" b="1" dirty="0">
              <a:solidFill>
                <a:srgbClr val="FFFF00"/>
              </a:solidFill>
              <a:latin typeface="+mn-lt"/>
            </a:endParaRPr>
          </a:p>
        </p:txBody>
      </p:sp>
      <p:sp>
        <p:nvSpPr>
          <p:cNvPr id="11" name="Rectangle 10"/>
          <p:cNvSpPr/>
          <p:nvPr/>
        </p:nvSpPr>
        <p:spPr>
          <a:xfrm>
            <a:off x="4068087" y="4657928"/>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3</a:t>
            </a:r>
            <a:endParaRPr lang="en-US" sz="2500" b="1" dirty="0">
              <a:solidFill>
                <a:srgbClr val="FFFF00"/>
              </a:solidFill>
              <a:latin typeface="+mn-lt"/>
            </a:endParaRPr>
          </a:p>
        </p:txBody>
      </p:sp>
      <p:sp>
        <p:nvSpPr>
          <p:cNvPr id="12" name="Rectangle 11"/>
          <p:cNvSpPr/>
          <p:nvPr/>
        </p:nvSpPr>
        <p:spPr>
          <a:xfrm>
            <a:off x="5258568" y="4657928"/>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4</a:t>
            </a:r>
            <a:endParaRPr lang="en-US" sz="2500" b="1" dirty="0">
              <a:solidFill>
                <a:srgbClr val="FFFF00"/>
              </a:solidFill>
              <a:latin typeface="+mn-lt"/>
            </a:endParaRPr>
          </a:p>
        </p:txBody>
      </p:sp>
      <p:sp>
        <p:nvSpPr>
          <p:cNvPr id="13" name="Rectangle 12"/>
          <p:cNvSpPr/>
          <p:nvPr/>
        </p:nvSpPr>
        <p:spPr>
          <a:xfrm>
            <a:off x="1600968" y="6152346"/>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5</a:t>
            </a:r>
            <a:endParaRPr lang="en-US" sz="2500" b="1" dirty="0">
              <a:solidFill>
                <a:srgbClr val="FFFF00"/>
              </a:solidFill>
              <a:latin typeface="+mn-lt"/>
            </a:endParaRPr>
          </a:p>
        </p:txBody>
      </p:sp>
      <p:sp>
        <p:nvSpPr>
          <p:cNvPr id="14" name="Rectangle 13"/>
          <p:cNvSpPr/>
          <p:nvPr/>
        </p:nvSpPr>
        <p:spPr>
          <a:xfrm>
            <a:off x="2791628" y="6152346"/>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6</a:t>
            </a:r>
            <a:endParaRPr lang="en-US" sz="2500" b="1" dirty="0">
              <a:solidFill>
                <a:srgbClr val="FFFF00"/>
              </a:solidFill>
              <a:latin typeface="+mn-lt"/>
            </a:endParaRPr>
          </a:p>
        </p:txBody>
      </p:sp>
      <p:sp>
        <p:nvSpPr>
          <p:cNvPr id="15" name="Rectangle 14"/>
          <p:cNvSpPr/>
          <p:nvPr/>
        </p:nvSpPr>
        <p:spPr>
          <a:xfrm>
            <a:off x="4068087" y="6152346"/>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7</a:t>
            </a:r>
            <a:endParaRPr lang="en-US" sz="2500" b="1" dirty="0">
              <a:solidFill>
                <a:srgbClr val="FFFF00"/>
              </a:solidFill>
              <a:latin typeface="+mn-lt"/>
            </a:endParaRPr>
          </a:p>
        </p:txBody>
      </p:sp>
      <p:sp>
        <p:nvSpPr>
          <p:cNvPr id="16" name="Rectangle 15"/>
          <p:cNvSpPr/>
          <p:nvPr/>
        </p:nvSpPr>
        <p:spPr>
          <a:xfrm>
            <a:off x="5258568" y="6152346"/>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8</a:t>
            </a:r>
            <a:endParaRPr lang="en-US" sz="2500" b="1" dirty="0">
              <a:solidFill>
                <a:srgbClr val="FFFF00"/>
              </a:solidFill>
              <a:latin typeface="+mn-lt"/>
            </a:endParaRPr>
          </a:p>
        </p:txBody>
      </p:sp>
      <p:sp>
        <p:nvSpPr>
          <p:cNvPr id="17" name="Rectangle 16"/>
          <p:cNvSpPr/>
          <p:nvPr/>
        </p:nvSpPr>
        <p:spPr>
          <a:xfrm>
            <a:off x="2210568" y="4800600"/>
            <a:ext cx="380232"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9</a:t>
            </a:r>
            <a:endParaRPr lang="en-US" sz="2500" b="1" dirty="0">
              <a:solidFill>
                <a:srgbClr val="FFFF00"/>
              </a:solidFill>
              <a:latin typeface="+mn-lt"/>
            </a:endParaRPr>
          </a:p>
        </p:txBody>
      </p:sp>
      <p:sp>
        <p:nvSpPr>
          <p:cNvPr id="18" name="Rectangle 17"/>
          <p:cNvSpPr/>
          <p:nvPr/>
        </p:nvSpPr>
        <p:spPr>
          <a:xfrm>
            <a:off x="4495800" y="4800600"/>
            <a:ext cx="575799"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10</a:t>
            </a:r>
            <a:endParaRPr lang="en-US" sz="2500" b="1" dirty="0">
              <a:solidFill>
                <a:srgbClr val="FFFF00"/>
              </a:solidFill>
              <a:latin typeface="+mn-lt"/>
            </a:endParaRPr>
          </a:p>
        </p:txBody>
      </p:sp>
      <p:sp>
        <p:nvSpPr>
          <p:cNvPr id="19" name="Rectangle 18"/>
          <p:cNvSpPr/>
          <p:nvPr/>
        </p:nvSpPr>
        <p:spPr>
          <a:xfrm>
            <a:off x="2133600" y="6076146"/>
            <a:ext cx="575799"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11</a:t>
            </a:r>
            <a:endParaRPr lang="en-US" sz="2500" b="1" dirty="0">
              <a:solidFill>
                <a:srgbClr val="FFFF00"/>
              </a:solidFill>
              <a:latin typeface="+mn-lt"/>
            </a:endParaRPr>
          </a:p>
        </p:txBody>
      </p:sp>
      <p:sp>
        <p:nvSpPr>
          <p:cNvPr id="20" name="Rectangle 19"/>
          <p:cNvSpPr/>
          <p:nvPr/>
        </p:nvSpPr>
        <p:spPr>
          <a:xfrm>
            <a:off x="4495032" y="6076146"/>
            <a:ext cx="575799" cy="477054"/>
          </a:xfrm>
          <a:prstGeom prst="rect">
            <a:avLst/>
          </a:prstGeom>
        </p:spPr>
        <p:txBody>
          <a:bodyPr wrap="none">
            <a:spAutoFit/>
          </a:bodyPr>
          <a:lstStyle/>
          <a:p>
            <a:r>
              <a:rPr lang="en-US" altLang="en-US" sz="2500" b="1" dirty="0" smtClean="0">
                <a:solidFill>
                  <a:srgbClr val="FFFF00"/>
                </a:solidFill>
                <a:latin typeface="+mn-lt"/>
                <a:cs typeface="Courier New" pitchFamily="49" charset="0"/>
              </a:rPr>
              <a:t>12</a:t>
            </a:r>
            <a:endParaRPr lang="en-US" sz="2500" b="1" dirty="0">
              <a:solidFill>
                <a:srgbClr val="FFFF00"/>
              </a:solidFill>
              <a:latin typeface="+mn-lt"/>
            </a:endParaRPr>
          </a:p>
        </p:txBody>
      </p:sp>
    </p:spTree>
    <p:extLst>
      <p:ext uri="{BB962C8B-B14F-4D97-AF65-F5344CB8AC3E}">
        <p14:creationId xmlns:p14="http://schemas.microsoft.com/office/powerpoint/2010/main" val="2803850652"/>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a:xfrm>
            <a:off x="457200" y="1219200"/>
            <a:ext cx="8686800" cy="5638800"/>
          </a:xfrm>
        </p:spPr>
        <p:txBody>
          <a:bodyPr/>
          <a:lstStyle/>
          <a:p>
            <a:r>
              <a:rPr lang="en-US" dirty="0" smtClean="0"/>
              <a:t>How about a 3×3?</a:t>
            </a:r>
          </a:p>
          <a:p>
            <a:endParaRPr lang="en-US" sz="2000" dirty="0"/>
          </a:p>
          <a:p>
            <a:r>
              <a:rPr lang="en-US" dirty="0" smtClean="0"/>
              <a:t>For the 2×2, there were 8 </a:t>
            </a:r>
          </a:p>
          <a:p>
            <a:pPr>
              <a:spcBef>
                <a:spcPts val="0"/>
              </a:spcBef>
            </a:pPr>
            <a:r>
              <a:rPr lang="en-US" dirty="0"/>
              <a:t>	</a:t>
            </a:r>
            <a:r>
              <a:rPr lang="en-US" dirty="0" smtClean="0"/>
              <a:t>multiplications (2</a:t>
            </a:r>
            <a:r>
              <a:rPr lang="en-US" baseline="30000" dirty="0" smtClean="0"/>
              <a:t>3</a:t>
            </a:r>
            <a:r>
              <a:rPr lang="en-US" dirty="0" smtClean="0"/>
              <a:t>), </a:t>
            </a:r>
            <a:r>
              <a:rPr lang="en-US" dirty="0"/>
              <a:t>2 for </a:t>
            </a:r>
            <a:endParaRPr lang="en-US" dirty="0" smtClean="0"/>
          </a:p>
          <a:p>
            <a:pPr>
              <a:spcBef>
                <a:spcPts val="0"/>
              </a:spcBef>
            </a:pPr>
            <a:r>
              <a:rPr lang="en-US" dirty="0"/>
              <a:t>	</a:t>
            </a:r>
            <a:r>
              <a:rPr lang="en-US" dirty="0" smtClean="0"/>
              <a:t>each </a:t>
            </a:r>
            <a:r>
              <a:rPr lang="en-US" dirty="0"/>
              <a:t>of the original 4 matrix </a:t>
            </a:r>
            <a:endParaRPr lang="en-US" dirty="0" smtClean="0"/>
          </a:p>
          <a:p>
            <a:pPr>
              <a:spcBef>
                <a:spcPts val="0"/>
              </a:spcBef>
            </a:pPr>
            <a:r>
              <a:rPr lang="en-US" dirty="0"/>
              <a:t>	</a:t>
            </a:r>
            <a:r>
              <a:rPr lang="en-US" dirty="0" smtClean="0"/>
              <a:t>elements 	</a:t>
            </a:r>
          </a:p>
          <a:p>
            <a:pPr>
              <a:spcBef>
                <a:spcPts val="0"/>
              </a:spcBef>
            </a:pPr>
            <a:r>
              <a:rPr lang="en-US" dirty="0"/>
              <a:t>	</a:t>
            </a:r>
            <a:r>
              <a:rPr lang="en-US" dirty="0" smtClean="0"/>
              <a:t>(or n×n</a:t>
            </a:r>
            <a:r>
              <a:rPr lang="en-US" baseline="30000" dirty="0" smtClean="0"/>
              <a:t>2</a:t>
            </a:r>
            <a:r>
              <a:rPr lang="en-US" dirty="0" smtClean="0"/>
              <a:t>)</a:t>
            </a:r>
            <a:endParaRPr lang="en-US" dirty="0"/>
          </a:p>
        </p:txBody>
      </p:sp>
    </p:spTree>
    <p:extLst>
      <p:ext uri="{BB962C8B-B14F-4D97-AF65-F5344CB8AC3E}">
        <p14:creationId xmlns:p14="http://schemas.microsoft.com/office/powerpoint/2010/main" val="157584205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a:xfrm>
            <a:off x="457200" y="1219200"/>
            <a:ext cx="8686800" cy="5638800"/>
          </a:xfrm>
        </p:spPr>
        <p:txBody>
          <a:bodyPr/>
          <a:lstStyle/>
          <a:p>
            <a:r>
              <a:rPr lang="en-US" dirty="0" smtClean="0"/>
              <a:t>How about a 3×3?</a:t>
            </a:r>
          </a:p>
          <a:p>
            <a:endParaRPr lang="en-US" sz="2000" dirty="0"/>
          </a:p>
          <a:p>
            <a:r>
              <a:rPr lang="en-US" dirty="0" smtClean="0"/>
              <a:t>For the 2×2, there were 8 </a:t>
            </a:r>
          </a:p>
          <a:p>
            <a:pPr>
              <a:spcBef>
                <a:spcPts val="0"/>
              </a:spcBef>
            </a:pPr>
            <a:r>
              <a:rPr lang="en-US" dirty="0"/>
              <a:t>	</a:t>
            </a:r>
            <a:r>
              <a:rPr lang="en-US" dirty="0" smtClean="0"/>
              <a:t>multiplications (2</a:t>
            </a:r>
            <a:r>
              <a:rPr lang="en-US" baseline="30000" dirty="0" smtClean="0"/>
              <a:t>3</a:t>
            </a:r>
            <a:r>
              <a:rPr lang="en-US" dirty="0" smtClean="0"/>
              <a:t>), </a:t>
            </a:r>
            <a:r>
              <a:rPr lang="en-US" dirty="0"/>
              <a:t>2 for </a:t>
            </a:r>
            <a:endParaRPr lang="en-US" dirty="0" smtClean="0"/>
          </a:p>
          <a:p>
            <a:pPr>
              <a:spcBef>
                <a:spcPts val="0"/>
              </a:spcBef>
            </a:pPr>
            <a:r>
              <a:rPr lang="en-US" dirty="0"/>
              <a:t>	</a:t>
            </a:r>
            <a:r>
              <a:rPr lang="en-US" dirty="0" smtClean="0"/>
              <a:t>each </a:t>
            </a:r>
            <a:r>
              <a:rPr lang="en-US" dirty="0"/>
              <a:t>of the original 4 matrix </a:t>
            </a:r>
            <a:endParaRPr lang="en-US" dirty="0" smtClean="0"/>
          </a:p>
          <a:p>
            <a:pPr>
              <a:spcBef>
                <a:spcPts val="0"/>
              </a:spcBef>
            </a:pPr>
            <a:r>
              <a:rPr lang="en-US" dirty="0"/>
              <a:t>	</a:t>
            </a:r>
            <a:r>
              <a:rPr lang="en-US" dirty="0" smtClean="0"/>
              <a:t>elements 	</a:t>
            </a:r>
          </a:p>
          <a:p>
            <a:pPr>
              <a:spcBef>
                <a:spcPts val="0"/>
              </a:spcBef>
            </a:pPr>
            <a:r>
              <a:rPr lang="en-US" dirty="0"/>
              <a:t>	</a:t>
            </a:r>
            <a:r>
              <a:rPr lang="en-US" dirty="0" smtClean="0"/>
              <a:t>(or n×n</a:t>
            </a:r>
            <a:r>
              <a:rPr lang="en-US" baseline="30000" dirty="0" smtClean="0"/>
              <a:t>2</a:t>
            </a:r>
            <a:r>
              <a:rPr lang="en-US" dirty="0" smtClean="0"/>
              <a:t>)</a:t>
            </a:r>
            <a:endParaRPr lang="en-US" dirty="0"/>
          </a:p>
          <a:p>
            <a:pPr>
              <a:spcBef>
                <a:spcPts val="0"/>
              </a:spcBef>
            </a:pPr>
            <a:r>
              <a:rPr lang="en-US" dirty="0" smtClean="0"/>
              <a:t>and 4 additions (2</a:t>
            </a:r>
            <a:r>
              <a:rPr lang="en-US" baseline="30000" dirty="0" smtClean="0"/>
              <a:t>2</a:t>
            </a:r>
            <a:r>
              <a:rPr lang="en-US" dirty="0" smtClean="0"/>
              <a:t>) </a:t>
            </a:r>
          </a:p>
          <a:p>
            <a:pPr>
              <a:spcBef>
                <a:spcPts val="0"/>
              </a:spcBef>
            </a:pPr>
            <a:r>
              <a:rPr lang="en-US" dirty="0"/>
              <a:t>	</a:t>
            </a:r>
            <a:r>
              <a:rPr lang="en-US" dirty="0" smtClean="0"/>
              <a:t>(or (</a:t>
            </a:r>
            <a:r>
              <a:rPr lang="en-US" dirty="0"/>
              <a:t>n-1</a:t>
            </a:r>
            <a:r>
              <a:rPr lang="en-US" dirty="0" smtClean="0"/>
              <a:t>)×n</a:t>
            </a:r>
            <a:r>
              <a:rPr lang="en-US" baseline="30000" dirty="0" smtClean="0"/>
              <a:t>2</a:t>
            </a:r>
            <a:r>
              <a:rPr lang="en-US" dirty="0" smtClean="0"/>
              <a:t>)</a:t>
            </a:r>
            <a:endParaRPr lang="en-US" dirty="0"/>
          </a:p>
        </p:txBody>
      </p:sp>
    </p:spTree>
    <p:extLst>
      <p:ext uri="{BB962C8B-B14F-4D97-AF65-F5344CB8AC3E}">
        <p14:creationId xmlns:p14="http://schemas.microsoft.com/office/powerpoint/2010/main" val="2459372565"/>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a:xfrm>
            <a:off x="457200" y="1219200"/>
            <a:ext cx="8686800" cy="5638800"/>
          </a:xfrm>
        </p:spPr>
        <p:txBody>
          <a:bodyPr/>
          <a:lstStyle/>
          <a:p>
            <a:r>
              <a:rPr lang="en-US" dirty="0" smtClean="0"/>
              <a:t>How about a 3×3?</a:t>
            </a:r>
          </a:p>
          <a:p>
            <a:endParaRPr lang="en-US" sz="2000" dirty="0"/>
          </a:p>
          <a:p>
            <a:r>
              <a:rPr lang="en-US" dirty="0" smtClean="0"/>
              <a:t>For a 3×3, there are 27 </a:t>
            </a:r>
          </a:p>
          <a:p>
            <a:pPr>
              <a:spcBef>
                <a:spcPts val="0"/>
              </a:spcBef>
            </a:pPr>
            <a:r>
              <a:rPr lang="en-US" dirty="0"/>
              <a:t>	</a:t>
            </a:r>
            <a:r>
              <a:rPr lang="en-US" dirty="0" smtClean="0"/>
              <a:t>multiplications (or 3×3</a:t>
            </a:r>
            <a:r>
              <a:rPr lang="en-US" baseline="30000" dirty="0" smtClean="0"/>
              <a:t>2</a:t>
            </a:r>
            <a:r>
              <a:rPr lang="en-US" dirty="0" smtClean="0"/>
              <a:t>)</a:t>
            </a:r>
            <a:endParaRPr lang="en-US" dirty="0"/>
          </a:p>
          <a:p>
            <a:pPr>
              <a:spcBef>
                <a:spcPts val="0"/>
              </a:spcBef>
            </a:pPr>
            <a:r>
              <a:rPr lang="en-US" dirty="0" smtClean="0"/>
              <a:t>and 18 additions</a:t>
            </a:r>
            <a:r>
              <a:rPr lang="en-US" dirty="0"/>
              <a:t>	</a:t>
            </a:r>
            <a:r>
              <a:rPr lang="en-US" dirty="0" smtClean="0"/>
              <a:t>(or (3-1)×3</a:t>
            </a:r>
            <a:r>
              <a:rPr lang="en-US" baseline="30000" dirty="0" smtClean="0"/>
              <a:t>2</a:t>
            </a:r>
            <a:r>
              <a:rPr lang="en-US" dirty="0" smtClean="0"/>
              <a:t>)</a:t>
            </a:r>
            <a:endParaRPr lang="en-US" dirty="0"/>
          </a:p>
        </p:txBody>
      </p:sp>
    </p:spTree>
    <p:extLst>
      <p:ext uri="{BB962C8B-B14F-4D97-AF65-F5344CB8AC3E}">
        <p14:creationId xmlns:p14="http://schemas.microsoft.com/office/powerpoint/2010/main" val="1771966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838200"/>
            <a:ext cx="8229600" cy="5638800"/>
          </a:xfrm>
        </p:spPr>
        <p:txBody>
          <a:bodyPr/>
          <a:lstStyle/>
          <a:p>
            <a:r>
              <a:rPr lang="en-US" altLang="en-US" dirty="0" smtClean="0"/>
              <a:t>What if you had:</a:t>
            </a:r>
          </a:p>
          <a:p>
            <a:endParaRPr lang="en-US" altLang="en-US" sz="2000" dirty="0" smtClean="0"/>
          </a:p>
          <a:p>
            <a:pPr>
              <a:lnSpc>
                <a:spcPts val="4000"/>
              </a:lnSpc>
              <a:spcBef>
                <a:spcPct val="0"/>
              </a:spcBef>
            </a:pPr>
            <a:r>
              <a:rPr lang="en-US" altLang="en-US" dirty="0" smtClean="0">
                <a:cs typeface="Courier New" pitchFamily="49" charset="0"/>
              </a:rPr>
              <a:t>         x   y   z</a:t>
            </a:r>
            <a:r>
              <a:rPr lang="en-US" altLang="en-US" sz="6000" dirty="0" smtClean="0">
                <a:cs typeface="Courier New" pitchFamily="49" charset="0"/>
              </a:rPr>
              <a:t> </a:t>
            </a:r>
            <a:r>
              <a:rPr lang="en-US" altLang="en-US" dirty="0" smtClean="0">
                <a:cs typeface="Courier New" pitchFamily="49" charset="0"/>
              </a:rPr>
              <a:t>   k</a:t>
            </a:r>
          </a:p>
          <a:p>
            <a:pPr>
              <a:lnSpc>
                <a:spcPts val="4000"/>
              </a:lnSpc>
              <a:spcBef>
                <a:spcPct val="0"/>
              </a:spcBef>
            </a:pPr>
            <a:r>
              <a:rPr lang="en-US" altLang="en-US" dirty="0" smtClean="0">
                <a:latin typeface="Courier New" pitchFamily="49" charset="0"/>
                <a:cs typeface="Courier New" pitchFamily="49" charset="0"/>
              </a:rPr>
              <a:t>   </a:t>
            </a:r>
            <a:r>
              <a:rPr lang="en-US" altLang="en-US" sz="38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a:t>
            </a:r>
          </a:p>
          <a:p>
            <a:pPr>
              <a:lnSpc>
                <a:spcPts val="4000"/>
              </a:lnSpc>
              <a:spcBef>
                <a:spcPct val="0"/>
              </a:spcBef>
            </a:pPr>
            <a:r>
              <a:rPr lang="en-US" altLang="en-US" dirty="0" err="1" smtClean="0"/>
              <a:t>eq</a:t>
            </a:r>
            <a:r>
              <a:rPr lang="en-US" altLang="en-US" dirty="0" smtClean="0"/>
              <a:t> 1</a:t>
            </a:r>
            <a:r>
              <a:rPr lang="en-US" altLang="en-US" sz="2400" dirty="0" smtClean="0"/>
              <a:t> </a:t>
            </a:r>
            <a:r>
              <a:rPr lang="en-US" altLang="en-US" dirty="0" smtClean="0">
                <a:latin typeface="Courier New" pitchFamily="49" charset="0"/>
                <a:cs typeface="Courier New" pitchFamily="49" charset="0"/>
              </a:rPr>
              <a:t> </a:t>
            </a:r>
          </a:p>
          <a:p>
            <a:pPr>
              <a:lnSpc>
                <a:spcPts val="4000"/>
              </a:lnSpc>
              <a:spcBef>
                <a:spcPct val="0"/>
              </a:spcBef>
            </a:pPr>
            <a:r>
              <a:rPr lang="en-US" altLang="en-US" dirty="0" err="1" smtClean="0"/>
              <a:t>eq</a:t>
            </a:r>
            <a:r>
              <a:rPr lang="en-US" altLang="en-US" dirty="0" smtClean="0"/>
              <a:t> 2</a:t>
            </a:r>
            <a:r>
              <a:rPr lang="en-US" altLang="en-US" sz="2400" dirty="0" smtClean="0"/>
              <a:t> </a:t>
            </a:r>
            <a:r>
              <a:rPr lang="en-US" altLang="en-US" dirty="0" smtClean="0">
                <a:latin typeface="Courier New" pitchFamily="49" charset="0"/>
                <a:cs typeface="Courier New" pitchFamily="49" charset="0"/>
              </a:rPr>
              <a:t> </a:t>
            </a:r>
          </a:p>
          <a:p>
            <a:pPr>
              <a:lnSpc>
                <a:spcPts val="4000"/>
              </a:lnSpc>
              <a:spcBef>
                <a:spcPct val="0"/>
              </a:spcBef>
            </a:pPr>
            <a:r>
              <a:rPr lang="en-US" altLang="en-US" dirty="0" err="1" smtClean="0"/>
              <a:t>eq</a:t>
            </a:r>
            <a:r>
              <a:rPr lang="en-US" altLang="en-US" dirty="0" smtClean="0"/>
              <a:t> 3</a:t>
            </a:r>
            <a:r>
              <a:rPr lang="en-US" altLang="en-US" sz="2400" dirty="0" smtClean="0"/>
              <a:t> </a:t>
            </a:r>
            <a:r>
              <a:rPr lang="en-US" altLang="en-US" dirty="0" smtClean="0">
                <a:latin typeface="Courier New" pitchFamily="49" charset="0"/>
                <a:cs typeface="Courier New" pitchFamily="49" charset="0"/>
              </a:rPr>
              <a:t> </a:t>
            </a:r>
          </a:p>
          <a:p>
            <a:pPr>
              <a:lnSpc>
                <a:spcPts val="4000"/>
              </a:lnSpc>
              <a:spcBef>
                <a:spcPct val="0"/>
              </a:spcBef>
            </a:pPr>
            <a:r>
              <a:rPr lang="en-US" altLang="en-US" dirty="0" smtClean="0"/>
              <a:t>    </a:t>
            </a:r>
            <a:r>
              <a:rPr lang="en-US" altLang="en-US" sz="5800" dirty="0" smtClean="0"/>
              <a:t> </a:t>
            </a:r>
            <a:r>
              <a:rPr lang="en-US" altLang="en-US" dirty="0" smtClean="0">
                <a:latin typeface="Courier New" pitchFamily="49" charset="0"/>
                <a:cs typeface="Courier New" pitchFamily="49" charset="0"/>
              </a:rPr>
              <a:t> </a:t>
            </a:r>
            <a:endParaRPr lang="en-US" altLang="en-US" dirty="0" smtClean="0"/>
          </a:p>
        </p:txBody>
      </p:sp>
      <p:sp>
        <p:nvSpPr>
          <p:cNvPr id="20483"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
        <p:nvSpPr>
          <p:cNvPr id="4" name="Rectangle 3"/>
          <p:cNvSpPr/>
          <p:nvPr/>
        </p:nvSpPr>
        <p:spPr>
          <a:xfrm>
            <a:off x="1828800" y="2219662"/>
            <a:ext cx="6781800" cy="2657138"/>
          </a:xfrm>
          <a:prstGeom prst="rect">
            <a:avLst/>
          </a:prstGeom>
        </p:spPr>
        <p:txBody>
          <a:bodyPr wrap="square">
            <a:spAutoFit/>
          </a:bodyPr>
          <a:lstStyle/>
          <a:p>
            <a:pPr>
              <a:lnSpc>
                <a:spcPts val="4000"/>
              </a:lnSpc>
            </a:pPr>
            <a:r>
              <a:rPr lang="en-US" altLang="en-US" sz="4000" b="1" dirty="0" smtClean="0">
                <a:solidFill>
                  <a:srgbClr val="CCFFFF"/>
                </a:solidFill>
                <a:latin typeface="Courier New" panose="02070309020205020404" pitchFamily="49" charset="0"/>
                <a:cs typeface="Courier New" pitchFamily="49" charset="0"/>
              </a:rPr>
              <a:t>┌</a:t>
            </a:r>
            <a:r>
              <a:rPr lang="en-US" altLang="en-US" sz="4000" b="1" dirty="0">
                <a:solidFill>
                  <a:schemeClr val="bg1"/>
                </a:solidFill>
                <a:latin typeface="Courier New" pitchFamily="49" charset="0"/>
                <a:cs typeface="Courier New" pitchFamily="49" charset="0"/>
              </a:rPr>
              <a:t>-43   0</a:t>
            </a:r>
            <a:r>
              <a:rPr lang="en-US" altLang="en-US" sz="4000" b="1" baseline="-25000"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  8 </a:t>
            </a:r>
            <a:r>
              <a:rPr lang="en-US" altLang="en-US" sz="4000" b="1" dirty="0" smtClean="0">
                <a:solidFill>
                  <a:srgbClr val="CCFFFF"/>
                </a:solidFill>
                <a:latin typeface="Courier New" panose="02070309020205020404" pitchFamily="49" charset="0"/>
                <a:cs typeface="Courier New" pitchFamily="49" charset="0"/>
              </a:rPr>
              <a:t>┐</a:t>
            </a:r>
            <a:endParaRPr lang="en-US" altLang="en-US" sz="4000" b="1" dirty="0">
              <a:solidFill>
                <a:srgbClr val="CCFFFF"/>
              </a:solidFill>
              <a:latin typeface="Courier New" panose="02070309020205020404"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 1  1  2</a:t>
            </a:r>
            <a:r>
              <a:rPr lang="en-US" altLang="en-US" sz="4000" b="1" baseline="-25000" dirty="0" smtClean="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19│</a:t>
            </a:r>
            <a:endParaRPr lang="en-US" altLang="en-US" sz="4000" b="1" dirty="0">
              <a:solidFill>
                <a:srgbClr val="CCFFFF"/>
              </a:solidFill>
              <a:latin typeface="Courier New"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 0  1  2</a:t>
            </a:r>
            <a:r>
              <a:rPr lang="en-US" altLang="en-US" sz="4000" b="1" baseline="-25000" dirty="0" smtClean="0">
                <a:solidFill>
                  <a:srgbClr val="CCFFFF"/>
                </a:solidFill>
                <a:latin typeface="Courier New" pitchFamily="49" charset="0"/>
                <a:cs typeface="Courier New" pitchFamily="49" charset="0"/>
              </a:rPr>
              <a:t> </a:t>
            </a:r>
            <a:r>
              <a:rPr lang="en-US" altLang="en-US" sz="4000" b="1" dirty="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13│</a:t>
            </a:r>
          </a:p>
          <a:p>
            <a:pPr>
              <a:lnSpc>
                <a:spcPts val="4000"/>
              </a:lnSpc>
            </a:pPr>
            <a:r>
              <a:rPr lang="en-US" altLang="en-US" sz="4000" b="1" dirty="0" smtClean="0">
                <a:solidFill>
                  <a:srgbClr val="CCFFFF"/>
                </a:solidFill>
                <a:latin typeface="Courier New" pitchFamily="49" charset="0"/>
                <a:cs typeface="Courier New" pitchFamily="49" charset="0"/>
              </a:rPr>
              <a:t>│ 0  0  1</a:t>
            </a:r>
            <a:r>
              <a:rPr lang="en-US" altLang="en-US" sz="4000" b="1" baseline="-25000" dirty="0" smtClean="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5│</a:t>
            </a:r>
          </a:p>
          <a:p>
            <a:pPr>
              <a:lnSpc>
                <a:spcPts val="4000"/>
              </a:lnSpc>
            </a:pPr>
            <a:r>
              <a:rPr lang="en-US" altLang="en-US" sz="4000" b="1" dirty="0" smtClean="0">
                <a:solidFill>
                  <a:srgbClr val="CCFFFF"/>
                </a:solidFill>
                <a:latin typeface="Courier New" pitchFamily="49" charset="0"/>
                <a:cs typeface="Courier New" pitchFamily="49" charset="0"/>
              </a:rPr>
              <a:t>└</a:t>
            </a:r>
            <a:r>
              <a:rPr lang="en-US" altLang="en-US" sz="4000" b="1" dirty="0">
                <a:solidFill>
                  <a:schemeClr val="bg1"/>
                </a:solidFill>
                <a:latin typeface="Courier New" pitchFamily="49" charset="0"/>
                <a:cs typeface="Courier New" pitchFamily="49" charset="0"/>
              </a:rPr>
              <a:t>-43   0</a:t>
            </a:r>
            <a:r>
              <a:rPr lang="en-US" altLang="en-US" sz="4000" b="1" baseline="-25000"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 8   </a:t>
            </a:r>
            <a:r>
              <a:rPr lang="en-US" altLang="en-US" sz="4000" b="1" dirty="0" smtClean="0">
                <a:solidFill>
                  <a:srgbClr val="CCFFFF"/>
                </a:solidFill>
                <a:latin typeface="Courier New" pitchFamily="49" charset="0"/>
                <a:cs typeface="Courier New" pitchFamily="49" charset="0"/>
              </a:rPr>
              <a:t>┘</a:t>
            </a:r>
            <a:endParaRPr lang="en-US" altLang="en-US" sz="4000" b="1" dirty="0">
              <a:solidFill>
                <a:srgbClr val="CCFFFF"/>
              </a:solidFill>
              <a:latin typeface="Courier New" pitchFamily="49" charset="0"/>
              <a:cs typeface="Courier New" pitchFamily="49" charset="0"/>
            </a:endParaRPr>
          </a:p>
        </p:txBody>
      </p:sp>
    </p:spTree>
    <p:extLst>
      <p:ext uri="{BB962C8B-B14F-4D97-AF65-F5344CB8AC3E}">
        <p14:creationId xmlns:p14="http://schemas.microsoft.com/office/powerpoint/2010/main" val="3694612744"/>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p:txBody>
          <a:bodyPr/>
          <a:lstStyle/>
          <a:p>
            <a:r>
              <a:rPr lang="en-US" dirty="0" smtClean="0"/>
              <a:t>In general, for an </a:t>
            </a:r>
            <a:r>
              <a:rPr lang="en-US" dirty="0" err="1" smtClean="0"/>
              <a:t>n×n</a:t>
            </a:r>
            <a:r>
              <a:rPr lang="en-US" dirty="0" smtClean="0"/>
              <a:t> matrix, there are n×n</a:t>
            </a:r>
            <a:r>
              <a:rPr lang="en-US" baseline="30000" dirty="0" smtClean="0"/>
              <a:t>2 </a:t>
            </a:r>
            <a:r>
              <a:rPr lang="en-US" dirty="0" smtClean="0"/>
              <a:t>multiplications and (n-1)×n</a:t>
            </a:r>
            <a:r>
              <a:rPr lang="en-US" baseline="30000" dirty="0" smtClean="0"/>
              <a:t>2</a:t>
            </a:r>
            <a:r>
              <a:rPr lang="en-US" dirty="0" smtClean="0"/>
              <a:t> additions</a:t>
            </a:r>
          </a:p>
          <a:p>
            <a:endParaRPr lang="en-US" dirty="0"/>
          </a:p>
        </p:txBody>
      </p:sp>
    </p:spTree>
    <p:extLst>
      <p:ext uri="{BB962C8B-B14F-4D97-AF65-F5344CB8AC3E}">
        <p14:creationId xmlns:p14="http://schemas.microsoft.com/office/powerpoint/2010/main" val="1897941794"/>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p:txBody>
          <a:bodyPr/>
          <a:lstStyle/>
          <a:p>
            <a:r>
              <a:rPr lang="en-US" dirty="0" smtClean="0"/>
              <a:t>In general, for an </a:t>
            </a:r>
            <a:r>
              <a:rPr lang="en-US" dirty="0" err="1" smtClean="0"/>
              <a:t>n×n</a:t>
            </a:r>
            <a:r>
              <a:rPr lang="en-US" dirty="0" smtClean="0"/>
              <a:t> matrix, there are n×n</a:t>
            </a:r>
            <a:r>
              <a:rPr lang="en-US" baseline="30000" dirty="0" smtClean="0"/>
              <a:t>2 </a:t>
            </a:r>
            <a:r>
              <a:rPr lang="en-US" dirty="0" smtClean="0"/>
              <a:t>multiplications and (n-1)×n</a:t>
            </a:r>
            <a:r>
              <a:rPr lang="en-US" baseline="30000" dirty="0" smtClean="0"/>
              <a:t>2</a:t>
            </a:r>
            <a:r>
              <a:rPr lang="en-US" dirty="0" smtClean="0"/>
              <a:t> additions or:</a:t>
            </a:r>
          </a:p>
          <a:p>
            <a:pPr algn="ctr"/>
            <a:r>
              <a:rPr lang="en-US" dirty="0" smtClean="0"/>
              <a:t>2n</a:t>
            </a:r>
            <a:r>
              <a:rPr lang="en-US" baseline="30000" dirty="0" smtClean="0"/>
              <a:t>3</a:t>
            </a:r>
            <a:r>
              <a:rPr lang="en-US" dirty="0" smtClean="0"/>
              <a:t> – n</a:t>
            </a:r>
            <a:r>
              <a:rPr lang="en-US" baseline="30000" dirty="0" smtClean="0"/>
              <a:t>2</a:t>
            </a:r>
            <a:r>
              <a:rPr lang="en-US" dirty="0" smtClean="0"/>
              <a:t> </a:t>
            </a:r>
          </a:p>
          <a:p>
            <a:endParaRPr lang="en-US" dirty="0"/>
          </a:p>
        </p:txBody>
      </p:sp>
    </p:spTree>
    <p:extLst>
      <p:ext uri="{BB962C8B-B14F-4D97-AF65-F5344CB8AC3E}">
        <p14:creationId xmlns:p14="http://schemas.microsoft.com/office/powerpoint/2010/main" val="1855622128"/>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smtClean="0"/>
              <a:t>How many operations are in a 4×4 matrix multiplication?</a:t>
            </a:r>
          </a:p>
          <a:p>
            <a:endParaRPr lang="en-US" dirty="0"/>
          </a:p>
          <a:p>
            <a:endParaRPr lang="en-US" dirty="0" smtClean="0"/>
          </a:p>
          <a:p>
            <a:endParaRPr lang="en-US" dirty="0"/>
          </a:p>
          <a:p>
            <a:endParaRPr lang="en-US" dirty="0" smtClean="0"/>
          </a:p>
          <a:p>
            <a:endParaRPr lang="en-US" dirty="0"/>
          </a:p>
          <a:p>
            <a:r>
              <a:rPr lang="en-US" dirty="0" smtClean="0"/>
              <a:t>Remember: </a:t>
            </a:r>
            <a:r>
              <a:rPr lang="en-US" dirty="0"/>
              <a:t>2n</a:t>
            </a:r>
            <a:r>
              <a:rPr lang="en-US" baseline="30000" dirty="0"/>
              <a:t>3</a:t>
            </a:r>
            <a:r>
              <a:rPr lang="en-US" dirty="0"/>
              <a:t> – n</a:t>
            </a:r>
            <a:r>
              <a:rPr lang="en-US" baseline="30000" dirty="0"/>
              <a:t>2</a:t>
            </a:r>
            <a:r>
              <a:rPr lang="en-US" dirty="0"/>
              <a:t> </a:t>
            </a:r>
          </a:p>
          <a:p>
            <a:endParaRPr lang="en-US" dirty="0"/>
          </a:p>
        </p:txBody>
      </p:sp>
      <p:sp>
        <p:nvSpPr>
          <p:cNvPr id="4" name="Rectangle 3"/>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smtClean="0">
                <a:solidFill>
                  <a:schemeClr val="bg1"/>
                </a:solidFill>
              </a:rPr>
              <a:t>Big O for Matrices</a:t>
            </a:r>
            <a:endParaRPr lang="en-US" altLang="en-US" sz="2400" dirty="0">
              <a:solidFill>
                <a:schemeClr val="bg1"/>
              </a:solidFill>
            </a:endParaRP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Tree>
    <p:extLst>
      <p:ext uri="{BB962C8B-B14F-4D97-AF65-F5344CB8AC3E}">
        <p14:creationId xmlns:p14="http://schemas.microsoft.com/office/powerpoint/2010/main" val="207475061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smtClean="0"/>
              <a:t>How many operations are in a 4×4 matrix multiplication?</a:t>
            </a:r>
          </a:p>
          <a:p>
            <a:r>
              <a:rPr lang="en-US" dirty="0" smtClean="0">
                <a:solidFill>
                  <a:srgbClr val="FFFF00"/>
                </a:solidFill>
              </a:rPr>
              <a:t>112</a:t>
            </a:r>
            <a:endParaRPr lang="en-US" dirty="0">
              <a:solidFill>
                <a:srgbClr val="FFFF00"/>
              </a:solidFill>
            </a:endParaRPr>
          </a:p>
        </p:txBody>
      </p:sp>
      <p:sp>
        <p:nvSpPr>
          <p:cNvPr id="4" name="Rectangle 3"/>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smtClean="0">
                <a:solidFill>
                  <a:schemeClr val="bg1"/>
                </a:solidFill>
              </a:rPr>
              <a:t>Big O for Matrices</a:t>
            </a:r>
            <a:endParaRPr lang="en-US" altLang="en-US" sz="2400" dirty="0">
              <a:solidFill>
                <a:schemeClr val="bg1"/>
              </a:solidFill>
            </a:endParaRP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Tree>
    <p:extLst>
      <p:ext uri="{BB962C8B-B14F-4D97-AF65-F5344CB8AC3E}">
        <p14:creationId xmlns:p14="http://schemas.microsoft.com/office/powerpoint/2010/main" val="889079106"/>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p:txBody>
          <a:bodyPr/>
          <a:lstStyle/>
          <a:p>
            <a:endParaRPr lang="en-US" dirty="0" smtClean="0"/>
          </a:p>
          <a:p>
            <a:endParaRPr lang="en-US" dirty="0"/>
          </a:p>
        </p:txBody>
      </p:sp>
      <p:sp>
        <p:nvSpPr>
          <p:cNvPr id="4" name="Content Placeholder 2"/>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Ok, so there are a lot of calculations…</a:t>
            </a:r>
          </a:p>
          <a:p>
            <a:r>
              <a:rPr lang="en-US" dirty="0" smtClean="0"/>
              <a:t>how do we figure out Big O?</a:t>
            </a:r>
          </a:p>
          <a:p>
            <a:endParaRPr lang="en-US" dirty="0"/>
          </a:p>
        </p:txBody>
      </p:sp>
    </p:spTree>
    <p:extLst>
      <p:ext uri="{BB962C8B-B14F-4D97-AF65-F5344CB8AC3E}">
        <p14:creationId xmlns:p14="http://schemas.microsoft.com/office/powerpoint/2010/main" val="192172286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p:txBody>
          <a:bodyPr/>
          <a:lstStyle/>
          <a:p>
            <a:r>
              <a:rPr lang="en-US" dirty="0" smtClean="0"/>
              <a:t>This is actually pretty complicated…</a:t>
            </a:r>
            <a:endParaRPr lang="en-US" dirty="0"/>
          </a:p>
        </p:txBody>
      </p:sp>
    </p:spTree>
    <p:extLst>
      <p:ext uri="{BB962C8B-B14F-4D97-AF65-F5344CB8AC3E}">
        <p14:creationId xmlns:p14="http://schemas.microsoft.com/office/powerpoint/2010/main" val="352702280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p:txBody>
          <a:bodyPr/>
          <a:lstStyle/>
          <a:p>
            <a:r>
              <a:rPr lang="en-US" dirty="0" smtClean="0"/>
              <a:t>Runtimes for matrix multiplication are polynomial</a:t>
            </a:r>
            <a:endParaRPr lang="en-US" dirty="0"/>
          </a:p>
        </p:txBody>
      </p:sp>
    </p:spTree>
    <p:extLst>
      <p:ext uri="{BB962C8B-B14F-4D97-AF65-F5344CB8AC3E}">
        <p14:creationId xmlns:p14="http://schemas.microsoft.com/office/powerpoint/2010/main" val="91177966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p:txBody>
          <a:bodyPr/>
          <a:lstStyle/>
          <a:p>
            <a:r>
              <a:rPr lang="en-US" dirty="0" smtClean="0"/>
              <a:t>Still, the overall runtime will be dominated by the highest power of n</a:t>
            </a:r>
            <a:endParaRPr lang="en-US" dirty="0"/>
          </a:p>
        </p:txBody>
      </p:sp>
    </p:spTree>
    <p:extLst>
      <p:ext uri="{BB962C8B-B14F-4D97-AF65-F5344CB8AC3E}">
        <p14:creationId xmlns:p14="http://schemas.microsoft.com/office/powerpoint/2010/main" val="814248408"/>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p:txBody>
          <a:bodyPr/>
          <a:lstStyle/>
          <a:p>
            <a:r>
              <a:rPr lang="en-US" dirty="0" smtClean="0"/>
              <a:t>Since the number of calculations contained n</a:t>
            </a:r>
            <a:r>
              <a:rPr lang="en-US" baseline="30000" dirty="0" smtClean="0"/>
              <a:t>3</a:t>
            </a:r>
            <a:r>
              <a:rPr lang="en-US" dirty="0" smtClean="0"/>
              <a:t> terms,</a:t>
            </a:r>
          </a:p>
          <a:p>
            <a:r>
              <a:rPr lang="en-US" dirty="0" smtClean="0"/>
              <a:t>Matrix multiplication will have a runtime of O(n</a:t>
            </a:r>
            <a:r>
              <a:rPr lang="en-US" baseline="30000" dirty="0" smtClean="0"/>
              <a:t>3</a:t>
            </a:r>
            <a:r>
              <a:rPr lang="en-US" dirty="0" smtClean="0"/>
              <a:t>)</a:t>
            </a:r>
            <a:endParaRPr lang="en-US" dirty="0"/>
          </a:p>
        </p:txBody>
      </p:sp>
    </p:spTree>
    <p:extLst>
      <p:ext uri="{BB962C8B-B14F-4D97-AF65-F5344CB8AC3E}">
        <p14:creationId xmlns:p14="http://schemas.microsoft.com/office/powerpoint/2010/main" val="814248408"/>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p:txBody>
          <a:bodyPr/>
          <a:lstStyle/>
          <a:p>
            <a:r>
              <a:rPr lang="en-US" dirty="0" smtClean="0"/>
              <a:t>BTW… </a:t>
            </a:r>
            <a:r>
              <a:rPr lang="en-US" dirty="0"/>
              <a:t>O(n</a:t>
            </a:r>
            <a:r>
              <a:rPr lang="en-US" baseline="30000" dirty="0"/>
              <a:t>3</a:t>
            </a:r>
            <a:r>
              <a:rPr lang="en-US" dirty="0" smtClean="0"/>
              <a:t>) is incredibly slow </a:t>
            </a:r>
            <a:endParaRPr lang="en-US" dirty="0"/>
          </a:p>
        </p:txBody>
      </p:sp>
    </p:spTree>
    <p:extLst>
      <p:ext uri="{BB962C8B-B14F-4D97-AF65-F5344CB8AC3E}">
        <p14:creationId xmlns:p14="http://schemas.microsoft.com/office/powerpoint/2010/main" val="814248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Matrices</a:t>
            </a:r>
          </a:p>
        </p:txBody>
      </p:sp>
      <p:sp>
        <p:nvSpPr>
          <p:cNvPr id="4099" name="Content Placeholder 2"/>
          <p:cNvSpPr>
            <a:spLocks noGrp="1"/>
          </p:cNvSpPr>
          <p:nvPr>
            <p:ph idx="1"/>
          </p:nvPr>
        </p:nvSpPr>
        <p:spPr/>
        <p:txBody>
          <a:bodyPr/>
          <a:lstStyle/>
          <a:p>
            <a:pPr>
              <a:spcBef>
                <a:spcPct val="0"/>
              </a:spcBef>
            </a:pPr>
            <a:r>
              <a:rPr lang="en-US" altLang="en-US" smtClean="0"/>
              <a:t>A matrix can be used as a shorthand way of writing a system of equations</a:t>
            </a:r>
          </a:p>
          <a:p>
            <a:pPr>
              <a:spcBef>
                <a:spcPct val="0"/>
              </a:spcBef>
            </a:pPr>
            <a:endParaRPr lang="en-US" altLang="en-US" smtClean="0"/>
          </a:p>
        </p:txBody>
      </p:sp>
    </p:spTree>
    <p:extLst>
      <p:ext uri="{BB962C8B-B14F-4D97-AF65-F5344CB8AC3E}">
        <p14:creationId xmlns:p14="http://schemas.microsoft.com/office/powerpoint/2010/main" val="1798177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838200"/>
            <a:ext cx="8229600" cy="5638800"/>
          </a:xfrm>
        </p:spPr>
        <p:txBody>
          <a:bodyPr/>
          <a:lstStyle/>
          <a:p>
            <a:r>
              <a:rPr lang="en-US" altLang="en-US" dirty="0" smtClean="0"/>
              <a:t>Not quite as easy!</a:t>
            </a:r>
          </a:p>
          <a:p>
            <a:r>
              <a:rPr lang="en-US" altLang="en-US" dirty="0" smtClean="0"/>
              <a:t>What value do you know?</a:t>
            </a:r>
          </a:p>
          <a:p>
            <a:endParaRPr lang="en-US" altLang="en-US" dirty="0" smtClean="0"/>
          </a:p>
          <a:p>
            <a:pPr>
              <a:lnSpc>
                <a:spcPts val="4000"/>
              </a:lnSpc>
              <a:spcBef>
                <a:spcPct val="0"/>
              </a:spcBef>
            </a:pPr>
            <a:r>
              <a:rPr lang="en-US" altLang="en-US" dirty="0" smtClean="0">
                <a:cs typeface="Courier New" pitchFamily="49" charset="0"/>
              </a:rPr>
              <a:t>         x   y   z</a:t>
            </a:r>
            <a:r>
              <a:rPr lang="en-US" altLang="en-US" sz="6000" dirty="0" smtClean="0">
                <a:cs typeface="Courier New" pitchFamily="49" charset="0"/>
              </a:rPr>
              <a:t> </a:t>
            </a:r>
            <a:r>
              <a:rPr lang="en-US" altLang="en-US" dirty="0" smtClean="0">
                <a:cs typeface="Courier New" pitchFamily="49" charset="0"/>
              </a:rPr>
              <a:t>   k</a:t>
            </a:r>
          </a:p>
          <a:p>
            <a:pPr>
              <a:lnSpc>
                <a:spcPts val="4000"/>
              </a:lnSpc>
              <a:spcBef>
                <a:spcPct val="0"/>
              </a:spcBef>
            </a:pPr>
            <a:r>
              <a:rPr lang="en-US" altLang="en-US" dirty="0" smtClean="0">
                <a:latin typeface="Courier New" pitchFamily="49" charset="0"/>
                <a:cs typeface="Courier New" pitchFamily="49" charset="0"/>
              </a:rPr>
              <a:t>   </a:t>
            </a:r>
            <a:r>
              <a:rPr lang="en-US" altLang="en-US" sz="38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a:t>
            </a:r>
          </a:p>
          <a:p>
            <a:pPr>
              <a:lnSpc>
                <a:spcPts val="4000"/>
              </a:lnSpc>
              <a:spcBef>
                <a:spcPct val="0"/>
              </a:spcBef>
            </a:pPr>
            <a:r>
              <a:rPr lang="en-US" altLang="en-US" dirty="0" err="1" smtClean="0"/>
              <a:t>eq</a:t>
            </a:r>
            <a:r>
              <a:rPr lang="en-US" altLang="en-US" dirty="0" smtClean="0"/>
              <a:t> 1</a:t>
            </a:r>
            <a:r>
              <a:rPr lang="en-US" altLang="en-US" sz="2400" dirty="0" smtClean="0"/>
              <a:t> </a:t>
            </a:r>
            <a:r>
              <a:rPr lang="en-US" altLang="en-US" dirty="0" smtClean="0">
                <a:latin typeface="Courier New" pitchFamily="49" charset="0"/>
                <a:cs typeface="Courier New" pitchFamily="49" charset="0"/>
              </a:rPr>
              <a:t> </a:t>
            </a:r>
          </a:p>
          <a:p>
            <a:pPr>
              <a:lnSpc>
                <a:spcPts val="4000"/>
              </a:lnSpc>
              <a:spcBef>
                <a:spcPct val="0"/>
              </a:spcBef>
            </a:pPr>
            <a:r>
              <a:rPr lang="en-US" altLang="en-US" dirty="0" err="1" smtClean="0"/>
              <a:t>eq</a:t>
            </a:r>
            <a:r>
              <a:rPr lang="en-US" altLang="en-US" dirty="0" smtClean="0"/>
              <a:t> 2</a:t>
            </a:r>
            <a:r>
              <a:rPr lang="en-US" altLang="en-US" sz="2400" dirty="0" smtClean="0"/>
              <a:t> </a:t>
            </a:r>
            <a:r>
              <a:rPr lang="en-US" altLang="en-US" dirty="0" smtClean="0">
                <a:latin typeface="Courier New" pitchFamily="49" charset="0"/>
                <a:cs typeface="Courier New" pitchFamily="49" charset="0"/>
              </a:rPr>
              <a:t> </a:t>
            </a:r>
          </a:p>
          <a:p>
            <a:pPr>
              <a:lnSpc>
                <a:spcPts val="4000"/>
              </a:lnSpc>
              <a:spcBef>
                <a:spcPct val="0"/>
              </a:spcBef>
            </a:pPr>
            <a:r>
              <a:rPr lang="en-US" altLang="en-US" dirty="0" err="1" smtClean="0"/>
              <a:t>eq</a:t>
            </a:r>
            <a:r>
              <a:rPr lang="en-US" altLang="en-US" dirty="0" smtClean="0"/>
              <a:t> 3</a:t>
            </a:r>
            <a:r>
              <a:rPr lang="en-US" altLang="en-US" sz="2400" dirty="0" smtClean="0"/>
              <a:t> </a:t>
            </a:r>
            <a:r>
              <a:rPr lang="en-US" altLang="en-US" dirty="0" smtClean="0">
                <a:latin typeface="Courier New" pitchFamily="49" charset="0"/>
                <a:cs typeface="Courier New" pitchFamily="49" charset="0"/>
              </a:rPr>
              <a:t> </a:t>
            </a:r>
          </a:p>
          <a:p>
            <a:pPr>
              <a:lnSpc>
                <a:spcPts val="4000"/>
              </a:lnSpc>
              <a:spcBef>
                <a:spcPct val="0"/>
              </a:spcBef>
            </a:pPr>
            <a:r>
              <a:rPr lang="en-US" altLang="en-US" dirty="0" smtClean="0"/>
              <a:t>    </a:t>
            </a:r>
            <a:r>
              <a:rPr lang="en-US" altLang="en-US" sz="5800" dirty="0" smtClean="0"/>
              <a:t> </a:t>
            </a:r>
            <a:r>
              <a:rPr lang="en-US" altLang="en-US" dirty="0" smtClean="0">
                <a:latin typeface="Courier New" pitchFamily="49" charset="0"/>
                <a:cs typeface="Courier New" pitchFamily="49" charset="0"/>
              </a:rPr>
              <a:t> </a:t>
            </a:r>
            <a:endParaRPr lang="en-US" altLang="en-US" dirty="0" smtClean="0"/>
          </a:p>
          <a:p>
            <a:endParaRPr lang="en-US" altLang="en-US" dirty="0" smtClean="0"/>
          </a:p>
        </p:txBody>
      </p:sp>
      <p:sp>
        <p:nvSpPr>
          <p:cNvPr id="21507" name="Rectangle 3"/>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
        <p:nvSpPr>
          <p:cNvPr id="4" name="Rectangle 3"/>
          <p:cNvSpPr/>
          <p:nvPr/>
        </p:nvSpPr>
        <p:spPr>
          <a:xfrm>
            <a:off x="1828800" y="3438862"/>
            <a:ext cx="6781800" cy="2657138"/>
          </a:xfrm>
          <a:prstGeom prst="rect">
            <a:avLst/>
          </a:prstGeom>
        </p:spPr>
        <p:txBody>
          <a:bodyPr wrap="square">
            <a:spAutoFit/>
          </a:bodyPr>
          <a:lstStyle/>
          <a:p>
            <a:pPr>
              <a:lnSpc>
                <a:spcPts val="4000"/>
              </a:lnSpc>
            </a:pPr>
            <a:r>
              <a:rPr lang="en-US" altLang="en-US" sz="4000" b="1" dirty="0" smtClean="0">
                <a:solidFill>
                  <a:srgbClr val="CCFFFF"/>
                </a:solidFill>
                <a:latin typeface="Courier New" panose="02070309020205020404" pitchFamily="49" charset="0"/>
                <a:cs typeface="Courier New" pitchFamily="49" charset="0"/>
              </a:rPr>
              <a:t>┌</a:t>
            </a:r>
            <a:r>
              <a:rPr lang="en-US" altLang="en-US" sz="4000" b="1" dirty="0">
                <a:solidFill>
                  <a:schemeClr val="bg1"/>
                </a:solidFill>
                <a:latin typeface="Courier New" pitchFamily="49" charset="0"/>
                <a:cs typeface="Courier New" pitchFamily="49" charset="0"/>
              </a:rPr>
              <a:t>-43   0</a:t>
            </a:r>
            <a:r>
              <a:rPr lang="en-US" altLang="en-US" sz="4000" b="1" baseline="-25000"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  8 </a:t>
            </a:r>
            <a:r>
              <a:rPr lang="en-US" altLang="en-US" sz="4000" b="1" dirty="0" smtClean="0">
                <a:solidFill>
                  <a:srgbClr val="CCFFFF"/>
                </a:solidFill>
                <a:latin typeface="Courier New" panose="02070309020205020404" pitchFamily="49" charset="0"/>
                <a:cs typeface="Courier New" pitchFamily="49" charset="0"/>
              </a:rPr>
              <a:t>┐</a:t>
            </a:r>
            <a:endParaRPr lang="en-US" altLang="en-US" sz="4000" b="1" dirty="0">
              <a:solidFill>
                <a:srgbClr val="CCFFFF"/>
              </a:solidFill>
              <a:latin typeface="Courier New" panose="02070309020205020404"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 1  1  2</a:t>
            </a:r>
            <a:r>
              <a:rPr lang="en-US" altLang="en-US" sz="4000" b="1" baseline="-25000" dirty="0" smtClean="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19│</a:t>
            </a:r>
            <a:endParaRPr lang="en-US" altLang="en-US" sz="4000" b="1" dirty="0">
              <a:solidFill>
                <a:srgbClr val="CCFFFF"/>
              </a:solidFill>
              <a:latin typeface="Courier New"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 0  1  2</a:t>
            </a:r>
            <a:r>
              <a:rPr lang="en-US" altLang="en-US" sz="4000" b="1" baseline="-25000" dirty="0" smtClean="0">
                <a:solidFill>
                  <a:srgbClr val="CCFFFF"/>
                </a:solidFill>
                <a:latin typeface="Courier New" pitchFamily="49" charset="0"/>
                <a:cs typeface="Courier New" pitchFamily="49" charset="0"/>
              </a:rPr>
              <a:t> </a:t>
            </a:r>
            <a:r>
              <a:rPr lang="en-US" altLang="en-US" sz="4000" b="1" dirty="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13│</a:t>
            </a:r>
          </a:p>
          <a:p>
            <a:pPr>
              <a:lnSpc>
                <a:spcPts val="4000"/>
              </a:lnSpc>
            </a:pPr>
            <a:r>
              <a:rPr lang="en-US" altLang="en-US" sz="4000" b="1" dirty="0" smtClean="0">
                <a:solidFill>
                  <a:srgbClr val="CCFFFF"/>
                </a:solidFill>
                <a:latin typeface="Courier New" pitchFamily="49" charset="0"/>
                <a:cs typeface="Courier New" pitchFamily="49" charset="0"/>
              </a:rPr>
              <a:t>│ 0  0  1</a:t>
            </a:r>
            <a:r>
              <a:rPr lang="en-US" altLang="en-US" sz="4000" b="1" baseline="-25000" dirty="0" smtClean="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5│</a:t>
            </a:r>
          </a:p>
          <a:p>
            <a:pPr>
              <a:lnSpc>
                <a:spcPts val="4000"/>
              </a:lnSpc>
            </a:pPr>
            <a:r>
              <a:rPr lang="en-US" altLang="en-US" sz="4000" b="1" dirty="0" smtClean="0">
                <a:solidFill>
                  <a:srgbClr val="CCFFFF"/>
                </a:solidFill>
                <a:latin typeface="Courier New" pitchFamily="49" charset="0"/>
                <a:cs typeface="Courier New" pitchFamily="49" charset="0"/>
              </a:rPr>
              <a:t>└</a:t>
            </a:r>
            <a:r>
              <a:rPr lang="en-US" altLang="en-US" sz="4000" b="1" dirty="0">
                <a:solidFill>
                  <a:schemeClr val="bg1"/>
                </a:solidFill>
                <a:latin typeface="Courier New" pitchFamily="49" charset="0"/>
                <a:cs typeface="Courier New" pitchFamily="49" charset="0"/>
              </a:rPr>
              <a:t>-43   0</a:t>
            </a:r>
            <a:r>
              <a:rPr lang="en-US" altLang="en-US" sz="4000" b="1" baseline="-25000"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 8   </a:t>
            </a:r>
            <a:r>
              <a:rPr lang="en-US" altLang="en-US" sz="4000" b="1" dirty="0" smtClean="0">
                <a:solidFill>
                  <a:srgbClr val="CCFFFF"/>
                </a:solidFill>
                <a:latin typeface="Courier New" pitchFamily="49" charset="0"/>
                <a:cs typeface="Courier New" pitchFamily="49" charset="0"/>
              </a:rPr>
              <a:t>┘</a:t>
            </a:r>
            <a:endParaRPr lang="en-US" altLang="en-US" sz="4000" b="1" dirty="0">
              <a:solidFill>
                <a:srgbClr val="CCFFFF"/>
              </a:solidFill>
              <a:latin typeface="Courier New" pitchFamily="49" charset="0"/>
              <a:cs typeface="Courier New" pitchFamily="49" charset="0"/>
            </a:endParaRPr>
          </a:p>
        </p:txBody>
      </p:sp>
    </p:spTree>
    <p:extLst>
      <p:ext uri="{BB962C8B-B14F-4D97-AF65-F5344CB8AC3E}">
        <p14:creationId xmlns:p14="http://schemas.microsoft.com/office/powerpoint/2010/main" val="375777104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p:txBody>
          <a:bodyPr/>
          <a:lstStyle/>
          <a:p>
            <a:r>
              <a:rPr lang="en-US" dirty="0" smtClean="0"/>
              <a:t>BTW… </a:t>
            </a:r>
            <a:r>
              <a:rPr lang="en-US" dirty="0"/>
              <a:t>O(n</a:t>
            </a:r>
            <a:r>
              <a:rPr lang="en-US" baseline="30000" dirty="0"/>
              <a:t>3</a:t>
            </a:r>
            <a:r>
              <a:rPr lang="en-US" dirty="0" smtClean="0"/>
              <a:t>) is incredibly slow</a:t>
            </a:r>
          </a:p>
          <a:p>
            <a:r>
              <a:rPr lang="en-US" dirty="0" smtClean="0"/>
              <a:t>(remember, we want to be as close to O(n) as possible) </a:t>
            </a:r>
            <a:endParaRPr lang="en-US" dirty="0"/>
          </a:p>
        </p:txBody>
      </p:sp>
    </p:spTree>
    <p:extLst>
      <p:ext uri="{BB962C8B-B14F-4D97-AF65-F5344CB8AC3E}">
        <p14:creationId xmlns:p14="http://schemas.microsoft.com/office/powerpoint/2010/main" val="3135204679"/>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a:xfrm>
            <a:off x="457200" y="1219200"/>
            <a:ext cx="8686800" cy="5638800"/>
          </a:xfrm>
        </p:spPr>
        <p:txBody>
          <a:bodyPr/>
          <a:lstStyle/>
          <a:p>
            <a:r>
              <a:rPr lang="en-US" dirty="0" smtClean="0"/>
              <a:t>Since the easiest matric calculation is addition/subtraction with O(n</a:t>
            </a:r>
            <a:r>
              <a:rPr lang="en-US" baseline="30000" dirty="0" smtClean="0"/>
              <a:t>2</a:t>
            </a:r>
            <a:r>
              <a:rPr lang="en-US" dirty="0" smtClean="0"/>
              <a:t>)</a:t>
            </a:r>
          </a:p>
          <a:p>
            <a:r>
              <a:rPr lang="en-US" dirty="0" smtClean="0"/>
              <a:t>this is the lower limit of runtime for matrix calculations</a:t>
            </a:r>
            <a:endParaRPr lang="en-US" dirty="0"/>
          </a:p>
        </p:txBody>
      </p:sp>
    </p:spTree>
    <p:extLst>
      <p:ext uri="{BB962C8B-B14F-4D97-AF65-F5344CB8AC3E}">
        <p14:creationId xmlns:p14="http://schemas.microsoft.com/office/powerpoint/2010/main" val="3135204679"/>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 for Matrices</a:t>
            </a:r>
          </a:p>
        </p:txBody>
      </p:sp>
      <p:sp>
        <p:nvSpPr>
          <p:cNvPr id="3" name="Content Placeholder 2"/>
          <p:cNvSpPr>
            <a:spLocks noGrp="1"/>
          </p:cNvSpPr>
          <p:nvPr>
            <p:ph idx="1"/>
          </p:nvPr>
        </p:nvSpPr>
        <p:spPr>
          <a:xfrm>
            <a:off x="457200" y="1219200"/>
            <a:ext cx="8229600" cy="5638800"/>
          </a:xfrm>
        </p:spPr>
        <p:txBody>
          <a:bodyPr/>
          <a:lstStyle/>
          <a:p>
            <a:r>
              <a:rPr lang="en-US" dirty="0" smtClean="0"/>
              <a:t>It only goes up from there!</a:t>
            </a: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1044442571"/>
              </p:ext>
            </p:extLst>
          </p:nvPr>
        </p:nvGraphicFramePr>
        <p:xfrm>
          <a:off x="76199" y="2057400"/>
          <a:ext cx="8991601" cy="4724400"/>
        </p:xfrm>
        <a:graphic>
          <a:graphicData uri="http://schemas.openxmlformats.org/drawingml/2006/table">
            <a:tbl>
              <a:tblPr firstRow="1" bandRow="1">
                <a:tableStyleId>{5C22544A-7EE6-4342-B048-85BDC9FD1C3A}</a:tableStyleId>
              </a:tblPr>
              <a:tblGrid>
                <a:gridCol w="3429001"/>
                <a:gridCol w="3657600"/>
                <a:gridCol w="1905000"/>
              </a:tblGrid>
              <a:tr h="370840">
                <a:tc>
                  <a:txBody>
                    <a:bodyPr/>
                    <a:lstStyle/>
                    <a:p>
                      <a:pPr algn="ctr"/>
                      <a:r>
                        <a:rPr lang="en-US" sz="2500" dirty="0">
                          <a:solidFill>
                            <a:schemeClr val="tx1"/>
                          </a:solidFill>
                        </a:rPr>
                        <a:t>Operation</a:t>
                      </a:r>
                    </a:p>
                  </a:txBody>
                  <a:tcPr anchor="ctr"/>
                </a:tc>
                <a:tc>
                  <a:txBody>
                    <a:bodyPr/>
                    <a:lstStyle/>
                    <a:p>
                      <a:pPr algn="ctr"/>
                      <a:r>
                        <a:rPr lang="en-US" sz="2500" dirty="0" smtClean="0">
                          <a:solidFill>
                            <a:schemeClr val="tx1"/>
                          </a:solidFill>
                        </a:rPr>
                        <a:t>Algorithm</a:t>
                      </a:r>
                      <a:endParaRPr lang="en-US" sz="2500" dirty="0">
                        <a:solidFill>
                          <a:schemeClr val="tx1"/>
                        </a:solidFill>
                      </a:endParaRPr>
                    </a:p>
                  </a:txBody>
                  <a:tcPr anchor="ctr"/>
                </a:tc>
                <a:tc>
                  <a:txBody>
                    <a:bodyPr/>
                    <a:lstStyle/>
                    <a:p>
                      <a:pPr algn="ctr"/>
                      <a:r>
                        <a:rPr lang="en-US" sz="2500" dirty="0">
                          <a:solidFill>
                            <a:schemeClr val="tx1"/>
                          </a:solidFill>
                        </a:rPr>
                        <a:t>Complexity</a:t>
                      </a:r>
                    </a:p>
                  </a:txBody>
                  <a:tcPr anchor="ctr"/>
                </a:tc>
              </a:tr>
              <a:tr h="370840">
                <a:tc>
                  <a:txBody>
                    <a:bodyPr/>
                    <a:lstStyle/>
                    <a:p>
                      <a:r>
                        <a:rPr lang="en-US" sz="2500" b="1" dirty="0">
                          <a:solidFill>
                            <a:schemeClr val="bg1"/>
                          </a:solidFill>
                        </a:rPr>
                        <a:t>Addition</a:t>
                      </a:r>
                    </a:p>
                  </a:txBody>
                  <a:tcPr anchor="ctr"/>
                </a:tc>
                <a:tc>
                  <a:txBody>
                    <a:bodyPr/>
                    <a:lstStyle/>
                    <a:p>
                      <a:r>
                        <a:rPr lang="en-US" sz="2500" b="1" dirty="0" smtClean="0">
                          <a:solidFill>
                            <a:schemeClr val="bg1"/>
                          </a:solidFill>
                        </a:rPr>
                        <a:t>Schoolbook</a:t>
                      </a:r>
                      <a:endParaRPr lang="en-US" sz="2500" b="1" dirty="0">
                        <a:solidFill>
                          <a:schemeClr val="bg1"/>
                        </a:solidFill>
                      </a:endParaRPr>
                    </a:p>
                  </a:txBody>
                  <a:tcPr anchor="ctr"/>
                </a:tc>
                <a:tc>
                  <a:txBody>
                    <a:bodyPr/>
                    <a:lstStyle/>
                    <a:p>
                      <a:r>
                        <a:rPr lang="en-US" sz="2500" b="1" dirty="0" smtClean="0">
                          <a:solidFill>
                            <a:schemeClr val="bg1"/>
                          </a:solidFill>
                        </a:rPr>
                        <a:t>O</a:t>
                      </a:r>
                      <a:r>
                        <a:rPr lang="el-GR" sz="2500" b="1" dirty="0" smtClean="0">
                          <a:solidFill>
                            <a:schemeClr val="bg1"/>
                          </a:solidFill>
                        </a:rPr>
                        <a:t>(</a:t>
                      </a:r>
                      <a:r>
                        <a:rPr lang="en-US" sz="2500" b="1" i="0" dirty="0">
                          <a:solidFill>
                            <a:schemeClr val="bg1"/>
                          </a:solidFill>
                        </a:rPr>
                        <a:t>n</a:t>
                      </a:r>
                      <a:r>
                        <a:rPr lang="en-US" sz="2500" b="1" dirty="0" smtClean="0">
                          <a:solidFill>
                            <a:schemeClr val="bg1"/>
                          </a:solidFill>
                        </a:rPr>
                        <a:t>)</a:t>
                      </a:r>
                      <a:endParaRPr lang="en-US" sz="2500" b="1" dirty="0">
                        <a:solidFill>
                          <a:schemeClr val="bg1"/>
                        </a:solidFill>
                      </a:endParaRPr>
                    </a:p>
                  </a:txBody>
                  <a:tcPr anchor="ctr"/>
                </a:tc>
              </a:tr>
              <a:tr h="370840">
                <a:tc>
                  <a:txBody>
                    <a:bodyPr/>
                    <a:lstStyle/>
                    <a:p>
                      <a:r>
                        <a:rPr lang="en-US" sz="2500" b="1" dirty="0">
                          <a:solidFill>
                            <a:schemeClr val="bg1"/>
                          </a:solidFill>
                        </a:rPr>
                        <a:t>Subtraction</a:t>
                      </a:r>
                    </a:p>
                  </a:txBody>
                  <a:tcPr anchor="ctr"/>
                </a:tc>
                <a:tc>
                  <a:txBody>
                    <a:bodyPr/>
                    <a:lstStyle/>
                    <a:p>
                      <a:r>
                        <a:rPr lang="en-US" sz="2500" b="1" dirty="0" smtClean="0">
                          <a:solidFill>
                            <a:schemeClr val="bg1"/>
                          </a:solidFill>
                        </a:rPr>
                        <a:t>Schoolbook</a:t>
                      </a:r>
                      <a:endParaRPr lang="en-US" sz="2500" b="1" dirty="0">
                        <a:solidFill>
                          <a:schemeClr val="bg1"/>
                        </a:solidFill>
                      </a:endParaRPr>
                    </a:p>
                  </a:txBody>
                  <a:tcPr anchor="ctr"/>
                </a:tc>
                <a:tc>
                  <a:txBody>
                    <a:bodyPr/>
                    <a:lstStyle/>
                    <a:p>
                      <a:r>
                        <a:rPr lang="en-US" sz="2500" b="1" dirty="0" smtClean="0">
                          <a:solidFill>
                            <a:schemeClr val="bg1"/>
                          </a:solidFill>
                        </a:rPr>
                        <a:t>O</a:t>
                      </a:r>
                      <a:r>
                        <a:rPr lang="el-GR" sz="2500" b="1" dirty="0" smtClean="0">
                          <a:solidFill>
                            <a:schemeClr val="bg1"/>
                          </a:solidFill>
                        </a:rPr>
                        <a:t>(</a:t>
                      </a:r>
                      <a:r>
                        <a:rPr lang="en-US" sz="2500" b="1" i="0" dirty="0">
                          <a:solidFill>
                            <a:schemeClr val="bg1"/>
                          </a:solidFill>
                        </a:rPr>
                        <a:t>n</a:t>
                      </a:r>
                      <a:r>
                        <a:rPr lang="en-US" sz="2500" b="1" dirty="0" smtClean="0">
                          <a:solidFill>
                            <a:schemeClr val="bg1"/>
                          </a:solidFill>
                        </a:rPr>
                        <a:t>)</a:t>
                      </a:r>
                      <a:endParaRPr lang="en-US" sz="2500" b="1" dirty="0">
                        <a:solidFill>
                          <a:schemeClr val="bg1"/>
                        </a:solidFill>
                      </a:endParaRPr>
                    </a:p>
                  </a:txBody>
                  <a:tcPr anchor="ctr"/>
                </a:tc>
              </a:tr>
              <a:tr h="370840">
                <a:tc>
                  <a:txBody>
                    <a:bodyPr/>
                    <a:lstStyle/>
                    <a:p>
                      <a:r>
                        <a:rPr lang="en-US" sz="2500" b="1" dirty="0" smtClean="0">
                          <a:solidFill>
                            <a:schemeClr val="bg1"/>
                          </a:solidFill>
                        </a:rPr>
                        <a:t>Multiplication</a:t>
                      </a:r>
                      <a:endParaRPr lang="en-US" sz="2500" b="1" dirty="0">
                        <a:solidFill>
                          <a:schemeClr val="bg1"/>
                        </a:solidFill>
                      </a:endParaRPr>
                    </a:p>
                  </a:txBody>
                  <a:tcPr anchor="ctr"/>
                </a:tc>
                <a:tc>
                  <a:txBody>
                    <a:bodyPr/>
                    <a:lstStyle/>
                    <a:p>
                      <a:r>
                        <a:rPr lang="en-US" sz="2500" b="1" dirty="0" smtClean="0">
                          <a:solidFill>
                            <a:schemeClr val="bg1"/>
                          </a:solidFill>
                        </a:rPr>
                        <a:t>3-way Toom-Cook</a:t>
                      </a:r>
                      <a:endParaRPr lang="en-US" sz="2500" b="1" dirty="0">
                        <a:solidFill>
                          <a:schemeClr val="bg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dirty="0" smtClean="0">
                          <a:solidFill>
                            <a:schemeClr val="bg1"/>
                          </a:solidFill>
                        </a:rPr>
                        <a:t>O(n</a:t>
                      </a:r>
                      <a:r>
                        <a:rPr lang="en-US" sz="2500" b="1" baseline="30000" dirty="0" smtClean="0">
                          <a:solidFill>
                            <a:schemeClr val="bg1"/>
                          </a:solidFill>
                        </a:rPr>
                        <a:t>1.465</a:t>
                      </a:r>
                      <a:r>
                        <a:rPr lang="en-US" sz="2500" b="1" dirty="0" smtClean="0">
                          <a:solidFill>
                            <a:schemeClr val="bg1"/>
                          </a:solidFill>
                        </a:rPr>
                        <a:t>)</a:t>
                      </a:r>
                    </a:p>
                  </a:txBody>
                  <a:tcPr anchor="ctr"/>
                </a:tc>
              </a:tr>
              <a:tr h="370840">
                <a:tc>
                  <a:txBody>
                    <a:bodyPr/>
                    <a:lstStyle/>
                    <a:p>
                      <a:r>
                        <a:rPr lang="en-US" sz="2500" b="1" dirty="0" smtClean="0">
                          <a:solidFill>
                            <a:schemeClr val="bg1"/>
                          </a:solidFill>
                        </a:rPr>
                        <a:t>Division</a:t>
                      </a:r>
                      <a:endParaRPr lang="en-US" sz="2500" b="1" dirty="0">
                        <a:solidFill>
                          <a:schemeClr val="bg1"/>
                        </a:solidFill>
                      </a:endParaRPr>
                    </a:p>
                  </a:txBody>
                  <a:tcPr anchor="ctr"/>
                </a:tc>
                <a:tc>
                  <a:txBody>
                    <a:bodyPr/>
                    <a:lstStyle/>
                    <a:p>
                      <a:r>
                        <a:rPr lang="en-US" sz="2500" b="1" dirty="0" smtClean="0">
                          <a:solidFill>
                            <a:schemeClr val="bg1"/>
                          </a:solidFill>
                        </a:rPr>
                        <a:t>Schoolbook</a:t>
                      </a:r>
                      <a:endParaRPr lang="en-US" sz="2500" b="1" dirty="0">
                        <a:solidFill>
                          <a:schemeClr val="bg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dirty="0" smtClean="0">
                          <a:solidFill>
                            <a:schemeClr val="bg1"/>
                          </a:solidFill>
                        </a:rPr>
                        <a:t>O(n</a:t>
                      </a:r>
                      <a:r>
                        <a:rPr lang="en-US" sz="2500" b="1" baseline="30000" dirty="0" smtClean="0">
                          <a:solidFill>
                            <a:schemeClr val="bg1"/>
                          </a:solidFill>
                        </a:rPr>
                        <a:t>2</a:t>
                      </a:r>
                      <a:r>
                        <a:rPr lang="en-US" sz="2500" b="1" dirty="0" smtClean="0">
                          <a:solidFill>
                            <a:schemeClr val="bg1"/>
                          </a:solidFill>
                        </a:rPr>
                        <a:t>)</a:t>
                      </a:r>
                    </a:p>
                  </a:txBody>
                  <a:tcPr anchor="ctr"/>
                </a:tc>
              </a:tr>
              <a:tr h="370840">
                <a:tc>
                  <a:txBody>
                    <a:bodyPr/>
                    <a:lstStyle/>
                    <a:p>
                      <a:r>
                        <a:rPr lang="en-US" sz="2500" b="1" dirty="0" smtClean="0">
                          <a:solidFill>
                            <a:schemeClr val="bg1"/>
                          </a:solidFill>
                        </a:rPr>
                        <a:t>Matrix</a:t>
                      </a:r>
                      <a:r>
                        <a:rPr lang="en-US" sz="2500" b="1" baseline="0" dirty="0" smtClean="0">
                          <a:solidFill>
                            <a:schemeClr val="bg1"/>
                          </a:solidFill>
                        </a:rPr>
                        <a:t> Multiplication</a:t>
                      </a:r>
                      <a:endParaRPr lang="en-US" sz="2500" b="1" dirty="0">
                        <a:solidFill>
                          <a:schemeClr val="bg1"/>
                        </a:solidFill>
                      </a:endParaRPr>
                    </a:p>
                  </a:txBody>
                  <a:tcPr anchor="ctr"/>
                </a:tc>
                <a:tc>
                  <a:txBody>
                    <a:bodyPr/>
                    <a:lstStyle/>
                    <a:p>
                      <a:r>
                        <a:rPr lang="en-US" sz="2500" b="1" dirty="0" smtClean="0">
                          <a:solidFill>
                            <a:schemeClr val="bg1"/>
                          </a:solidFill>
                        </a:rPr>
                        <a:t>Schoolbook</a:t>
                      </a:r>
                      <a:endParaRPr lang="en-US" sz="2500" b="1" dirty="0">
                        <a:solidFill>
                          <a:schemeClr val="bg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dirty="0" smtClean="0">
                          <a:solidFill>
                            <a:schemeClr val="bg1"/>
                          </a:solidFill>
                        </a:rPr>
                        <a:t>O(n</a:t>
                      </a:r>
                      <a:r>
                        <a:rPr lang="en-US" sz="2500" b="1" baseline="30000" dirty="0" smtClean="0">
                          <a:solidFill>
                            <a:schemeClr val="bg1"/>
                          </a:solidFill>
                        </a:rPr>
                        <a:t>3</a:t>
                      </a:r>
                      <a:r>
                        <a:rPr lang="en-US" sz="2500" b="1" dirty="0" smtClean="0">
                          <a:solidFill>
                            <a:schemeClr val="bg1"/>
                          </a:solidFill>
                        </a:rPr>
                        <a:t>)</a:t>
                      </a:r>
                    </a:p>
                  </a:txBody>
                  <a:tcPr anchor="ctr"/>
                </a:tc>
              </a:tr>
              <a:tr h="370840">
                <a:tc>
                  <a:txBody>
                    <a:bodyPr/>
                    <a:lstStyle/>
                    <a:p>
                      <a:endParaRPr lang="en-US" sz="2500" b="1" dirty="0">
                        <a:solidFill>
                          <a:schemeClr val="bg1"/>
                        </a:solidFill>
                      </a:endParaRPr>
                    </a:p>
                  </a:txBody>
                  <a:tcPr anchor="ctr"/>
                </a:tc>
                <a:tc>
                  <a:txBody>
                    <a:bodyPr/>
                    <a:lstStyle/>
                    <a:p>
                      <a:r>
                        <a:rPr lang="en-US" sz="2500" b="1" dirty="0" smtClean="0">
                          <a:solidFill>
                            <a:schemeClr val="bg1"/>
                          </a:solidFill>
                        </a:rPr>
                        <a:t>Strassen</a:t>
                      </a:r>
                      <a:endParaRPr lang="en-US" sz="2500" b="1" dirty="0">
                        <a:solidFill>
                          <a:schemeClr val="bg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dirty="0" smtClean="0">
                          <a:solidFill>
                            <a:schemeClr val="bg1"/>
                          </a:solidFill>
                        </a:rPr>
                        <a:t>O(n</a:t>
                      </a:r>
                      <a:r>
                        <a:rPr lang="en-US" sz="2500" b="1" baseline="30000" dirty="0" smtClean="0">
                          <a:solidFill>
                            <a:schemeClr val="bg1"/>
                          </a:solidFill>
                        </a:rPr>
                        <a:t>2.807</a:t>
                      </a:r>
                      <a:r>
                        <a:rPr lang="en-US" sz="2500" b="1" dirty="0" smtClean="0">
                          <a:solidFill>
                            <a:schemeClr val="bg1"/>
                          </a:solidFill>
                        </a:rPr>
                        <a:t>)</a:t>
                      </a:r>
                    </a:p>
                  </a:txBody>
                  <a:tcPr anchor="ctr"/>
                </a:tc>
              </a:tr>
              <a:tr h="370840">
                <a:tc>
                  <a:txBody>
                    <a:bodyPr/>
                    <a:lstStyle/>
                    <a:p>
                      <a:endParaRPr lang="en-US" sz="2500" b="1" dirty="0">
                        <a:solidFill>
                          <a:schemeClr val="bg1"/>
                        </a:solidFill>
                      </a:endParaRPr>
                    </a:p>
                  </a:txBody>
                  <a:tcPr anchor="ctr"/>
                </a:tc>
                <a:tc>
                  <a:txBody>
                    <a:bodyPr/>
                    <a:lstStyle/>
                    <a:p>
                      <a:r>
                        <a:rPr lang="en-US" sz="2500" b="1" dirty="0" err="1" smtClean="0">
                          <a:solidFill>
                            <a:schemeClr val="bg1"/>
                          </a:solidFill>
                        </a:rPr>
                        <a:t>CoppersmithWinograd</a:t>
                      </a:r>
                      <a:endParaRPr lang="en-US" sz="2500" b="1" dirty="0">
                        <a:solidFill>
                          <a:schemeClr val="bg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dirty="0" smtClean="0">
                          <a:solidFill>
                            <a:schemeClr val="bg1"/>
                          </a:solidFill>
                        </a:rPr>
                        <a:t>O(n</a:t>
                      </a:r>
                      <a:r>
                        <a:rPr lang="en-US" sz="2500" b="1" baseline="30000" dirty="0" smtClean="0">
                          <a:solidFill>
                            <a:schemeClr val="bg1"/>
                          </a:solidFill>
                        </a:rPr>
                        <a:t>2.376</a:t>
                      </a:r>
                      <a:r>
                        <a:rPr lang="en-US" sz="2500" b="1" dirty="0" smtClean="0">
                          <a:solidFill>
                            <a:schemeClr val="bg1"/>
                          </a:solidFill>
                        </a:rPr>
                        <a:t>)</a:t>
                      </a:r>
                    </a:p>
                  </a:txBody>
                  <a:tcPr anchor="ctr"/>
                </a:tc>
              </a:tr>
              <a:tr h="370840">
                <a:tc>
                  <a:txBody>
                    <a:bodyPr/>
                    <a:lstStyle/>
                    <a:p>
                      <a:endParaRPr lang="en-US" sz="2500" b="1" kern="1200" dirty="0">
                        <a:solidFill>
                          <a:schemeClr val="bg1"/>
                        </a:solidFill>
                        <a:latin typeface="+mn-lt"/>
                        <a:ea typeface="+mn-ea"/>
                        <a:cs typeface="+mn-cs"/>
                      </a:endParaRPr>
                    </a:p>
                  </a:txBody>
                  <a:tcPr anchor="ctr"/>
                </a:tc>
                <a:tc>
                  <a:txBody>
                    <a:bodyPr/>
                    <a:lstStyle/>
                    <a:p>
                      <a:r>
                        <a:rPr lang="en-US" sz="2500" b="1" kern="1200" dirty="0" smtClean="0">
                          <a:solidFill>
                            <a:schemeClr val="bg1"/>
                          </a:solidFill>
                          <a:latin typeface="+mn-lt"/>
                          <a:ea typeface="+mn-ea"/>
                          <a:cs typeface="+mn-cs"/>
                        </a:rPr>
                        <a:t>Optimized CW</a:t>
                      </a:r>
                      <a:endParaRPr lang="en-US" sz="2500" b="1" kern="1200" dirty="0">
                        <a:solidFill>
                          <a:schemeClr val="bg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dirty="0" smtClean="0">
                          <a:solidFill>
                            <a:schemeClr val="bg1"/>
                          </a:solidFill>
                        </a:rPr>
                        <a:t>O(n</a:t>
                      </a:r>
                      <a:r>
                        <a:rPr lang="en-US" sz="2500" b="1" baseline="30000" dirty="0" smtClean="0">
                          <a:solidFill>
                            <a:schemeClr val="bg1"/>
                          </a:solidFill>
                        </a:rPr>
                        <a:t>2.373</a:t>
                      </a:r>
                      <a:r>
                        <a:rPr lang="en-US" sz="2500" b="1" dirty="0" smtClean="0">
                          <a:solidFill>
                            <a:schemeClr val="bg1"/>
                          </a:solidFill>
                        </a:rPr>
                        <a:t>)</a:t>
                      </a:r>
                    </a:p>
                  </a:txBody>
                  <a:tcPr anchor="ctr"/>
                </a:tc>
              </a:tr>
              <a:tr h="370840">
                <a:tc>
                  <a:txBody>
                    <a:bodyPr/>
                    <a:lstStyle/>
                    <a:p>
                      <a:r>
                        <a:rPr lang="en-US" sz="2500" b="1" kern="1200" dirty="0" smtClean="0">
                          <a:solidFill>
                            <a:schemeClr val="bg1"/>
                          </a:solidFill>
                          <a:latin typeface="+mn-lt"/>
                          <a:ea typeface="+mn-ea"/>
                          <a:cs typeface="+mn-cs"/>
                        </a:rPr>
                        <a:t>Determinant</a:t>
                      </a:r>
                      <a:endParaRPr lang="en-US" sz="2500" b="1" kern="1200" dirty="0">
                        <a:solidFill>
                          <a:schemeClr val="bg1"/>
                        </a:solidFill>
                        <a:latin typeface="+mn-lt"/>
                        <a:ea typeface="+mn-ea"/>
                        <a:cs typeface="+mn-cs"/>
                      </a:endParaRPr>
                    </a:p>
                  </a:txBody>
                  <a:tcPr anchor="ctr"/>
                </a:tc>
                <a:tc>
                  <a:txBody>
                    <a:bodyPr/>
                    <a:lstStyle/>
                    <a:p>
                      <a:r>
                        <a:rPr lang="en-US" sz="2500" b="1" kern="1200" dirty="0" smtClean="0">
                          <a:solidFill>
                            <a:schemeClr val="bg1"/>
                          </a:solidFill>
                          <a:latin typeface="+mn-lt"/>
                          <a:ea typeface="+mn-ea"/>
                          <a:cs typeface="+mn-cs"/>
                        </a:rPr>
                        <a:t>Division-free</a:t>
                      </a:r>
                      <a:endParaRPr lang="en-US" sz="2500" b="1" kern="1200" dirty="0">
                        <a:solidFill>
                          <a:schemeClr val="bg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dirty="0" smtClean="0">
                          <a:solidFill>
                            <a:schemeClr val="bg1"/>
                          </a:solidFill>
                        </a:rPr>
                        <a:t>O(n</a:t>
                      </a:r>
                      <a:r>
                        <a:rPr lang="en-US" sz="2500" b="1" baseline="30000" dirty="0" smtClean="0">
                          <a:solidFill>
                            <a:schemeClr val="bg1"/>
                          </a:solidFill>
                        </a:rPr>
                        <a:t>4</a:t>
                      </a:r>
                      <a:r>
                        <a:rPr lang="en-US" sz="2500" b="1" dirty="0" smtClean="0">
                          <a:solidFill>
                            <a:schemeClr val="bg1"/>
                          </a:solidFill>
                        </a:rPr>
                        <a:t>)</a:t>
                      </a:r>
                    </a:p>
                  </a:txBody>
                  <a:tcPr anchor="ctr"/>
                </a:tc>
              </a:tr>
            </a:tbl>
          </a:graphicData>
        </a:graphic>
      </p:graphicFrame>
    </p:spTree>
    <p:extLst>
      <p:ext uri="{BB962C8B-B14F-4D97-AF65-F5344CB8AC3E}">
        <p14:creationId xmlns:p14="http://schemas.microsoft.com/office/powerpoint/2010/main" val="3135204679"/>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t>Questions?</a:t>
            </a:r>
          </a:p>
        </p:txBody>
      </p:sp>
      <p:pic>
        <p:nvPicPr>
          <p:cNvPr id="40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4150946"/>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Algorithms</a:t>
            </a:r>
            <a:endParaRPr lang="en-US" dirty="0"/>
          </a:p>
        </p:txBody>
      </p:sp>
      <p:sp>
        <p:nvSpPr>
          <p:cNvPr id="3" name="Content Placeholder 2"/>
          <p:cNvSpPr>
            <a:spLocks noGrp="1"/>
          </p:cNvSpPr>
          <p:nvPr>
            <p:ph idx="1"/>
          </p:nvPr>
        </p:nvSpPr>
        <p:spPr/>
        <p:txBody>
          <a:bodyPr/>
          <a:lstStyle/>
          <a:p>
            <a:r>
              <a:rPr lang="en-US" dirty="0"/>
              <a:t>A</a:t>
            </a:r>
            <a:r>
              <a:rPr lang="en-US" dirty="0" smtClean="0"/>
              <a:t> </a:t>
            </a:r>
            <a:r>
              <a:rPr lang="en-US" dirty="0"/>
              <a:t>search algorithm </a:t>
            </a:r>
            <a:r>
              <a:rPr lang="en-US" dirty="0" smtClean="0"/>
              <a:t>retrieves </a:t>
            </a:r>
            <a:r>
              <a:rPr lang="en-US" dirty="0"/>
              <a:t>information stored within some data </a:t>
            </a:r>
            <a:r>
              <a:rPr lang="en-US" dirty="0" smtClean="0"/>
              <a:t>structure </a:t>
            </a:r>
            <a:r>
              <a:rPr lang="en-US" dirty="0"/>
              <a:t>or calculated in the search space of a problem </a:t>
            </a:r>
            <a:r>
              <a:rPr lang="en-US" dirty="0" smtClean="0"/>
              <a:t>domain</a:t>
            </a:r>
            <a:endParaRPr lang="en-US" dirty="0"/>
          </a:p>
        </p:txBody>
      </p:sp>
    </p:spTree>
    <p:extLst>
      <p:ext uri="{BB962C8B-B14F-4D97-AF65-F5344CB8AC3E}">
        <p14:creationId xmlns:p14="http://schemas.microsoft.com/office/powerpoint/2010/main" val="1203916493"/>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Algorithms</a:t>
            </a:r>
          </a:p>
        </p:txBody>
      </p:sp>
      <p:sp>
        <p:nvSpPr>
          <p:cNvPr id="3" name="Content Placeholder 2"/>
          <p:cNvSpPr>
            <a:spLocks noGrp="1"/>
          </p:cNvSpPr>
          <p:nvPr>
            <p:ph idx="1"/>
          </p:nvPr>
        </p:nvSpPr>
        <p:spPr/>
        <p:txBody>
          <a:bodyPr/>
          <a:lstStyle/>
          <a:p>
            <a:r>
              <a:rPr lang="en-US" dirty="0"/>
              <a:t>Examples of </a:t>
            </a:r>
            <a:r>
              <a:rPr lang="en-US" dirty="0" smtClean="0"/>
              <a:t>searching algorithms include a </a:t>
            </a:r>
            <a:r>
              <a:rPr lang="en-US" dirty="0"/>
              <a:t>Linked List, an Array data structure, </a:t>
            </a:r>
            <a:r>
              <a:rPr lang="en-US" dirty="0" smtClean="0"/>
              <a:t>and </a:t>
            </a:r>
            <a:r>
              <a:rPr lang="en-US" dirty="0"/>
              <a:t>a Search tree</a:t>
            </a:r>
          </a:p>
        </p:txBody>
      </p:sp>
    </p:spTree>
    <p:extLst>
      <p:ext uri="{BB962C8B-B14F-4D97-AF65-F5344CB8AC3E}">
        <p14:creationId xmlns:p14="http://schemas.microsoft.com/office/powerpoint/2010/main" val="1298324049"/>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Algorithms</a:t>
            </a:r>
          </a:p>
        </p:txBody>
      </p:sp>
      <p:sp>
        <p:nvSpPr>
          <p:cNvPr id="3" name="Content Placeholder 2"/>
          <p:cNvSpPr>
            <a:spLocks noGrp="1"/>
          </p:cNvSpPr>
          <p:nvPr>
            <p:ph idx="1"/>
          </p:nvPr>
        </p:nvSpPr>
        <p:spPr>
          <a:xfrm>
            <a:off x="457200" y="1219200"/>
            <a:ext cx="8686800" cy="5638800"/>
          </a:xfrm>
        </p:spPr>
        <p:txBody>
          <a:bodyPr/>
          <a:lstStyle/>
          <a:p>
            <a:r>
              <a:rPr lang="en-US" dirty="0" smtClean="0"/>
              <a:t>Successful searching depends on:</a:t>
            </a:r>
          </a:p>
          <a:p>
            <a:endParaRPr lang="en-US" sz="2000" dirty="0"/>
          </a:p>
          <a:p>
            <a:r>
              <a:rPr lang="en-US" dirty="0" smtClean="0"/>
              <a:t>The size of the data/speed of </a:t>
            </a:r>
          </a:p>
          <a:p>
            <a:pPr>
              <a:spcBef>
                <a:spcPts val="0"/>
              </a:spcBef>
            </a:pPr>
            <a:r>
              <a:rPr lang="en-US" dirty="0"/>
              <a:t>	</a:t>
            </a:r>
            <a:r>
              <a:rPr lang="en-US" dirty="0" smtClean="0"/>
              <a:t>the algorithm</a:t>
            </a:r>
          </a:p>
          <a:p>
            <a:pPr>
              <a:spcBef>
                <a:spcPts val="0"/>
              </a:spcBef>
            </a:pPr>
            <a:r>
              <a:rPr lang="en-US" dirty="0" smtClean="0"/>
              <a:t>How the data are structured </a:t>
            </a:r>
          </a:p>
          <a:p>
            <a:pPr>
              <a:spcBef>
                <a:spcPts val="0"/>
              </a:spcBef>
            </a:pPr>
            <a:r>
              <a:rPr lang="en-US" dirty="0"/>
              <a:t>	</a:t>
            </a:r>
            <a:r>
              <a:rPr lang="en-US" dirty="0" smtClean="0"/>
              <a:t>(tree vs array or list)</a:t>
            </a:r>
          </a:p>
          <a:p>
            <a:endParaRPr lang="en-US" dirty="0" smtClean="0"/>
          </a:p>
          <a:p>
            <a:endParaRPr lang="en-US" dirty="0" smtClean="0"/>
          </a:p>
          <a:p>
            <a:endParaRPr lang="en-US" dirty="0"/>
          </a:p>
        </p:txBody>
      </p:sp>
    </p:spTree>
    <p:extLst>
      <p:ext uri="{BB962C8B-B14F-4D97-AF65-F5344CB8AC3E}">
        <p14:creationId xmlns:p14="http://schemas.microsoft.com/office/powerpoint/2010/main" val="1505349552"/>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Sequential Search</a:t>
            </a:r>
            <a:endParaRPr lang="en-US" dirty="0"/>
          </a:p>
        </p:txBody>
      </p:sp>
      <p:sp>
        <p:nvSpPr>
          <p:cNvPr id="3" name="Content Placeholder 2"/>
          <p:cNvSpPr>
            <a:spLocks noGrp="1"/>
          </p:cNvSpPr>
          <p:nvPr>
            <p:ph idx="1"/>
          </p:nvPr>
        </p:nvSpPr>
        <p:spPr/>
        <p:txBody>
          <a:bodyPr/>
          <a:lstStyle/>
          <a:p>
            <a:r>
              <a:rPr lang="en-US" dirty="0" smtClean="0"/>
              <a:t>A sequential search on an array (list)</a:t>
            </a:r>
          </a:p>
          <a:p>
            <a:r>
              <a:rPr lang="en-US" dirty="0" smtClean="0"/>
              <a:t> </a:t>
            </a:r>
            <a:endParaRPr lang="en-US" dirty="0"/>
          </a:p>
        </p:txBody>
      </p:sp>
    </p:spTree>
    <p:extLst>
      <p:ext uri="{BB962C8B-B14F-4D97-AF65-F5344CB8AC3E}">
        <p14:creationId xmlns:p14="http://schemas.microsoft.com/office/powerpoint/2010/main" val="3852389092"/>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smtClean="0"/>
              <a:t>Given the data:</a:t>
            </a:r>
          </a:p>
          <a:p>
            <a:r>
              <a:rPr lang="en-US" dirty="0" smtClean="0"/>
              <a:t>8 4 5 2 0 9 1 7 3 6</a:t>
            </a:r>
          </a:p>
          <a:p>
            <a:endParaRPr lang="en-US" dirty="0"/>
          </a:p>
          <a:p>
            <a:r>
              <a:rPr lang="en-US" dirty="0" smtClean="0"/>
              <a:t>What mental process would you go through to find 7?</a:t>
            </a:r>
            <a:endParaRPr lang="en-US" dirty="0"/>
          </a:p>
          <a:p>
            <a:endParaRPr lang="en-US" dirty="0"/>
          </a:p>
          <a:p>
            <a:endParaRPr lang="en-US" dirty="0" smtClean="0"/>
          </a:p>
          <a:p>
            <a:endParaRPr lang="en-US" dirty="0" smtClean="0"/>
          </a:p>
          <a:p>
            <a:endParaRPr 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smtClean="0">
                <a:solidFill>
                  <a:schemeClr val="bg1"/>
                </a:solidFill>
              </a:rPr>
              <a:t>Sequential Search</a:t>
            </a:r>
            <a:endParaRPr lang="en-US" altLang="en-US" sz="2400" dirty="0">
              <a:solidFill>
                <a:schemeClr val="bg1"/>
              </a:solidFill>
            </a:endParaRP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Tree>
    <p:extLst>
      <p:ext uri="{BB962C8B-B14F-4D97-AF65-F5344CB8AC3E}">
        <p14:creationId xmlns:p14="http://schemas.microsoft.com/office/powerpoint/2010/main" val="2880200440"/>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smtClean="0"/>
              <a:t>Given the data:</a:t>
            </a:r>
          </a:p>
          <a:p>
            <a:r>
              <a:rPr lang="en-US" dirty="0" smtClean="0"/>
              <a:t>8 4 5 2 0 9 1 7 3 6</a:t>
            </a:r>
          </a:p>
          <a:p>
            <a:endParaRPr lang="en-US" dirty="0"/>
          </a:p>
          <a:p>
            <a:r>
              <a:rPr lang="en-US" dirty="0" smtClean="0"/>
              <a:t>That is a searching algorithm!</a:t>
            </a:r>
          </a:p>
          <a:p>
            <a:r>
              <a:rPr lang="en-US" dirty="0" smtClean="0"/>
              <a:t>Was it something you could program?</a:t>
            </a:r>
            <a:endParaRPr lang="en-US" dirty="0"/>
          </a:p>
          <a:p>
            <a:endParaRPr lang="en-US" dirty="0"/>
          </a:p>
          <a:p>
            <a:endParaRPr lang="en-US" dirty="0" smtClean="0"/>
          </a:p>
          <a:p>
            <a:endParaRPr lang="en-US" dirty="0" smtClean="0"/>
          </a:p>
          <a:p>
            <a:endParaRPr 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smtClean="0">
                <a:solidFill>
                  <a:schemeClr val="bg1"/>
                </a:solidFill>
              </a:rPr>
              <a:t>Sequential Search</a:t>
            </a:r>
            <a:endParaRPr lang="en-US" altLang="en-US" sz="2400" dirty="0">
              <a:solidFill>
                <a:schemeClr val="bg1"/>
              </a:solidFill>
            </a:endParaRP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Tree>
    <p:extLst>
      <p:ext uri="{BB962C8B-B14F-4D97-AF65-F5344CB8AC3E}">
        <p14:creationId xmlns:p14="http://schemas.microsoft.com/office/powerpoint/2010/main" val="3256505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838200"/>
            <a:ext cx="8229600" cy="5638800"/>
          </a:xfrm>
        </p:spPr>
        <p:txBody>
          <a:bodyPr/>
          <a:lstStyle/>
          <a:p>
            <a:pPr>
              <a:lnSpc>
                <a:spcPts val="4000"/>
              </a:lnSpc>
              <a:spcBef>
                <a:spcPct val="0"/>
              </a:spcBef>
            </a:pPr>
            <a:r>
              <a:rPr lang="en-US" altLang="en-US" dirty="0" smtClean="0">
                <a:cs typeface="Courier New" pitchFamily="49" charset="0"/>
              </a:rPr>
              <a:t>         x   y   z</a:t>
            </a:r>
            <a:r>
              <a:rPr lang="en-US" altLang="en-US" sz="6000" dirty="0" smtClean="0">
                <a:cs typeface="Courier New" pitchFamily="49" charset="0"/>
              </a:rPr>
              <a:t> </a:t>
            </a:r>
            <a:r>
              <a:rPr lang="en-US" altLang="en-US" dirty="0" smtClean="0">
                <a:cs typeface="Courier New" pitchFamily="49" charset="0"/>
              </a:rPr>
              <a:t>   k</a:t>
            </a:r>
          </a:p>
          <a:p>
            <a:pPr>
              <a:lnSpc>
                <a:spcPts val="4000"/>
              </a:lnSpc>
              <a:spcBef>
                <a:spcPct val="0"/>
              </a:spcBef>
            </a:pPr>
            <a:r>
              <a:rPr lang="en-US" altLang="en-US" dirty="0" smtClean="0">
                <a:latin typeface="Courier New" pitchFamily="49" charset="0"/>
                <a:cs typeface="Courier New" pitchFamily="49" charset="0"/>
              </a:rPr>
              <a:t>   </a:t>
            </a:r>
            <a:r>
              <a:rPr lang="en-US" altLang="en-US" sz="38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a:t>
            </a:r>
          </a:p>
          <a:p>
            <a:pPr>
              <a:lnSpc>
                <a:spcPts val="4000"/>
              </a:lnSpc>
              <a:spcBef>
                <a:spcPct val="0"/>
              </a:spcBef>
            </a:pPr>
            <a:r>
              <a:rPr lang="en-US" altLang="en-US" dirty="0" err="1" smtClean="0"/>
              <a:t>eq</a:t>
            </a:r>
            <a:r>
              <a:rPr lang="en-US" altLang="en-US" dirty="0" smtClean="0"/>
              <a:t> 1</a:t>
            </a:r>
            <a:r>
              <a:rPr lang="en-US" altLang="en-US" sz="2400" dirty="0" smtClean="0"/>
              <a:t> </a:t>
            </a:r>
            <a:r>
              <a:rPr lang="en-US" altLang="en-US" dirty="0" smtClean="0">
                <a:latin typeface="Courier New" pitchFamily="49" charset="0"/>
                <a:cs typeface="Courier New" pitchFamily="49" charset="0"/>
              </a:rPr>
              <a:t> </a:t>
            </a:r>
          </a:p>
          <a:p>
            <a:pPr>
              <a:lnSpc>
                <a:spcPts val="4000"/>
              </a:lnSpc>
              <a:spcBef>
                <a:spcPct val="0"/>
              </a:spcBef>
            </a:pPr>
            <a:r>
              <a:rPr lang="en-US" altLang="en-US" dirty="0" err="1" smtClean="0"/>
              <a:t>eq</a:t>
            </a:r>
            <a:r>
              <a:rPr lang="en-US" altLang="en-US" dirty="0" smtClean="0"/>
              <a:t> 2</a:t>
            </a:r>
            <a:r>
              <a:rPr lang="en-US" altLang="en-US" sz="2400" dirty="0" smtClean="0"/>
              <a:t> </a:t>
            </a:r>
            <a:r>
              <a:rPr lang="en-US" altLang="en-US" dirty="0" smtClean="0">
                <a:latin typeface="Courier New" pitchFamily="49" charset="0"/>
                <a:cs typeface="Courier New" pitchFamily="49" charset="0"/>
              </a:rPr>
              <a:t> </a:t>
            </a:r>
          </a:p>
          <a:p>
            <a:pPr>
              <a:lnSpc>
                <a:spcPts val="4000"/>
              </a:lnSpc>
              <a:spcBef>
                <a:spcPct val="0"/>
              </a:spcBef>
            </a:pPr>
            <a:r>
              <a:rPr lang="en-US" altLang="en-US" dirty="0" err="1" smtClean="0"/>
              <a:t>eq</a:t>
            </a:r>
            <a:r>
              <a:rPr lang="en-US" altLang="en-US" dirty="0" smtClean="0"/>
              <a:t> 3</a:t>
            </a:r>
            <a:r>
              <a:rPr lang="en-US" altLang="en-US" sz="2400" dirty="0" smtClean="0"/>
              <a:t> </a:t>
            </a:r>
            <a:r>
              <a:rPr lang="en-US" altLang="en-US" dirty="0" smtClean="0">
                <a:latin typeface="Courier New" pitchFamily="49" charset="0"/>
                <a:cs typeface="Courier New" pitchFamily="49" charset="0"/>
              </a:rPr>
              <a:t>                </a:t>
            </a:r>
            <a:r>
              <a:rPr lang="en-US" altLang="en-US" dirty="0" smtClean="0"/>
              <a:t>z = 5</a:t>
            </a:r>
            <a:r>
              <a:rPr lang="en-US" altLang="en-US" sz="2000" dirty="0" smtClean="0"/>
              <a:t> </a:t>
            </a:r>
            <a:r>
              <a:rPr lang="en-US" altLang="en-US" sz="5000" dirty="0" smtClean="0"/>
              <a:t>!</a:t>
            </a:r>
          </a:p>
          <a:p>
            <a:pPr>
              <a:lnSpc>
                <a:spcPts val="4000"/>
              </a:lnSpc>
              <a:spcBef>
                <a:spcPct val="0"/>
              </a:spcBef>
            </a:pPr>
            <a:r>
              <a:rPr lang="en-US" altLang="en-US" dirty="0" smtClean="0"/>
              <a:t>    </a:t>
            </a:r>
            <a:r>
              <a:rPr lang="en-US" altLang="en-US" sz="5800" dirty="0" smtClean="0"/>
              <a:t> </a:t>
            </a:r>
            <a:r>
              <a:rPr lang="en-US" altLang="en-US" dirty="0" smtClean="0">
                <a:latin typeface="Courier New" pitchFamily="49" charset="0"/>
                <a:cs typeface="Courier New" pitchFamily="49" charset="0"/>
              </a:rPr>
              <a:t> </a:t>
            </a:r>
            <a:endParaRPr lang="en-US" altLang="en-US" dirty="0" smtClean="0"/>
          </a:p>
          <a:p>
            <a:endParaRPr lang="en-US" altLang="en-US" dirty="0" smtClean="0"/>
          </a:p>
        </p:txBody>
      </p:sp>
      <p:sp>
        <p:nvSpPr>
          <p:cNvPr id="22531"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
        <p:nvSpPr>
          <p:cNvPr id="4" name="Rectangle 3"/>
          <p:cNvSpPr/>
          <p:nvPr/>
        </p:nvSpPr>
        <p:spPr>
          <a:xfrm>
            <a:off x="1828800" y="1381462"/>
            <a:ext cx="6781800" cy="2657138"/>
          </a:xfrm>
          <a:prstGeom prst="rect">
            <a:avLst/>
          </a:prstGeom>
        </p:spPr>
        <p:txBody>
          <a:bodyPr wrap="square">
            <a:spAutoFit/>
          </a:bodyPr>
          <a:lstStyle/>
          <a:p>
            <a:pPr>
              <a:lnSpc>
                <a:spcPts val="4000"/>
              </a:lnSpc>
            </a:pPr>
            <a:r>
              <a:rPr lang="en-US" altLang="en-US" sz="4000" b="1" dirty="0" smtClean="0">
                <a:solidFill>
                  <a:srgbClr val="CCFFFF"/>
                </a:solidFill>
                <a:latin typeface="Courier New" panose="02070309020205020404" pitchFamily="49" charset="0"/>
                <a:cs typeface="Courier New" pitchFamily="49" charset="0"/>
              </a:rPr>
              <a:t>┌</a:t>
            </a:r>
            <a:r>
              <a:rPr lang="en-US" altLang="en-US" sz="4000" b="1" dirty="0">
                <a:solidFill>
                  <a:schemeClr val="bg1"/>
                </a:solidFill>
                <a:latin typeface="Courier New" pitchFamily="49" charset="0"/>
                <a:cs typeface="Courier New" pitchFamily="49" charset="0"/>
              </a:rPr>
              <a:t>-43   0</a:t>
            </a:r>
            <a:r>
              <a:rPr lang="en-US" altLang="en-US" sz="4000" b="1" baseline="-25000"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  8 </a:t>
            </a:r>
            <a:r>
              <a:rPr lang="en-US" altLang="en-US" sz="4000" b="1" dirty="0" smtClean="0">
                <a:solidFill>
                  <a:srgbClr val="CCFFFF"/>
                </a:solidFill>
                <a:latin typeface="Courier New" panose="02070309020205020404" pitchFamily="49" charset="0"/>
                <a:cs typeface="Courier New" pitchFamily="49" charset="0"/>
              </a:rPr>
              <a:t>┐</a:t>
            </a:r>
            <a:endParaRPr lang="en-US" altLang="en-US" sz="4000" b="1" dirty="0">
              <a:solidFill>
                <a:srgbClr val="CCFFFF"/>
              </a:solidFill>
              <a:latin typeface="Courier New" panose="02070309020205020404"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 1  1  2</a:t>
            </a:r>
            <a:r>
              <a:rPr lang="en-US" altLang="en-US" sz="4000" b="1" baseline="-25000" dirty="0" smtClean="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19│</a:t>
            </a:r>
            <a:endParaRPr lang="en-US" altLang="en-US" sz="4000" b="1" dirty="0">
              <a:solidFill>
                <a:srgbClr val="CCFFFF"/>
              </a:solidFill>
              <a:latin typeface="Courier New"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 0  1  2</a:t>
            </a:r>
            <a:r>
              <a:rPr lang="en-US" altLang="en-US" sz="4000" b="1" baseline="-25000" dirty="0" smtClean="0">
                <a:solidFill>
                  <a:srgbClr val="CCFFFF"/>
                </a:solidFill>
                <a:latin typeface="Courier New" pitchFamily="49" charset="0"/>
                <a:cs typeface="Courier New" pitchFamily="49" charset="0"/>
              </a:rPr>
              <a:t> </a:t>
            </a:r>
            <a:r>
              <a:rPr lang="en-US" altLang="en-US" sz="4000" b="1" dirty="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13│</a:t>
            </a:r>
          </a:p>
          <a:p>
            <a:pPr>
              <a:lnSpc>
                <a:spcPts val="4000"/>
              </a:lnSpc>
            </a:pPr>
            <a:r>
              <a:rPr lang="en-US" altLang="en-US" sz="4000" b="1" dirty="0" smtClean="0">
                <a:solidFill>
                  <a:srgbClr val="CCFFFF"/>
                </a:solidFill>
                <a:latin typeface="Courier New" pitchFamily="49" charset="0"/>
                <a:cs typeface="Courier New" pitchFamily="49" charset="0"/>
              </a:rPr>
              <a:t>│ 0  0  1</a:t>
            </a:r>
            <a:r>
              <a:rPr lang="en-US" altLang="en-US" sz="4000" b="1" baseline="-25000" dirty="0" smtClean="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5│</a:t>
            </a:r>
          </a:p>
          <a:p>
            <a:pPr>
              <a:lnSpc>
                <a:spcPts val="4000"/>
              </a:lnSpc>
            </a:pPr>
            <a:r>
              <a:rPr lang="en-US" altLang="en-US" sz="4000" b="1" dirty="0" smtClean="0">
                <a:solidFill>
                  <a:srgbClr val="CCFFFF"/>
                </a:solidFill>
                <a:latin typeface="Courier New" pitchFamily="49" charset="0"/>
                <a:cs typeface="Courier New" pitchFamily="49" charset="0"/>
              </a:rPr>
              <a:t>└</a:t>
            </a:r>
            <a:r>
              <a:rPr lang="en-US" altLang="en-US" sz="4000" b="1" dirty="0">
                <a:solidFill>
                  <a:schemeClr val="bg1"/>
                </a:solidFill>
                <a:latin typeface="Courier New" pitchFamily="49" charset="0"/>
                <a:cs typeface="Courier New" pitchFamily="49" charset="0"/>
              </a:rPr>
              <a:t>-43   0</a:t>
            </a:r>
            <a:r>
              <a:rPr lang="en-US" altLang="en-US" sz="4000" b="1" baseline="-25000"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 8   </a:t>
            </a:r>
            <a:r>
              <a:rPr lang="en-US" altLang="en-US" sz="4000" b="1" dirty="0" smtClean="0">
                <a:solidFill>
                  <a:srgbClr val="CCFFFF"/>
                </a:solidFill>
                <a:latin typeface="Courier New" pitchFamily="49" charset="0"/>
                <a:cs typeface="Courier New" pitchFamily="49" charset="0"/>
              </a:rPr>
              <a:t>┘</a:t>
            </a:r>
            <a:endParaRPr lang="en-US" altLang="en-US" sz="4000" b="1" dirty="0">
              <a:solidFill>
                <a:srgbClr val="CCFFFF"/>
              </a:solidFill>
              <a:latin typeface="Courier New" pitchFamily="49" charset="0"/>
              <a:cs typeface="Courier New" pitchFamily="49" charset="0"/>
            </a:endParaRPr>
          </a:p>
        </p:txBody>
      </p:sp>
    </p:spTree>
    <p:extLst>
      <p:ext uri="{BB962C8B-B14F-4D97-AF65-F5344CB8AC3E}">
        <p14:creationId xmlns:p14="http://schemas.microsoft.com/office/powerpoint/2010/main" val="3202924279"/>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smtClean="0"/>
              <a:t>Given the data:</a:t>
            </a:r>
          </a:p>
          <a:p>
            <a:r>
              <a:rPr lang="en-US" dirty="0"/>
              <a:t>8 4 5 2 0 9 1 7 3 6</a:t>
            </a:r>
          </a:p>
          <a:p>
            <a:endParaRPr lang="en-US" dirty="0"/>
          </a:p>
          <a:p>
            <a:r>
              <a:rPr lang="en-US" dirty="0" smtClean="0"/>
              <a:t>What would be the big O for your algorithm?</a:t>
            </a:r>
            <a:endParaRPr lang="en-US" dirty="0"/>
          </a:p>
          <a:p>
            <a:endParaRPr lang="en-US" dirty="0"/>
          </a:p>
          <a:p>
            <a:endParaRPr lang="en-US" dirty="0" smtClean="0"/>
          </a:p>
          <a:p>
            <a:endParaRPr lang="en-US" dirty="0" smtClean="0"/>
          </a:p>
          <a:p>
            <a:endParaRPr 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smtClean="0">
                <a:solidFill>
                  <a:schemeClr val="bg1"/>
                </a:solidFill>
              </a:rPr>
              <a:t>Sequential Search</a:t>
            </a:r>
            <a:endParaRPr lang="en-US" altLang="en-US" sz="2400" dirty="0">
              <a:solidFill>
                <a:schemeClr val="bg1"/>
              </a:solidFill>
            </a:endParaRP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Tree>
    <p:extLst>
      <p:ext uri="{BB962C8B-B14F-4D97-AF65-F5344CB8AC3E}">
        <p14:creationId xmlns:p14="http://schemas.microsoft.com/office/powerpoint/2010/main" val="322223293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Search</a:t>
            </a:r>
          </a:p>
        </p:txBody>
      </p:sp>
      <p:sp>
        <p:nvSpPr>
          <p:cNvPr id="3" name="Content Placeholder 2"/>
          <p:cNvSpPr>
            <a:spLocks noGrp="1"/>
          </p:cNvSpPr>
          <p:nvPr>
            <p:ph idx="1"/>
          </p:nvPr>
        </p:nvSpPr>
        <p:spPr/>
        <p:txBody>
          <a:bodyPr/>
          <a:lstStyle/>
          <a:p>
            <a:r>
              <a:rPr lang="en-US" dirty="0" smtClean="0"/>
              <a:t>A sequential search is iterative</a:t>
            </a:r>
          </a:p>
          <a:p>
            <a:r>
              <a:rPr lang="en-US" dirty="0" smtClean="0"/>
              <a:t> </a:t>
            </a:r>
            <a:endParaRPr lang="en-US" dirty="0"/>
          </a:p>
        </p:txBody>
      </p:sp>
    </p:spTree>
    <p:extLst>
      <p:ext uri="{BB962C8B-B14F-4D97-AF65-F5344CB8AC3E}">
        <p14:creationId xmlns:p14="http://schemas.microsoft.com/office/powerpoint/2010/main" val="3725922373"/>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Search</a:t>
            </a:r>
          </a:p>
        </p:txBody>
      </p:sp>
      <p:sp>
        <p:nvSpPr>
          <p:cNvPr id="3" name="Content Placeholder 2"/>
          <p:cNvSpPr>
            <a:spLocks noGrp="1"/>
          </p:cNvSpPr>
          <p:nvPr>
            <p:ph idx="1"/>
          </p:nvPr>
        </p:nvSpPr>
        <p:spPr/>
        <p:txBody>
          <a:bodyPr/>
          <a:lstStyle/>
          <a:p>
            <a:r>
              <a:rPr lang="en-US" dirty="0" smtClean="0"/>
              <a:t>A sequential search is iterative</a:t>
            </a:r>
          </a:p>
          <a:p>
            <a:r>
              <a:rPr lang="en-US" dirty="0" smtClean="0"/>
              <a:t>If the first number is not 7,  </a:t>
            </a:r>
          </a:p>
          <a:p>
            <a:pPr>
              <a:spcBef>
                <a:spcPts val="0"/>
              </a:spcBef>
            </a:pPr>
            <a:r>
              <a:rPr lang="en-US" dirty="0" smtClean="0"/>
              <a:t>	you move on to the next </a:t>
            </a:r>
          </a:p>
          <a:p>
            <a:pPr>
              <a:spcBef>
                <a:spcPts val="0"/>
              </a:spcBef>
            </a:pPr>
            <a:r>
              <a:rPr lang="en-US" dirty="0"/>
              <a:t>	</a:t>
            </a:r>
            <a:r>
              <a:rPr lang="en-US" dirty="0" smtClean="0"/>
              <a:t>number</a:t>
            </a:r>
          </a:p>
          <a:p>
            <a:pPr>
              <a:spcBef>
                <a:spcPts val="0"/>
              </a:spcBef>
            </a:pPr>
            <a:endParaRPr lang="en-US" dirty="0" smtClean="0"/>
          </a:p>
        </p:txBody>
      </p:sp>
    </p:spTree>
    <p:extLst>
      <p:ext uri="{BB962C8B-B14F-4D97-AF65-F5344CB8AC3E}">
        <p14:creationId xmlns:p14="http://schemas.microsoft.com/office/powerpoint/2010/main" val="141652902"/>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Search</a:t>
            </a:r>
          </a:p>
        </p:txBody>
      </p:sp>
      <p:sp>
        <p:nvSpPr>
          <p:cNvPr id="3" name="Content Placeholder 2"/>
          <p:cNvSpPr>
            <a:spLocks noGrp="1"/>
          </p:cNvSpPr>
          <p:nvPr>
            <p:ph idx="1"/>
          </p:nvPr>
        </p:nvSpPr>
        <p:spPr/>
        <p:txBody>
          <a:bodyPr/>
          <a:lstStyle/>
          <a:p>
            <a:r>
              <a:rPr lang="en-US" dirty="0" smtClean="0"/>
              <a:t>A sequential search is iterative</a:t>
            </a:r>
          </a:p>
          <a:p>
            <a:r>
              <a:rPr lang="en-US" dirty="0" smtClean="0"/>
              <a:t>If the first number is not 7,  </a:t>
            </a:r>
          </a:p>
          <a:p>
            <a:pPr>
              <a:spcBef>
                <a:spcPts val="0"/>
              </a:spcBef>
            </a:pPr>
            <a:r>
              <a:rPr lang="en-US" dirty="0" smtClean="0"/>
              <a:t>	you move on to the next </a:t>
            </a:r>
          </a:p>
          <a:p>
            <a:pPr>
              <a:spcBef>
                <a:spcPts val="0"/>
              </a:spcBef>
            </a:pPr>
            <a:r>
              <a:rPr lang="en-US" dirty="0"/>
              <a:t>	</a:t>
            </a:r>
            <a:r>
              <a:rPr lang="en-US" dirty="0" smtClean="0"/>
              <a:t>number</a:t>
            </a:r>
          </a:p>
          <a:p>
            <a:r>
              <a:rPr lang="en-US" dirty="0" smtClean="0"/>
              <a:t>You continue this until the end</a:t>
            </a:r>
          </a:p>
          <a:p>
            <a:pPr>
              <a:spcBef>
                <a:spcPts val="0"/>
              </a:spcBef>
            </a:pPr>
            <a:r>
              <a:rPr lang="en-US" dirty="0"/>
              <a:t>	</a:t>
            </a:r>
            <a:r>
              <a:rPr lang="en-US" dirty="0" smtClean="0"/>
              <a:t>of the list</a:t>
            </a:r>
          </a:p>
          <a:p>
            <a:r>
              <a:rPr lang="en-US" dirty="0" smtClean="0"/>
              <a:t> </a:t>
            </a:r>
            <a:endParaRPr lang="en-US" dirty="0"/>
          </a:p>
        </p:txBody>
      </p:sp>
    </p:spTree>
    <p:extLst>
      <p:ext uri="{BB962C8B-B14F-4D97-AF65-F5344CB8AC3E}">
        <p14:creationId xmlns:p14="http://schemas.microsoft.com/office/powerpoint/2010/main" val="2505170770"/>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27582"/>
            <a:ext cx="8991600" cy="1882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14891" y="2630265"/>
            <a:ext cx="7467109" cy="477054"/>
          </a:xfrm>
          <a:prstGeom prst="rect">
            <a:avLst/>
          </a:prstGeom>
        </p:spPr>
        <p:txBody>
          <a:bodyPr wrap="none">
            <a:spAutoFit/>
          </a:bodyPr>
          <a:lstStyle/>
          <a:p>
            <a:r>
              <a:rPr lang="en-US" sz="2500" b="1" dirty="0" smtClean="0">
                <a:solidFill>
                  <a:srgbClr val="CCFFFF"/>
                </a:solidFill>
              </a:rPr>
              <a:t>7.2             1.5            3.8            2.7</a:t>
            </a:r>
            <a:endParaRPr lang="en-US" sz="2500" b="1" dirty="0">
              <a:solidFill>
                <a:srgbClr val="CCFFFF"/>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smtClean="0">
                <a:solidFill>
                  <a:schemeClr val="bg1"/>
                </a:solidFill>
              </a:rPr>
              <a:t>Sequential Search</a:t>
            </a:r>
            <a:endParaRPr lang="en-US" altLang="en-US" sz="2400" dirty="0">
              <a:solidFill>
                <a:schemeClr val="bg1"/>
              </a:solidFill>
            </a:endParaRP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
        <p:nvSpPr>
          <p:cNvPr id="3" name="Content Placeholder 2"/>
          <p:cNvSpPr>
            <a:spLocks noGrp="1"/>
          </p:cNvSpPr>
          <p:nvPr>
            <p:ph idx="1"/>
          </p:nvPr>
        </p:nvSpPr>
        <p:spPr>
          <a:xfrm>
            <a:off x="457200" y="838200"/>
            <a:ext cx="8229600" cy="5638800"/>
          </a:xfrm>
        </p:spPr>
        <p:txBody>
          <a:bodyPr/>
          <a:lstStyle/>
          <a:p>
            <a:r>
              <a:rPr lang="en-US" dirty="0" smtClean="0"/>
              <a:t>Suppose we want to find the number 3.8 in the list:</a:t>
            </a:r>
          </a:p>
          <a:p>
            <a:endParaRPr lang="en-US" dirty="0" smtClean="0"/>
          </a:p>
          <a:p>
            <a:endParaRPr lang="en-US" dirty="0" smtClean="0"/>
          </a:p>
          <a:p>
            <a:endParaRPr lang="en-US" sz="2000" dirty="0" smtClean="0"/>
          </a:p>
          <a:p>
            <a:r>
              <a:rPr lang="en-US" dirty="0" smtClean="0"/>
              <a:t> </a:t>
            </a:r>
            <a:endParaRPr lang="en-US" dirty="0"/>
          </a:p>
        </p:txBody>
      </p:sp>
      <p:sp>
        <p:nvSpPr>
          <p:cNvPr id="7" name="Rectangle 6"/>
          <p:cNvSpPr/>
          <p:nvPr/>
        </p:nvSpPr>
        <p:spPr>
          <a:xfrm>
            <a:off x="6172200" y="6380946"/>
            <a:ext cx="2999539" cy="477054"/>
          </a:xfrm>
          <a:prstGeom prst="rect">
            <a:avLst/>
          </a:prstGeom>
        </p:spPr>
        <p:txBody>
          <a:bodyPr wrap="none">
            <a:spAutoFit/>
          </a:bodyPr>
          <a:lstStyle/>
          <a:p>
            <a:r>
              <a:rPr lang="en-US" sz="2500" b="1" dirty="0" smtClean="0">
                <a:solidFill>
                  <a:srgbClr val="CCFFFF"/>
                </a:solidFill>
              </a:rPr>
              <a:t>Sequential Search</a:t>
            </a:r>
            <a:endParaRPr lang="en-US" sz="2500" b="1" dirty="0">
              <a:solidFill>
                <a:srgbClr val="CCFFFF"/>
              </a:solidFill>
            </a:endParaRPr>
          </a:p>
        </p:txBody>
      </p:sp>
    </p:spTree>
    <p:extLst>
      <p:ext uri="{BB962C8B-B14F-4D97-AF65-F5344CB8AC3E}">
        <p14:creationId xmlns:p14="http://schemas.microsoft.com/office/powerpoint/2010/main" val="1172285869"/>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27581"/>
            <a:ext cx="8991600" cy="1882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smtClean="0">
                <a:solidFill>
                  <a:schemeClr val="bg1"/>
                </a:solidFill>
              </a:rPr>
              <a:t>Sequential Search</a:t>
            </a:r>
            <a:endParaRPr lang="en-US" altLang="en-US" sz="2400" dirty="0">
              <a:solidFill>
                <a:schemeClr val="bg1"/>
              </a:solidFill>
            </a:endParaRP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
        <p:nvSpPr>
          <p:cNvPr id="7" name="Rectangle 6"/>
          <p:cNvSpPr/>
          <p:nvPr/>
        </p:nvSpPr>
        <p:spPr>
          <a:xfrm>
            <a:off x="914891" y="2630265"/>
            <a:ext cx="7467109" cy="477054"/>
          </a:xfrm>
          <a:prstGeom prst="rect">
            <a:avLst/>
          </a:prstGeom>
        </p:spPr>
        <p:txBody>
          <a:bodyPr wrap="none">
            <a:spAutoFit/>
          </a:bodyPr>
          <a:lstStyle/>
          <a:p>
            <a:r>
              <a:rPr lang="en-US" sz="2500" b="1" dirty="0" smtClean="0">
                <a:solidFill>
                  <a:srgbClr val="CCFFFF"/>
                </a:solidFill>
              </a:rPr>
              <a:t>7.2             1.5            3.8            2.7</a:t>
            </a:r>
            <a:endParaRPr lang="en-US" sz="2500" b="1" dirty="0">
              <a:solidFill>
                <a:srgbClr val="CCFFFF"/>
              </a:solidFill>
            </a:endParaRPr>
          </a:p>
        </p:txBody>
      </p:sp>
      <p:sp>
        <p:nvSpPr>
          <p:cNvPr id="3" name="Content Placeholder 2"/>
          <p:cNvSpPr>
            <a:spLocks noGrp="1"/>
          </p:cNvSpPr>
          <p:nvPr>
            <p:ph idx="1"/>
          </p:nvPr>
        </p:nvSpPr>
        <p:spPr>
          <a:xfrm>
            <a:off x="457200" y="838200"/>
            <a:ext cx="8229600" cy="5638800"/>
          </a:xfrm>
        </p:spPr>
        <p:txBody>
          <a:bodyPr/>
          <a:lstStyle/>
          <a:p>
            <a:r>
              <a:rPr lang="en-US" dirty="0" smtClean="0"/>
              <a:t>Suppose we want to find the number 3.8 </a:t>
            </a:r>
            <a:r>
              <a:rPr lang="en-US" dirty="0"/>
              <a:t>in the list</a:t>
            </a:r>
            <a:r>
              <a:rPr lang="en-US" dirty="0" smtClean="0"/>
              <a:t>:</a:t>
            </a:r>
          </a:p>
          <a:p>
            <a:endParaRPr lang="en-US" dirty="0"/>
          </a:p>
          <a:p>
            <a:endParaRPr lang="en-US" dirty="0" smtClean="0"/>
          </a:p>
          <a:p>
            <a:r>
              <a:rPr lang="en-US" dirty="0" smtClean="0"/>
              <a:t>Start </a:t>
            </a:r>
            <a:r>
              <a:rPr lang="en-US" dirty="0"/>
              <a:t>with the first </a:t>
            </a:r>
            <a:r>
              <a:rPr lang="en-US" dirty="0" smtClean="0"/>
              <a:t>element </a:t>
            </a:r>
            <a:r>
              <a:rPr lang="en-US" dirty="0"/>
              <a:t>and perform a comparison to see if its value is the </a:t>
            </a:r>
            <a:r>
              <a:rPr lang="en-US" dirty="0" smtClean="0"/>
              <a:t>one we want</a:t>
            </a:r>
          </a:p>
          <a:p>
            <a:endParaRPr lang="en-US" sz="2000" dirty="0"/>
          </a:p>
          <a:p>
            <a:r>
              <a:rPr lang="en-US" dirty="0" smtClean="0"/>
              <a:t> </a:t>
            </a:r>
            <a:endParaRPr lang="en-US" dirty="0"/>
          </a:p>
        </p:txBody>
      </p:sp>
      <p:sp>
        <p:nvSpPr>
          <p:cNvPr id="8" name="Rectangle 7"/>
          <p:cNvSpPr/>
          <p:nvPr/>
        </p:nvSpPr>
        <p:spPr>
          <a:xfrm>
            <a:off x="6172200" y="6380946"/>
            <a:ext cx="2999539" cy="477054"/>
          </a:xfrm>
          <a:prstGeom prst="rect">
            <a:avLst/>
          </a:prstGeom>
        </p:spPr>
        <p:txBody>
          <a:bodyPr wrap="none">
            <a:spAutoFit/>
          </a:bodyPr>
          <a:lstStyle/>
          <a:p>
            <a:r>
              <a:rPr lang="en-US" sz="2500" b="1" dirty="0" smtClean="0">
                <a:solidFill>
                  <a:srgbClr val="CCFFFF"/>
                </a:solidFill>
              </a:rPr>
              <a:t>Sequential Search</a:t>
            </a:r>
            <a:endParaRPr lang="en-US" sz="2500" b="1" dirty="0">
              <a:solidFill>
                <a:srgbClr val="CCFFFF"/>
              </a:solidFill>
            </a:endParaRPr>
          </a:p>
        </p:txBody>
      </p:sp>
    </p:spTree>
    <p:extLst>
      <p:ext uri="{BB962C8B-B14F-4D97-AF65-F5344CB8AC3E}">
        <p14:creationId xmlns:p14="http://schemas.microsoft.com/office/powerpoint/2010/main" val="2944640122"/>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27581"/>
            <a:ext cx="8991600" cy="1882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smtClean="0">
                <a:solidFill>
                  <a:schemeClr val="bg1"/>
                </a:solidFill>
              </a:rPr>
              <a:t>Sequential Search</a:t>
            </a:r>
            <a:endParaRPr lang="en-US" altLang="en-US" sz="2400" dirty="0">
              <a:solidFill>
                <a:schemeClr val="bg1"/>
              </a:solidFill>
            </a:endParaRP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
        <p:nvSpPr>
          <p:cNvPr id="7" name="Rectangle 6"/>
          <p:cNvSpPr/>
          <p:nvPr/>
        </p:nvSpPr>
        <p:spPr>
          <a:xfrm>
            <a:off x="914891" y="2630265"/>
            <a:ext cx="7467109" cy="477054"/>
          </a:xfrm>
          <a:prstGeom prst="rect">
            <a:avLst/>
          </a:prstGeom>
        </p:spPr>
        <p:txBody>
          <a:bodyPr wrap="none">
            <a:spAutoFit/>
          </a:bodyPr>
          <a:lstStyle/>
          <a:p>
            <a:r>
              <a:rPr lang="en-US" sz="2500" b="1" dirty="0" smtClean="0">
                <a:solidFill>
                  <a:srgbClr val="CCFFFF"/>
                </a:solidFill>
              </a:rPr>
              <a:t>7.2             1.5            3.8            2.7</a:t>
            </a:r>
            <a:endParaRPr lang="en-US" sz="2500" b="1" dirty="0">
              <a:solidFill>
                <a:srgbClr val="CCFFFF"/>
              </a:solidFill>
            </a:endParaRPr>
          </a:p>
        </p:txBody>
      </p:sp>
      <p:sp>
        <p:nvSpPr>
          <p:cNvPr id="3" name="Content Placeholder 2"/>
          <p:cNvSpPr>
            <a:spLocks noGrp="1"/>
          </p:cNvSpPr>
          <p:nvPr>
            <p:ph idx="1"/>
          </p:nvPr>
        </p:nvSpPr>
        <p:spPr>
          <a:xfrm>
            <a:off x="457200" y="838200"/>
            <a:ext cx="8229600" cy="5638800"/>
          </a:xfrm>
        </p:spPr>
        <p:txBody>
          <a:bodyPr/>
          <a:lstStyle/>
          <a:p>
            <a:r>
              <a:rPr lang="en-US" dirty="0" smtClean="0"/>
              <a:t>Suppose we want to find the number 3.8 </a:t>
            </a:r>
            <a:r>
              <a:rPr lang="en-US" dirty="0"/>
              <a:t>in the list</a:t>
            </a:r>
            <a:r>
              <a:rPr lang="en-US" dirty="0" smtClean="0"/>
              <a:t>:</a:t>
            </a:r>
          </a:p>
          <a:p>
            <a:endParaRPr lang="en-US" dirty="0"/>
          </a:p>
          <a:p>
            <a:endParaRPr lang="en-US" dirty="0" smtClean="0"/>
          </a:p>
          <a:p>
            <a:r>
              <a:rPr lang="en-US" dirty="0" smtClean="0"/>
              <a:t>In </a:t>
            </a:r>
            <a:r>
              <a:rPr lang="en-US" dirty="0"/>
              <a:t>this case, 1.5 is not equal to 3.8, so we move onto the next </a:t>
            </a:r>
            <a:r>
              <a:rPr lang="en-US" dirty="0" smtClean="0"/>
              <a:t>element</a:t>
            </a:r>
          </a:p>
          <a:p>
            <a:endParaRPr lang="en-US" sz="2000" dirty="0"/>
          </a:p>
          <a:p>
            <a:r>
              <a:rPr lang="en-US" dirty="0" smtClean="0"/>
              <a:t> </a:t>
            </a:r>
            <a:endParaRPr lang="en-US" dirty="0"/>
          </a:p>
        </p:txBody>
      </p:sp>
      <p:sp>
        <p:nvSpPr>
          <p:cNvPr id="8" name="Rectangle 7"/>
          <p:cNvSpPr/>
          <p:nvPr/>
        </p:nvSpPr>
        <p:spPr>
          <a:xfrm>
            <a:off x="6172200" y="6380946"/>
            <a:ext cx="2999539" cy="477054"/>
          </a:xfrm>
          <a:prstGeom prst="rect">
            <a:avLst/>
          </a:prstGeom>
        </p:spPr>
        <p:txBody>
          <a:bodyPr wrap="none">
            <a:spAutoFit/>
          </a:bodyPr>
          <a:lstStyle/>
          <a:p>
            <a:r>
              <a:rPr lang="en-US" sz="2500" b="1" dirty="0" smtClean="0">
                <a:solidFill>
                  <a:srgbClr val="CCFFFF"/>
                </a:solidFill>
              </a:rPr>
              <a:t>Sequential Search</a:t>
            </a:r>
            <a:endParaRPr lang="en-US" sz="2500" b="1" dirty="0">
              <a:solidFill>
                <a:srgbClr val="CCFFFF"/>
              </a:solidFill>
            </a:endParaRPr>
          </a:p>
        </p:txBody>
      </p:sp>
    </p:spTree>
    <p:extLst>
      <p:ext uri="{BB962C8B-B14F-4D97-AF65-F5344CB8AC3E}">
        <p14:creationId xmlns:p14="http://schemas.microsoft.com/office/powerpoint/2010/main" val="984803338"/>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45" y="1942172"/>
            <a:ext cx="9016536" cy="1905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smtClean="0">
                <a:solidFill>
                  <a:schemeClr val="bg1"/>
                </a:solidFill>
              </a:rPr>
              <a:t>Sequential Search</a:t>
            </a:r>
            <a:endParaRPr lang="en-US" altLang="en-US" sz="2400" dirty="0">
              <a:solidFill>
                <a:schemeClr val="bg1"/>
              </a:solidFill>
            </a:endParaRP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
        <p:nvSpPr>
          <p:cNvPr id="7" name="Rectangle 6"/>
          <p:cNvSpPr/>
          <p:nvPr/>
        </p:nvSpPr>
        <p:spPr>
          <a:xfrm>
            <a:off x="914891" y="2630265"/>
            <a:ext cx="7467109" cy="477054"/>
          </a:xfrm>
          <a:prstGeom prst="rect">
            <a:avLst/>
          </a:prstGeom>
        </p:spPr>
        <p:txBody>
          <a:bodyPr wrap="none">
            <a:spAutoFit/>
          </a:bodyPr>
          <a:lstStyle/>
          <a:p>
            <a:r>
              <a:rPr lang="en-US" sz="2500" b="1" dirty="0" smtClean="0">
                <a:solidFill>
                  <a:srgbClr val="CCFFFF"/>
                </a:solidFill>
              </a:rPr>
              <a:t>7.2             1.5            3.8            2.7</a:t>
            </a:r>
            <a:endParaRPr lang="en-US" sz="2500" b="1" dirty="0">
              <a:solidFill>
                <a:srgbClr val="CCFFFF"/>
              </a:solidFill>
            </a:endParaRPr>
          </a:p>
        </p:txBody>
      </p:sp>
      <p:sp>
        <p:nvSpPr>
          <p:cNvPr id="3" name="Content Placeholder 2"/>
          <p:cNvSpPr>
            <a:spLocks noGrp="1"/>
          </p:cNvSpPr>
          <p:nvPr>
            <p:ph idx="1"/>
          </p:nvPr>
        </p:nvSpPr>
        <p:spPr>
          <a:xfrm>
            <a:off x="457200" y="838200"/>
            <a:ext cx="8229600" cy="5638800"/>
          </a:xfrm>
        </p:spPr>
        <p:txBody>
          <a:bodyPr/>
          <a:lstStyle/>
          <a:p>
            <a:r>
              <a:rPr lang="en-US" dirty="0" smtClean="0"/>
              <a:t>Suppose we want to find the number 3.8 </a:t>
            </a:r>
            <a:r>
              <a:rPr lang="en-US" dirty="0"/>
              <a:t>in the list</a:t>
            </a:r>
            <a:r>
              <a:rPr lang="en-US" dirty="0" smtClean="0"/>
              <a:t>:</a:t>
            </a:r>
          </a:p>
          <a:p>
            <a:endParaRPr lang="en-US" dirty="0"/>
          </a:p>
          <a:p>
            <a:endParaRPr lang="en-US" dirty="0" smtClean="0"/>
          </a:p>
          <a:p>
            <a:r>
              <a:rPr lang="en-US" dirty="0"/>
              <a:t>We perform another comparison, and see that 2.7 is also not equal to 3.8, so we move onto the next element</a:t>
            </a:r>
            <a:r>
              <a:rPr lang="en-US" dirty="0" smtClean="0"/>
              <a:t>: </a:t>
            </a:r>
            <a:endParaRPr lang="en-US" dirty="0"/>
          </a:p>
        </p:txBody>
      </p:sp>
      <p:sp>
        <p:nvSpPr>
          <p:cNvPr id="8" name="Rectangle 7"/>
          <p:cNvSpPr/>
          <p:nvPr/>
        </p:nvSpPr>
        <p:spPr>
          <a:xfrm>
            <a:off x="6172200" y="6380946"/>
            <a:ext cx="2999539" cy="477054"/>
          </a:xfrm>
          <a:prstGeom prst="rect">
            <a:avLst/>
          </a:prstGeom>
        </p:spPr>
        <p:txBody>
          <a:bodyPr wrap="none">
            <a:spAutoFit/>
          </a:bodyPr>
          <a:lstStyle/>
          <a:p>
            <a:r>
              <a:rPr lang="en-US" sz="2500" b="1" dirty="0" smtClean="0">
                <a:solidFill>
                  <a:srgbClr val="CCFFFF"/>
                </a:solidFill>
              </a:rPr>
              <a:t>Sequential Search</a:t>
            </a:r>
            <a:endParaRPr lang="en-US" sz="2500" b="1" dirty="0">
              <a:solidFill>
                <a:srgbClr val="CCFFFF"/>
              </a:solidFill>
            </a:endParaRPr>
          </a:p>
        </p:txBody>
      </p:sp>
    </p:spTree>
    <p:extLst>
      <p:ext uri="{BB962C8B-B14F-4D97-AF65-F5344CB8AC3E}">
        <p14:creationId xmlns:p14="http://schemas.microsoft.com/office/powerpoint/2010/main" val="568670311"/>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3" y="1962893"/>
            <a:ext cx="9016536" cy="1887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smtClean="0">
                <a:solidFill>
                  <a:schemeClr val="bg1"/>
                </a:solidFill>
              </a:rPr>
              <a:t>Sequential Search</a:t>
            </a:r>
            <a:endParaRPr lang="en-US" altLang="en-US" sz="2400" dirty="0">
              <a:solidFill>
                <a:schemeClr val="bg1"/>
              </a:solidFill>
            </a:endParaRP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
        <p:nvSpPr>
          <p:cNvPr id="7" name="Rectangle 6"/>
          <p:cNvSpPr/>
          <p:nvPr/>
        </p:nvSpPr>
        <p:spPr>
          <a:xfrm>
            <a:off x="914891" y="2630265"/>
            <a:ext cx="7467109" cy="477054"/>
          </a:xfrm>
          <a:prstGeom prst="rect">
            <a:avLst/>
          </a:prstGeom>
        </p:spPr>
        <p:txBody>
          <a:bodyPr wrap="none">
            <a:spAutoFit/>
          </a:bodyPr>
          <a:lstStyle/>
          <a:p>
            <a:r>
              <a:rPr lang="en-US" sz="2500" b="1" dirty="0" smtClean="0">
                <a:solidFill>
                  <a:srgbClr val="CCFFFF"/>
                </a:solidFill>
              </a:rPr>
              <a:t>7.2             1.5            3.8            2.7</a:t>
            </a:r>
            <a:endParaRPr lang="en-US" sz="2500" b="1" dirty="0">
              <a:solidFill>
                <a:srgbClr val="CCFFFF"/>
              </a:solidFill>
            </a:endParaRPr>
          </a:p>
        </p:txBody>
      </p:sp>
      <p:sp>
        <p:nvSpPr>
          <p:cNvPr id="3" name="Content Placeholder 2"/>
          <p:cNvSpPr>
            <a:spLocks noGrp="1"/>
          </p:cNvSpPr>
          <p:nvPr>
            <p:ph idx="1"/>
          </p:nvPr>
        </p:nvSpPr>
        <p:spPr>
          <a:xfrm>
            <a:off x="457200" y="838200"/>
            <a:ext cx="8229600" cy="5638800"/>
          </a:xfrm>
        </p:spPr>
        <p:txBody>
          <a:bodyPr/>
          <a:lstStyle/>
          <a:p>
            <a:r>
              <a:rPr lang="en-US" dirty="0" smtClean="0"/>
              <a:t>Suppose we want to find the number 3.8 </a:t>
            </a:r>
            <a:r>
              <a:rPr lang="en-US" dirty="0"/>
              <a:t>in the list</a:t>
            </a:r>
            <a:r>
              <a:rPr lang="en-US" dirty="0" smtClean="0"/>
              <a:t>:</a:t>
            </a:r>
          </a:p>
          <a:p>
            <a:endParaRPr lang="en-US" dirty="0"/>
          </a:p>
          <a:p>
            <a:endParaRPr lang="en-US" dirty="0" smtClean="0"/>
          </a:p>
          <a:p>
            <a:r>
              <a:rPr lang="en-US" dirty="0"/>
              <a:t>We perform another comparison and determine that we have found the correct </a:t>
            </a:r>
            <a:r>
              <a:rPr lang="en-US" dirty="0" smtClean="0"/>
              <a:t>element</a:t>
            </a:r>
          </a:p>
        </p:txBody>
      </p:sp>
      <p:sp>
        <p:nvSpPr>
          <p:cNvPr id="9" name="Rectangle 8"/>
          <p:cNvSpPr/>
          <p:nvPr/>
        </p:nvSpPr>
        <p:spPr>
          <a:xfrm>
            <a:off x="6172200" y="6380946"/>
            <a:ext cx="2999539" cy="477054"/>
          </a:xfrm>
          <a:prstGeom prst="rect">
            <a:avLst/>
          </a:prstGeom>
        </p:spPr>
        <p:txBody>
          <a:bodyPr wrap="none">
            <a:spAutoFit/>
          </a:bodyPr>
          <a:lstStyle/>
          <a:p>
            <a:r>
              <a:rPr lang="en-US" sz="2500" b="1" dirty="0" smtClean="0">
                <a:solidFill>
                  <a:srgbClr val="CCFFFF"/>
                </a:solidFill>
              </a:rPr>
              <a:t>Sequential Search</a:t>
            </a:r>
            <a:endParaRPr lang="en-US" sz="2500" b="1" dirty="0">
              <a:solidFill>
                <a:srgbClr val="CCFFFF"/>
              </a:solidFill>
            </a:endParaRPr>
          </a:p>
        </p:txBody>
      </p:sp>
    </p:spTree>
    <p:extLst>
      <p:ext uri="{BB962C8B-B14F-4D97-AF65-F5344CB8AC3E}">
        <p14:creationId xmlns:p14="http://schemas.microsoft.com/office/powerpoint/2010/main" val="2537672001"/>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3" y="1962893"/>
            <a:ext cx="9016536" cy="1887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smtClean="0">
                <a:solidFill>
                  <a:schemeClr val="bg1"/>
                </a:solidFill>
              </a:rPr>
              <a:t>Sequential Search</a:t>
            </a:r>
            <a:endParaRPr lang="en-US" altLang="en-US" sz="2400" dirty="0">
              <a:solidFill>
                <a:schemeClr val="bg1"/>
              </a:solidFill>
            </a:endParaRP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
        <p:nvSpPr>
          <p:cNvPr id="7" name="Rectangle 6"/>
          <p:cNvSpPr/>
          <p:nvPr/>
        </p:nvSpPr>
        <p:spPr>
          <a:xfrm>
            <a:off x="914891" y="2630265"/>
            <a:ext cx="7467109" cy="477054"/>
          </a:xfrm>
          <a:prstGeom prst="rect">
            <a:avLst/>
          </a:prstGeom>
        </p:spPr>
        <p:txBody>
          <a:bodyPr wrap="none">
            <a:spAutoFit/>
          </a:bodyPr>
          <a:lstStyle/>
          <a:p>
            <a:r>
              <a:rPr lang="en-US" sz="2500" b="1" dirty="0" smtClean="0">
                <a:solidFill>
                  <a:srgbClr val="CCFFFF"/>
                </a:solidFill>
              </a:rPr>
              <a:t>7.2             1.5            3.8            2.7</a:t>
            </a:r>
            <a:endParaRPr lang="en-US" sz="2500" b="1" dirty="0">
              <a:solidFill>
                <a:srgbClr val="CCFFFF"/>
              </a:solidFill>
            </a:endParaRPr>
          </a:p>
        </p:txBody>
      </p:sp>
      <p:sp>
        <p:nvSpPr>
          <p:cNvPr id="3" name="Content Placeholder 2"/>
          <p:cNvSpPr>
            <a:spLocks noGrp="1"/>
          </p:cNvSpPr>
          <p:nvPr>
            <p:ph idx="1"/>
          </p:nvPr>
        </p:nvSpPr>
        <p:spPr>
          <a:xfrm>
            <a:off x="457200" y="838200"/>
            <a:ext cx="8229600" cy="5638800"/>
          </a:xfrm>
        </p:spPr>
        <p:txBody>
          <a:bodyPr/>
          <a:lstStyle/>
          <a:p>
            <a:r>
              <a:rPr lang="en-US" dirty="0" smtClean="0"/>
              <a:t>Suppose we want to find the number 3.8 </a:t>
            </a:r>
            <a:r>
              <a:rPr lang="en-US" dirty="0"/>
              <a:t>in the list</a:t>
            </a:r>
            <a:r>
              <a:rPr lang="en-US" dirty="0" smtClean="0"/>
              <a:t>:</a:t>
            </a:r>
          </a:p>
          <a:p>
            <a:endParaRPr lang="en-US" dirty="0"/>
          </a:p>
          <a:p>
            <a:endParaRPr lang="en-US" dirty="0" smtClean="0"/>
          </a:p>
          <a:p>
            <a:r>
              <a:rPr lang="en-US" dirty="0" smtClean="0"/>
              <a:t>Now </a:t>
            </a:r>
            <a:r>
              <a:rPr lang="en-US" dirty="0"/>
              <a:t>we can end the search and return the position of the element (index 2)</a:t>
            </a:r>
            <a:r>
              <a:rPr lang="en-US" dirty="0" smtClean="0"/>
              <a:t> </a:t>
            </a:r>
            <a:endParaRPr lang="en-US" dirty="0"/>
          </a:p>
        </p:txBody>
      </p:sp>
      <p:sp>
        <p:nvSpPr>
          <p:cNvPr id="9" name="Rectangle 8"/>
          <p:cNvSpPr/>
          <p:nvPr/>
        </p:nvSpPr>
        <p:spPr>
          <a:xfrm>
            <a:off x="6172200" y="6380946"/>
            <a:ext cx="2999539" cy="477054"/>
          </a:xfrm>
          <a:prstGeom prst="rect">
            <a:avLst/>
          </a:prstGeom>
        </p:spPr>
        <p:txBody>
          <a:bodyPr wrap="none">
            <a:spAutoFit/>
          </a:bodyPr>
          <a:lstStyle/>
          <a:p>
            <a:r>
              <a:rPr lang="en-US" sz="2500" b="1" dirty="0" smtClean="0">
                <a:solidFill>
                  <a:srgbClr val="CCFFFF"/>
                </a:solidFill>
              </a:rPr>
              <a:t>Sequential Search</a:t>
            </a:r>
            <a:endParaRPr lang="en-US" sz="2500" b="1" dirty="0">
              <a:solidFill>
                <a:srgbClr val="CCFFFF"/>
              </a:solidFill>
            </a:endParaRPr>
          </a:p>
        </p:txBody>
      </p:sp>
    </p:spTree>
    <p:extLst>
      <p:ext uri="{BB962C8B-B14F-4D97-AF65-F5344CB8AC3E}">
        <p14:creationId xmlns:p14="http://schemas.microsoft.com/office/powerpoint/2010/main" val="3689416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838200"/>
            <a:ext cx="8229600" cy="5638800"/>
          </a:xfrm>
        </p:spPr>
        <p:txBody>
          <a:bodyPr/>
          <a:lstStyle/>
          <a:p>
            <a:r>
              <a:rPr lang="en-US" altLang="en-US" dirty="0" smtClean="0"/>
              <a:t>We’ll use the same techniques you used in solving systems of equations to solve for y and x</a:t>
            </a:r>
          </a:p>
          <a:p>
            <a:endParaRPr lang="en-US" altLang="en-US" dirty="0" smtClean="0"/>
          </a:p>
          <a:p>
            <a:pPr>
              <a:lnSpc>
                <a:spcPts val="4000"/>
              </a:lnSpc>
              <a:spcBef>
                <a:spcPct val="0"/>
              </a:spcBef>
            </a:pPr>
            <a:r>
              <a:rPr lang="en-US" altLang="en-US" dirty="0" smtClean="0">
                <a:cs typeface="Courier New" pitchFamily="49" charset="0"/>
              </a:rPr>
              <a:t>         x   y   z</a:t>
            </a:r>
            <a:r>
              <a:rPr lang="en-US" altLang="en-US" sz="6000" dirty="0" smtClean="0">
                <a:cs typeface="Courier New" pitchFamily="49" charset="0"/>
              </a:rPr>
              <a:t> </a:t>
            </a:r>
            <a:r>
              <a:rPr lang="en-US" altLang="en-US" dirty="0" smtClean="0">
                <a:cs typeface="Courier New" pitchFamily="49" charset="0"/>
              </a:rPr>
              <a:t>   k</a:t>
            </a:r>
          </a:p>
          <a:p>
            <a:pPr>
              <a:lnSpc>
                <a:spcPts val="4000"/>
              </a:lnSpc>
              <a:spcBef>
                <a:spcPct val="0"/>
              </a:spcBef>
            </a:pPr>
            <a:r>
              <a:rPr lang="en-US" altLang="en-US" dirty="0" smtClean="0">
                <a:latin typeface="Courier New" pitchFamily="49" charset="0"/>
                <a:cs typeface="Courier New" pitchFamily="49" charset="0"/>
              </a:rPr>
              <a:t>   </a:t>
            </a:r>
            <a:r>
              <a:rPr lang="en-US" altLang="en-US" sz="38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a:t>
            </a:r>
            <a:r>
              <a:rPr lang="en-US" altLang="en-US" sz="27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a:t>
            </a:r>
          </a:p>
          <a:p>
            <a:pPr>
              <a:lnSpc>
                <a:spcPts val="4000"/>
              </a:lnSpc>
              <a:spcBef>
                <a:spcPct val="0"/>
              </a:spcBef>
            </a:pPr>
            <a:r>
              <a:rPr lang="en-US" altLang="en-US" dirty="0" err="1" smtClean="0"/>
              <a:t>eq</a:t>
            </a:r>
            <a:r>
              <a:rPr lang="en-US" altLang="en-US" dirty="0" smtClean="0"/>
              <a:t> 1</a:t>
            </a:r>
            <a:r>
              <a:rPr lang="en-US" altLang="en-US" sz="2400" dirty="0" smtClean="0"/>
              <a:t> </a:t>
            </a:r>
            <a:r>
              <a:rPr lang="en-US" altLang="en-US" dirty="0" smtClean="0">
                <a:latin typeface="Courier New" pitchFamily="49" charset="0"/>
                <a:cs typeface="Courier New" pitchFamily="49" charset="0"/>
              </a:rPr>
              <a:t>│  1  1  2</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19│</a:t>
            </a:r>
          </a:p>
          <a:p>
            <a:pPr>
              <a:lnSpc>
                <a:spcPts val="4000"/>
              </a:lnSpc>
              <a:spcBef>
                <a:spcPct val="0"/>
              </a:spcBef>
            </a:pPr>
            <a:r>
              <a:rPr lang="en-US" altLang="en-US" dirty="0" err="1" smtClean="0"/>
              <a:t>eq</a:t>
            </a:r>
            <a:r>
              <a:rPr lang="en-US" altLang="en-US" dirty="0" smtClean="0"/>
              <a:t> 2</a:t>
            </a:r>
            <a:r>
              <a:rPr lang="en-US" altLang="en-US" sz="2400" dirty="0" smtClean="0"/>
              <a:t> </a:t>
            </a:r>
            <a:r>
              <a:rPr lang="en-US" altLang="en-US" dirty="0" smtClean="0">
                <a:latin typeface="Courier New" pitchFamily="49" charset="0"/>
                <a:cs typeface="Courier New" pitchFamily="49" charset="0"/>
              </a:rPr>
              <a:t>│  0  1  2</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13│</a:t>
            </a:r>
          </a:p>
          <a:p>
            <a:pPr>
              <a:lnSpc>
                <a:spcPts val="4000"/>
              </a:lnSpc>
              <a:spcBef>
                <a:spcPct val="0"/>
              </a:spcBef>
            </a:pPr>
            <a:r>
              <a:rPr lang="en-US" altLang="en-US" dirty="0" err="1" smtClean="0"/>
              <a:t>eq</a:t>
            </a:r>
            <a:r>
              <a:rPr lang="en-US" altLang="en-US" dirty="0" smtClean="0"/>
              <a:t> 3</a:t>
            </a:r>
            <a:r>
              <a:rPr lang="en-US" altLang="en-US" sz="2400" dirty="0" smtClean="0"/>
              <a:t> </a:t>
            </a:r>
            <a:r>
              <a:rPr lang="en-US" altLang="en-US" dirty="0" smtClean="0">
                <a:latin typeface="Courier New" pitchFamily="49" charset="0"/>
                <a:cs typeface="Courier New" pitchFamily="49" charset="0"/>
              </a:rPr>
              <a:t>│  0  0  1</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5│</a:t>
            </a:r>
          </a:p>
          <a:p>
            <a:pPr>
              <a:lnSpc>
                <a:spcPts val="4000"/>
              </a:lnSpc>
              <a:spcBef>
                <a:spcPct val="0"/>
              </a:spcBef>
            </a:pPr>
            <a:r>
              <a:rPr lang="en-US" altLang="en-US" dirty="0" smtClean="0"/>
              <a:t>    </a:t>
            </a:r>
            <a:r>
              <a:rPr lang="en-US" altLang="en-US" sz="5800" dirty="0" smtClean="0"/>
              <a:t> </a:t>
            </a:r>
            <a:r>
              <a:rPr lang="en-US" altLang="en-US" dirty="0" smtClean="0">
                <a:latin typeface="Courier New" pitchFamily="49" charset="0"/>
                <a:cs typeface="Courier New" pitchFamily="49" charset="0"/>
              </a:rPr>
              <a:t>└             </a:t>
            </a:r>
            <a:r>
              <a:rPr lang="en-US" altLang="en-US" sz="27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a:t>
            </a:r>
            <a:endParaRPr lang="en-US" altLang="en-US" dirty="0" smtClean="0"/>
          </a:p>
          <a:p>
            <a:endParaRPr lang="en-US" altLang="en-US" dirty="0" smtClean="0"/>
          </a:p>
        </p:txBody>
      </p:sp>
      <p:sp>
        <p:nvSpPr>
          <p:cNvPr id="2355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Tree>
    <p:extLst>
      <p:ext uri="{BB962C8B-B14F-4D97-AF65-F5344CB8AC3E}">
        <p14:creationId xmlns:p14="http://schemas.microsoft.com/office/powerpoint/2010/main" val="2620144765"/>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Search</a:t>
            </a:r>
          </a:p>
        </p:txBody>
      </p:sp>
      <p:sp>
        <p:nvSpPr>
          <p:cNvPr id="3" name="Content Placeholder 2"/>
          <p:cNvSpPr>
            <a:spLocks noGrp="1"/>
          </p:cNvSpPr>
          <p:nvPr>
            <p:ph idx="1"/>
          </p:nvPr>
        </p:nvSpPr>
        <p:spPr/>
        <p:txBody>
          <a:bodyPr/>
          <a:lstStyle/>
          <a:p>
            <a:r>
              <a:rPr lang="en-US" dirty="0"/>
              <a:t>We had to use a total of 3 comparisons when searching through this list of 4 </a:t>
            </a:r>
            <a:r>
              <a:rPr lang="en-US" dirty="0" smtClean="0"/>
              <a:t>elements</a:t>
            </a:r>
          </a:p>
        </p:txBody>
      </p:sp>
    </p:spTree>
    <p:extLst>
      <p:ext uri="{BB962C8B-B14F-4D97-AF65-F5344CB8AC3E}">
        <p14:creationId xmlns:p14="http://schemas.microsoft.com/office/powerpoint/2010/main" val="236491683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Search</a:t>
            </a:r>
          </a:p>
        </p:txBody>
      </p:sp>
      <p:sp>
        <p:nvSpPr>
          <p:cNvPr id="3" name="Content Placeholder 2"/>
          <p:cNvSpPr>
            <a:spLocks noGrp="1"/>
          </p:cNvSpPr>
          <p:nvPr>
            <p:ph idx="1"/>
          </p:nvPr>
        </p:nvSpPr>
        <p:spPr/>
        <p:txBody>
          <a:bodyPr/>
          <a:lstStyle/>
          <a:p>
            <a:r>
              <a:rPr lang="en-US" dirty="0" smtClean="0"/>
              <a:t>How </a:t>
            </a:r>
            <a:r>
              <a:rPr lang="en-US" dirty="0"/>
              <a:t>many comparisons we need to perform depends on the total length of the list, but also whether the element we are looking for is near the beginning or near the end of the </a:t>
            </a:r>
            <a:r>
              <a:rPr lang="en-US" dirty="0" smtClean="0"/>
              <a:t>list</a:t>
            </a:r>
          </a:p>
        </p:txBody>
      </p:sp>
    </p:spTree>
    <p:extLst>
      <p:ext uri="{BB962C8B-B14F-4D97-AF65-F5344CB8AC3E}">
        <p14:creationId xmlns:p14="http://schemas.microsoft.com/office/powerpoint/2010/main" val="91542106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Search</a:t>
            </a:r>
          </a:p>
        </p:txBody>
      </p:sp>
      <p:sp>
        <p:nvSpPr>
          <p:cNvPr id="3" name="Content Placeholder 2"/>
          <p:cNvSpPr>
            <a:spLocks noGrp="1"/>
          </p:cNvSpPr>
          <p:nvPr>
            <p:ph idx="1"/>
          </p:nvPr>
        </p:nvSpPr>
        <p:spPr/>
        <p:txBody>
          <a:bodyPr/>
          <a:lstStyle/>
          <a:p>
            <a:r>
              <a:rPr lang="en-US" dirty="0" smtClean="0"/>
              <a:t>How </a:t>
            </a:r>
            <a:r>
              <a:rPr lang="en-US" dirty="0"/>
              <a:t>many comparisons we need to perform depends on the total length of the list, but also whether the element we are looking for is near the beginning or near the end of the </a:t>
            </a:r>
            <a:r>
              <a:rPr lang="en-US" dirty="0" smtClean="0"/>
              <a:t>list</a:t>
            </a:r>
          </a:p>
          <a:p>
            <a:pPr algn="ctr"/>
            <a:r>
              <a:rPr lang="en-US" dirty="0" smtClean="0">
                <a:solidFill>
                  <a:srgbClr val="FFC000"/>
                </a:solidFill>
              </a:rPr>
              <a:t>(luck)</a:t>
            </a:r>
          </a:p>
        </p:txBody>
      </p:sp>
    </p:spTree>
    <p:extLst>
      <p:ext uri="{BB962C8B-B14F-4D97-AF65-F5344CB8AC3E}">
        <p14:creationId xmlns:p14="http://schemas.microsoft.com/office/powerpoint/2010/main" val="239245736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Search</a:t>
            </a:r>
          </a:p>
        </p:txBody>
      </p:sp>
      <p:sp>
        <p:nvSpPr>
          <p:cNvPr id="3" name="Content Placeholder 2"/>
          <p:cNvSpPr>
            <a:spLocks noGrp="1"/>
          </p:cNvSpPr>
          <p:nvPr>
            <p:ph idx="1"/>
          </p:nvPr>
        </p:nvSpPr>
        <p:spPr/>
        <p:txBody>
          <a:bodyPr/>
          <a:lstStyle/>
          <a:p>
            <a:r>
              <a:rPr lang="en-US" dirty="0" smtClean="0"/>
              <a:t>In </a:t>
            </a:r>
            <a:r>
              <a:rPr lang="en-US" dirty="0"/>
              <a:t>the worst-case scenario, if our element is the last element of the list, we will have to search through the entire list to find </a:t>
            </a:r>
            <a:r>
              <a:rPr lang="en-US" dirty="0" smtClean="0"/>
              <a:t>it</a:t>
            </a:r>
            <a:endParaRPr lang="en-US" dirty="0"/>
          </a:p>
        </p:txBody>
      </p:sp>
    </p:spTree>
    <p:extLst>
      <p:ext uri="{BB962C8B-B14F-4D97-AF65-F5344CB8AC3E}">
        <p14:creationId xmlns:p14="http://schemas.microsoft.com/office/powerpoint/2010/main" val="393323251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Search</a:t>
            </a:r>
          </a:p>
        </p:txBody>
      </p:sp>
      <p:sp>
        <p:nvSpPr>
          <p:cNvPr id="3" name="Content Placeholder 2"/>
          <p:cNvSpPr>
            <a:spLocks noGrp="1"/>
          </p:cNvSpPr>
          <p:nvPr>
            <p:ph idx="1"/>
          </p:nvPr>
        </p:nvSpPr>
        <p:spPr/>
        <p:txBody>
          <a:bodyPr/>
          <a:lstStyle/>
          <a:p>
            <a:r>
              <a:rPr lang="en-US" dirty="0" smtClean="0"/>
              <a:t>Some searching methods run faster than others</a:t>
            </a:r>
          </a:p>
          <a:p>
            <a:r>
              <a:rPr lang="en-US" dirty="0" smtClean="0"/>
              <a:t> </a:t>
            </a:r>
            <a:endParaRPr lang="en-US" dirty="0"/>
          </a:p>
        </p:txBody>
      </p:sp>
    </p:spTree>
    <p:extLst>
      <p:ext uri="{BB962C8B-B14F-4D97-AF65-F5344CB8AC3E}">
        <p14:creationId xmlns:p14="http://schemas.microsoft.com/office/powerpoint/2010/main" val="85137528"/>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Search</a:t>
            </a:r>
          </a:p>
        </p:txBody>
      </p:sp>
      <p:sp>
        <p:nvSpPr>
          <p:cNvPr id="3" name="Content Placeholder 2"/>
          <p:cNvSpPr>
            <a:spLocks noGrp="1"/>
          </p:cNvSpPr>
          <p:nvPr>
            <p:ph idx="1"/>
          </p:nvPr>
        </p:nvSpPr>
        <p:spPr/>
        <p:txBody>
          <a:bodyPr/>
          <a:lstStyle/>
          <a:p>
            <a:r>
              <a:rPr lang="en-US" dirty="0" smtClean="0"/>
              <a:t>Ordering the data can speed things up!</a:t>
            </a:r>
          </a:p>
          <a:p>
            <a:r>
              <a:rPr lang="en-US" dirty="0" smtClean="0"/>
              <a:t> </a:t>
            </a:r>
            <a:endParaRPr lang="en-US" dirty="0"/>
          </a:p>
        </p:txBody>
      </p:sp>
    </p:spTree>
    <p:extLst>
      <p:ext uri="{BB962C8B-B14F-4D97-AF65-F5344CB8AC3E}">
        <p14:creationId xmlns:p14="http://schemas.microsoft.com/office/powerpoint/2010/main" val="85137528"/>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smtClean="0"/>
              <a:t>To find “7” in the numbers from 0 to 9, which will run faster: </a:t>
            </a:r>
          </a:p>
          <a:p>
            <a:r>
              <a:rPr lang="en-US" dirty="0" smtClean="0"/>
              <a:t>  sort from low to high numbers</a:t>
            </a:r>
          </a:p>
          <a:p>
            <a:r>
              <a:rPr lang="en-US" dirty="0" smtClean="0"/>
              <a:t>  sort from high to low numbers</a:t>
            </a:r>
          </a:p>
          <a:p>
            <a:r>
              <a:rPr lang="en-US" dirty="0" smtClean="0"/>
              <a:t> </a:t>
            </a:r>
            <a:endParaRPr 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smtClean="0">
                <a:solidFill>
                  <a:schemeClr val="bg1"/>
                </a:solidFill>
              </a:rPr>
              <a:t>Sequential Search</a:t>
            </a:r>
            <a:endParaRPr lang="en-US" altLang="en-US" sz="2400" dirty="0">
              <a:solidFill>
                <a:schemeClr val="bg1"/>
              </a:solidFill>
            </a:endParaRP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Tree>
    <p:extLst>
      <p:ext uri="{BB962C8B-B14F-4D97-AF65-F5344CB8AC3E}">
        <p14:creationId xmlns:p14="http://schemas.microsoft.com/office/powerpoint/2010/main" val="85137528"/>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To find “7” in the numbers from 0 to 9, which </a:t>
            </a:r>
            <a:r>
              <a:rPr lang="en-US" dirty="0" smtClean="0"/>
              <a:t>will run faster: </a:t>
            </a:r>
          </a:p>
          <a:p>
            <a:r>
              <a:rPr lang="en-US" dirty="0" smtClean="0"/>
              <a:t>  sort from low to high numbers</a:t>
            </a:r>
          </a:p>
          <a:p>
            <a:r>
              <a:rPr lang="en-US" dirty="0" smtClean="0"/>
              <a:t>  </a:t>
            </a:r>
            <a:r>
              <a:rPr lang="en-US" dirty="0" smtClean="0">
                <a:solidFill>
                  <a:srgbClr val="FFFF00"/>
                </a:solidFill>
              </a:rPr>
              <a:t>sort from high to low numbers</a:t>
            </a:r>
          </a:p>
          <a:p>
            <a:r>
              <a:rPr lang="en-US" dirty="0" smtClean="0"/>
              <a:t> </a:t>
            </a:r>
            <a:endParaRPr 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smtClean="0">
                <a:solidFill>
                  <a:schemeClr val="bg1"/>
                </a:solidFill>
              </a:rPr>
              <a:t>Sequential Search</a:t>
            </a:r>
            <a:endParaRPr lang="en-US" altLang="en-US" sz="2400" dirty="0">
              <a:solidFill>
                <a:schemeClr val="bg1"/>
              </a:solidFill>
            </a:endParaRP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Tree>
    <p:extLst>
      <p:ext uri="{BB962C8B-B14F-4D97-AF65-F5344CB8AC3E}">
        <p14:creationId xmlns:p14="http://schemas.microsoft.com/office/powerpoint/2010/main" val="3691668484"/>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Search</a:t>
            </a:r>
          </a:p>
        </p:txBody>
      </p:sp>
      <p:sp>
        <p:nvSpPr>
          <p:cNvPr id="3" name="Content Placeholder 2"/>
          <p:cNvSpPr>
            <a:spLocks noGrp="1"/>
          </p:cNvSpPr>
          <p:nvPr>
            <p:ph idx="1"/>
          </p:nvPr>
        </p:nvSpPr>
        <p:spPr/>
        <p:txBody>
          <a:bodyPr/>
          <a:lstStyle/>
          <a:p>
            <a:r>
              <a:rPr lang="en-US" dirty="0" smtClean="0"/>
              <a:t>But sorting takes time, too</a:t>
            </a:r>
          </a:p>
          <a:p>
            <a:endParaRPr lang="en-US" sz="2000" dirty="0" smtClean="0"/>
          </a:p>
          <a:p>
            <a:r>
              <a:rPr lang="en-US" dirty="0"/>
              <a:t>Y</a:t>
            </a:r>
            <a:r>
              <a:rPr lang="en-US" dirty="0" smtClean="0"/>
              <a:t>ou have to hope the time used in sorting is made up in the search</a:t>
            </a:r>
          </a:p>
          <a:p>
            <a:r>
              <a:rPr lang="en-US" dirty="0" smtClean="0"/>
              <a:t> </a:t>
            </a:r>
            <a:endParaRPr lang="en-US" dirty="0"/>
          </a:p>
        </p:txBody>
      </p:sp>
    </p:spTree>
    <p:extLst>
      <p:ext uri="{BB962C8B-B14F-4D97-AF65-F5344CB8AC3E}">
        <p14:creationId xmlns:p14="http://schemas.microsoft.com/office/powerpoint/2010/main" val="85137528"/>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Search</a:t>
            </a:r>
          </a:p>
        </p:txBody>
      </p:sp>
      <p:sp>
        <p:nvSpPr>
          <p:cNvPr id="3" name="Content Placeholder 2"/>
          <p:cNvSpPr>
            <a:spLocks noGrp="1"/>
          </p:cNvSpPr>
          <p:nvPr>
            <p:ph idx="1"/>
          </p:nvPr>
        </p:nvSpPr>
        <p:spPr/>
        <p:txBody>
          <a:bodyPr/>
          <a:lstStyle/>
          <a:p>
            <a:r>
              <a:rPr lang="en-US" dirty="0" smtClean="0"/>
              <a:t>Big O for searching algorithms:</a:t>
            </a:r>
          </a:p>
          <a:p>
            <a:r>
              <a:rPr lang="en-US" dirty="0"/>
              <a:t>	</a:t>
            </a:r>
            <a:r>
              <a:rPr lang="en-US" dirty="0" smtClean="0"/>
              <a:t>you will have n entries</a:t>
            </a:r>
          </a:p>
          <a:p>
            <a:endParaRPr lang="en-US" dirty="0" smtClean="0"/>
          </a:p>
          <a:p>
            <a:r>
              <a:rPr lang="en-US" dirty="0" smtClean="0"/>
              <a:t> </a:t>
            </a:r>
            <a:endParaRPr lang="en-US" dirty="0"/>
          </a:p>
        </p:txBody>
      </p:sp>
    </p:spTree>
    <p:extLst>
      <p:ext uri="{BB962C8B-B14F-4D97-AF65-F5344CB8AC3E}">
        <p14:creationId xmlns:p14="http://schemas.microsoft.com/office/powerpoint/2010/main" val="85137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Matrices</a:t>
            </a:r>
          </a:p>
        </p:txBody>
      </p:sp>
      <p:sp>
        <p:nvSpPr>
          <p:cNvPr id="24579" name="Content Placeholder 2"/>
          <p:cNvSpPr>
            <a:spLocks noGrp="1"/>
          </p:cNvSpPr>
          <p:nvPr>
            <p:ph idx="1"/>
          </p:nvPr>
        </p:nvSpPr>
        <p:spPr/>
        <p:txBody>
          <a:bodyPr/>
          <a:lstStyle/>
          <a:p>
            <a:r>
              <a:rPr lang="en-US" altLang="en-US" smtClean="0"/>
              <a:t>Remember - each row in an augmented matrix represents an equation </a:t>
            </a:r>
          </a:p>
          <a:p>
            <a:r>
              <a:rPr lang="en-US" altLang="en-US" smtClean="0"/>
              <a:t>So…anything that you can do to an equation can be done to the row of a matrix!</a:t>
            </a:r>
          </a:p>
        </p:txBody>
      </p:sp>
    </p:spTree>
    <p:extLst>
      <p:ext uri="{BB962C8B-B14F-4D97-AF65-F5344CB8AC3E}">
        <p14:creationId xmlns:p14="http://schemas.microsoft.com/office/powerpoint/2010/main" val="2008190760"/>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Search</a:t>
            </a:r>
          </a:p>
        </p:txBody>
      </p:sp>
      <p:sp>
        <p:nvSpPr>
          <p:cNvPr id="3" name="Content Placeholder 2"/>
          <p:cNvSpPr>
            <a:spLocks noGrp="1"/>
          </p:cNvSpPr>
          <p:nvPr>
            <p:ph idx="1"/>
          </p:nvPr>
        </p:nvSpPr>
        <p:spPr/>
        <p:txBody>
          <a:bodyPr/>
          <a:lstStyle/>
          <a:p>
            <a:r>
              <a:rPr lang="en-US" dirty="0" smtClean="0"/>
              <a:t>Think of a list as a matrix that has been moved into an array</a:t>
            </a:r>
          </a:p>
          <a:p>
            <a:r>
              <a:rPr lang="en-US" dirty="0" smtClean="0"/>
              <a:t> </a:t>
            </a:r>
            <a:endParaRPr lang="en-US" dirty="0"/>
          </a:p>
        </p:txBody>
      </p:sp>
    </p:spTree>
    <p:extLst>
      <p:ext uri="{BB962C8B-B14F-4D97-AF65-F5344CB8AC3E}">
        <p14:creationId xmlns:p14="http://schemas.microsoft.com/office/powerpoint/2010/main" val="85137528"/>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Search</a:t>
            </a:r>
          </a:p>
        </p:txBody>
      </p:sp>
      <p:sp>
        <p:nvSpPr>
          <p:cNvPr id="3" name="Content Placeholder 2"/>
          <p:cNvSpPr>
            <a:spLocks noGrp="1"/>
          </p:cNvSpPr>
          <p:nvPr>
            <p:ph idx="1"/>
          </p:nvPr>
        </p:nvSpPr>
        <p:spPr/>
        <p:txBody>
          <a:bodyPr/>
          <a:lstStyle/>
          <a:p>
            <a:r>
              <a:rPr lang="en-US" dirty="0" smtClean="0"/>
              <a:t>So an </a:t>
            </a:r>
            <a:r>
              <a:rPr lang="en-US" dirty="0" err="1" smtClean="0"/>
              <a:t>n×n</a:t>
            </a:r>
            <a:r>
              <a:rPr lang="en-US" dirty="0" smtClean="0"/>
              <a:t> matrix would correspond to a list of n</a:t>
            </a:r>
            <a:r>
              <a:rPr lang="en-US" baseline="30000" dirty="0" smtClean="0"/>
              <a:t>2</a:t>
            </a:r>
            <a:r>
              <a:rPr lang="en-US" dirty="0" smtClean="0"/>
              <a:t> items</a:t>
            </a:r>
          </a:p>
          <a:p>
            <a:r>
              <a:rPr lang="en-US" dirty="0" smtClean="0"/>
              <a:t> </a:t>
            </a:r>
            <a:endParaRPr lang="en-US" dirty="0"/>
          </a:p>
        </p:txBody>
      </p:sp>
    </p:spTree>
    <p:extLst>
      <p:ext uri="{BB962C8B-B14F-4D97-AF65-F5344CB8AC3E}">
        <p14:creationId xmlns:p14="http://schemas.microsoft.com/office/powerpoint/2010/main" val="85137528"/>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225" y="1138002"/>
            <a:ext cx="3914775" cy="5719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Sequential Search</a:t>
            </a:r>
          </a:p>
        </p:txBody>
      </p:sp>
      <p:sp>
        <p:nvSpPr>
          <p:cNvPr id="3" name="Content Placeholder 2"/>
          <p:cNvSpPr>
            <a:spLocks noGrp="1"/>
          </p:cNvSpPr>
          <p:nvPr>
            <p:ph idx="1"/>
          </p:nvPr>
        </p:nvSpPr>
        <p:spPr/>
        <p:txBody>
          <a:bodyPr/>
          <a:lstStyle/>
          <a:p>
            <a:r>
              <a:rPr lang="en-US" dirty="0" smtClean="0"/>
              <a:t>This is called a “vector space isomorphism”</a:t>
            </a:r>
          </a:p>
          <a:p>
            <a:r>
              <a:rPr lang="en-US" dirty="0" smtClean="0"/>
              <a:t> </a:t>
            </a:r>
            <a:endParaRPr lang="en-US" dirty="0"/>
          </a:p>
        </p:txBody>
      </p:sp>
      <p:sp>
        <p:nvSpPr>
          <p:cNvPr id="5" name="Rectangle 4"/>
          <p:cNvSpPr/>
          <p:nvPr/>
        </p:nvSpPr>
        <p:spPr>
          <a:xfrm>
            <a:off x="0" y="6705600"/>
            <a:ext cx="9144000" cy="553998"/>
          </a:xfrm>
          <a:prstGeom prst="rect">
            <a:avLst/>
          </a:prstGeom>
        </p:spPr>
        <p:txBody>
          <a:bodyPr wrap="square">
            <a:spAutoFit/>
          </a:bodyPr>
          <a:lstStyle/>
          <a:p>
            <a:r>
              <a:rPr lang="en-US" sz="1500" dirty="0">
                <a:solidFill>
                  <a:srgbClr val="00B0F0"/>
                </a:solidFill>
              </a:rPr>
              <a:t>http://1.bp.blogspot.com/-o6VoKoz9RRk/Uk1FfScUyeI/AAAAAAAAAno/eHm6IuPcfhA/s1600/scared+man.JPG</a:t>
            </a:r>
          </a:p>
        </p:txBody>
      </p:sp>
    </p:spTree>
    <p:extLst>
      <p:ext uri="{BB962C8B-B14F-4D97-AF65-F5344CB8AC3E}">
        <p14:creationId xmlns:p14="http://schemas.microsoft.com/office/powerpoint/2010/main" val="85137528"/>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Search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spcBef>
                    <a:spcPts val="0"/>
                  </a:spcBef>
                </a:pPr>
                <a:r>
                  <a:rPr lang="en-US" dirty="0" smtClean="0"/>
                  <a:t>While matrix operations are O(n</a:t>
                </a:r>
                <a:r>
                  <a:rPr lang="en-US" baseline="30000" dirty="0" smtClean="0"/>
                  <a:t>2</a:t>
                </a:r>
                <a:r>
                  <a:rPr lang="en-US" dirty="0" smtClean="0"/>
                  <a:t>)</a:t>
                </a:r>
              </a:p>
              <a:p>
                <a:pPr>
                  <a:spcBef>
                    <a:spcPts val="0"/>
                  </a:spcBef>
                </a:pPr>
                <a:r>
                  <a:rPr lang="en-US" dirty="0" smtClean="0"/>
                  <a:t>list operations like </a:t>
                </a:r>
              </a:p>
              <a:p>
                <a:pPr>
                  <a:spcBef>
                    <a:spcPts val="0"/>
                  </a:spcBef>
                </a:pPr>
                <a:r>
                  <a:rPr lang="en-US" dirty="0" smtClean="0"/>
                  <a:t>searching would be </a:t>
                </a:r>
              </a:p>
              <a:p>
                <a:pPr>
                  <a:spcBef>
                    <a:spcPts val="0"/>
                  </a:spcBef>
                </a:pPr>
                <a:r>
                  <a:rPr lang="en-US" dirty="0" smtClean="0"/>
                  <a:t>O(</a:t>
                </a:r>
                <a14:m>
                  <m:oMath xmlns:m="http://schemas.openxmlformats.org/officeDocument/2006/math">
                    <m:rad>
                      <m:radPr>
                        <m:degHide m:val="on"/>
                        <m:ctrlPr>
                          <a:rPr lang="en-US" i="1" smtClean="0">
                            <a:latin typeface="Cambria Math"/>
                          </a:rPr>
                        </m:ctrlPr>
                      </m:radPr>
                      <m:deg/>
                      <m:e>
                        <m:r>
                          <m:rPr>
                            <m:nor/>
                          </m:rPr>
                          <a:rPr lang="en-US" dirty="0"/>
                          <m:t>n</m:t>
                        </m:r>
                        <m:r>
                          <m:rPr>
                            <m:nor/>
                          </m:rPr>
                          <a:rPr lang="en-US" baseline="30000" dirty="0"/>
                          <m:t>2</m:t>
                        </m:r>
                      </m:e>
                    </m:rad>
                  </m:oMath>
                </a14:m>
                <a:r>
                  <a:rPr lang="en-US" dirty="0" smtClean="0"/>
                  <a:t>) or merely </a:t>
                </a:r>
              </a:p>
              <a:p>
                <a:pPr>
                  <a:spcBef>
                    <a:spcPts val="0"/>
                  </a:spcBef>
                </a:pPr>
                <a:r>
                  <a:rPr lang="en-US" dirty="0" smtClean="0"/>
                  <a:t>O(n)</a:t>
                </a:r>
              </a:p>
              <a:p>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593" t="-1946"/>
                </a:stretch>
              </a:blipFill>
            </p:spPr>
            <p:txBody>
              <a:bodyPr/>
              <a:lstStyle/>
              <a:p>
                <a:r>
                  <a:rPr lang="en-US">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300" y="2044700"/>
            <a:ext cx="3187700" cy="481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6687235"/>
            <a:ext cx="6858000" cy="323165"/>
          </a:xfrm>
          <a:prstGeom prst="rect">
            <a:avLst/>
          </a:prstGeom>
        </p:spPr>
        <p:txBody>
          <a:bodyPr wrap="square">
            <a:spAutoFit/>
          </a:bodyPr>
          <a:lstStyle/>
          <a:p>
            <a:r>
              <a:rPr lang="en-US" sz="1500" dirty="0">
                <a:solidFill>
                  <a:srgbClr val="00B0F0"/>
                </a:solidFill>
              </a:rPr>
              <a:t>http://www.shutterstock.com/s/whew/search.html</a:t>
            </a:r>
          </a:p>
        </p:txBody>
      </p:sp>
    </p:spTree>
    <p:extLst>
      <p:ext uri="{BB962C8B-B14F-4D97-AF65-F5344CB8AC3E}">
        <p14:creationId xmlns:p14="http://schemas.microsoft.com/office/powerpoint/2010/main" val="464695072"/>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Search</a:t>
            </a:r>
          </a:p>
        </p:txBody>
      </p:sp>
      <p:sp>
        <p:nvSpPr>
          <p:cNvPr id="3" name="Content Placeholder 2"/>
          <p:cNvSpPr>
            <a:spLocks noGrp="1"/>
          </p:cNvSpPr>
          <p:nvPr>
            <p:ph idx="1"/>
          </p:nvPr>
        </p:nvSpPr>
        <p:spPr/>
        <p:txBody>
          <a:bodyPr/>
          <a:lstStyle/>
          <a:p>
            <a:r>
              <a:rPr lang="en-US" dirty="0" smtClean="0"/>
              <a:t>And O(n) is what we want!</a:t>
            </a:r>
          </a:p>
          <a:p>
            <a:r>
              <a:rPr lang="en-US" dirty="0" smtClean="0"/>
              <a:t>(Linear time)</a:t>
            </a:r>
          </a:p>
          <a:p>
            <a:r>
              <a:rPr lang="en-US" dirty="0" smtClean="0"/>
              <a:t> </a:t>
            </a:r>
            <a:endParaRPr lang="en-US" dirty="0"/>
          </a:p>
        </p:txBody>
      </p:sp>
    </p:spTree>
    <p:extLst>
      <p:ext uri="{BB962C8B-B14F-4D97-AF65-F5344CB8AC3E}">
        <p14:creationId xmlns:p14="http://schemas.microsoft.com/office/powerpoint/2010/main" val="464695072"/>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Search</a:t>
            </a:r>
          </a:p>
        </p:txBody>
      </p:sp>
      <p:sp>
        <p:nvSpPr>
          <p:cNvPr id="3" name="Content Placeholder 2"/>
          <p:cNvSpPr>
            <a:spLocks noGrp="1"/>
          </p:cNvSpPr>
          <p:nvPr>
            <p:ph idx="1"/>
          </p:nvPr>
        </p:nvSpPr>
        <p:spPr/>
        <p:txBody>
          <a:bodyPr/>
          <a:lstStyle/>
          <a:p>
            <a:r>
              <a:rPr lang="en-US" dirty="0" smtClean="0"/>
              <a:t>But some searching algorithms can go even faster if the data are pre-ordered</a:t>
            </a:r>
          </a:p>
          <a:p>
            <a:r>
              <a:rPr lang="en-US" dirty="0" smtClean="0"/>
              <a:t> </a:t>
            </a:r>
            <a:endParaRPr lang="en-US" dirty="0"/>
          </a:p>
        </p:txBody>
      </p:sp>
    </p:spTree>
    <p:extLst>
      <p:ext uri="{BB962C8B-B14F-4D97-AF65-F5344CB8AC3E}">
        <p14:creationId xmlns:p14="http://schemas.microsoft.com/office/powerpoint/2010/main" val="464695072"/>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Search</a:t>
            </a:r>
          </a:p>
        </p:txBody>
      </p:sp>
      <p:sp>
        <p:nvSpPr>
          <p:cNvPr id="3" name="Content Placeholder 2"/>
          <p:cNvSpPr>
            <a:spLocks noGrp="1"/>
          </p:cNvSpPr>
          <p:nvPr>
            <p:ph idx="1"/>
          </p:nvPr>
        </p:nvSpPr>
        <p:spPr/>
        <p:txBody>
          <a:bodyPr/>
          <a:lstStyle/>
          <a:p>
            <a:r>
              <a:rPr lang="en-US" dirty="0" smtClean="0"/>
              <a:t>If the item you are searching for is the first item in the list, you’ll find it immediately! (O(0))</a:t>
            </a:r>
          </a:p>
          <a:p>
            <a:endParaRPr lang="en-US" dirty="0" smtClean="0"/>
          </a:p>
          <a:p>
            <a:r>
              <a:rPr lang="en-US" dirty="0" smtClean="0"/>
              <a:t> </a:t>
            </a:r>
            <a:endParaRPr lang="en-US" dirty="0"/>
          </a:p>
        </p:txBody>
      </p:sp>
    </p:spTree>
    <p:extLst>
      <p:ext uri="{BB962C8B-B14F-4D97-AF65-F5344CB8AC3E}">
        <p14:creationId xmlns:p14="http://schemas.microsoft.com/office/powerpoint/2010/main" val="464695072"/>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Search</a:t>
            </a:r>
          </a:p>
        </p:txBody>
      </p:sp>
      <p:sp>
        <p:nvSpPr>
          <p:cNvPr id="3" name="Content Placeholder 2"/>
          <p:cNvSpPr>
            <a:spLocks noGrp="1"/>
          </p:cNvSpPr>
          <p:nvPr>
            <p:ph idx="1"/>
          </p:nvPr>
        </p:nvSpPr>
        <p:spPr/>
        <p:txBody>
          <a:bodyPr/>
          <a:lstStyle/>
          <a:p>
            <a:r>
              <a:rPr lang="en-US" dirty="0" smtClean="0"/>
              <a:t>This is the best–case scenario and unbeatable</a:t>
            </a:r>
          </a:p>
          <a:p>
            <a:r>
              <a:rPr lang="en-US" dirty="0" smtClean="0"/>
              <a:t> </a:t>
            </a:r>
            <a:endParaRPr lang="en-US" dirty="0"/>
          </a:p>
        </p:txBody>
      </p:sp>
    </p:spTree>
    <p:extLst>
      <p:ext uri="{BB962C8B-B14F-4D97-AF65-F5344CB8AC3E}">
        <p14:creationId xmlns:p14="http://schemas.microsoft.com/office/powerpoint/2010/main" val="464695072"/>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Search</a:t>
            </a:r>
          </a:p>
        </p:txBody>
      </p:sp>
      <p:sp>
        <p:nvSpPr>
          <p:cNvPr id="3" name="Content Placeholder 2"/>
          <p:cNvSpPr>
            <a:spLocks noGrp="1"/>
          </p:cNvSpPr>
          <p:nvPr>
            <p:ph idx="1"/>
          </p:nvPr>
        </p:nvSpPr>
        <p:spPr/>
        <p:txBody>
          <a:bodyPr/>
          <a:lstStyle/>
          <a:p>
            <a:r>
              <a:rPr lang="en-US" dirty="0" smtClean="0"/>
              <a:t>But… your item could also be the last in the list (O(n))</a:t>
            </a:r>
          </a:p>
          <a:p>
            <a:r>
              <a:rPr lang="en-US" dirty="0" smtClean="0"/>
              <a:t> </a:t>
            </a:r>
            <a:endParaRPr lang="en-US" dirty="0"/>
          </a:p>
        </p:txBody>
      </p:sp>
    </p:spTree>
    <p:extLst>
      <p:ext uri="{BB962C8B-B14F-4D97-AF65-F5344CB8AC3E}">
        <p14:creationId xmlns:p14="http://schemas.microsoft.com/office/powerpoint/2010/main" val="464695072"/>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Search</a:t>
            </a:r>
          </a:p>
        </p:txBody>
      </p:sp>
      <p:sp>
        <p:nvSpPr>
          <p:cNvPr id="3" name="Content Placeholder 2"/>
          <p:cNvSpPr>
            <a:spLocks noGrp="1"/>
          </p:cNvSpPr>
          <p:nvPr>
            <p:ph idx="1"/>
          </p:nvPr>
        </p:nvSpPr>
        <p:spPr/>
        <p:txBody>
          <a:bodyPr/>
          <a:lstStyle/>
          <a:p>
            <a:r>
              <a:rPr lang="en-US" dirty="0" smtClean="0"/>
              <a:t>And, remember, big O is the worst-case scenario</a:t>
            </a:r>
          </a:p>
          <a:p>
            <a:endParaRPr lang="en-US" dirty="0" smtClean="0"/>
          </a:p>
          <a:p>
            <a:r>
              <a:rPr lang="en-US" dirty="0" smtClean="0"/>
              <a:t> </a:t>
            </a:r>
            <a:endParaRPr lang="en-US" dirty="0"/>
          </a:p>
        </p:txBody>
      </p:sp>
    </p:spTree>
    <p:extLst>
      <p:ext uri="{BB962C8B-B14F-4D97-AF65-F5344CB8AC3E}">
        <p14:creationId xmlns:p14="http://schemas.microsoft.com/office/powerpoint/2010/main" val="464695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Matrices</a:t>
            </a:r>
          </a:p>
        </p:txBody>
      </p:sp>
      <p:sp>
        <p:nvSpPr>
          <p:cNvPr id="25603" name="Content Placeholder 2"/>
          <p:cNvSpPr>
            <a:spLocks noGrp="1"/>
          </p:cNvSpPr>
          <p:nvPr>
            <p:ph idx="1"/>
          </p:nvPr>
        </p:nvSpPr>
        <p:spPr/>
        <p:txBody>
          <a:bodyPr/>
          <a:lstStyle/>
          <a:p>
            <a:r>
              <a:rPr lang="en-US" altLang="en-US" smtClean="0"/>
              <a:t>Scalar multiplication:</a:t>
            </a:r>
          </a:p>
          <a:p>
            <a:endParaRPr lang="en-US" altLang="en-US" sz="2000" smtClean="0"/>
          </a:p>
          <a:p>
            <a:r>
              <a:rPr lang="en-US" altLang="en-US" smtClean="0"/>
              <a:t>3x + 7y = 15</a:t>
            </a:r>
          </a:p>
          <a:p>
            <a:r>
              <a:rPr lang="en-US" altLang="en-US" smtClean="0"/>
              <a:t>2(3x + 7y) = 2(15)</a:t>
            </a:r>
          </a:p>
          <a:p>
            <a:endParaRPr lang="en-US" altLang="en-US" sz="2000" smtClean="0"/>
          </a:p>
          <a:p>
            <a:r>
              <a:rPr lang="en-US" altLang="en-US" smtClean="0"/>
              <a:t>You can multiply a row of an augmented matrix by a constant</a:t>
            </a:r>
          </a:p>
        </p:txBody>
      </p:sp>
    </p:spTree>
    <p:extLst>
      <p:ext uri="{BB962C8B-B14F-4D97-AF65-F5344CB8AC3E}">
        <p14:creationId xmlns:p14="http://schemas.microsoft.com/office/powerpoint/2010/main" val="3866849007"/>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Search</a:t>
            </a:r>
          </a:p>
        </p:txBody>
      </p:sp>
      <p:sp>
        <p:nvSpPr>
          <p:cNvPr id="3" name="Content Placeholder 2"/>
          <p:cNvSpPr>
            <a:spLocks noGrp="1"/>
          </p:cNvSpPr>
          <p:nvPr>
            <p:ph idx="1"/>
          </p:nvPr>
        </p:nvSpPr>
        <p:spPr/>
        <p:txBody>
          <a:bodyPr/>
          <a:lstStyle/>
          <a:p>
            <a:r>
              <a:rPr lang="en-US" dirty="0" smtClean="0"/>
              <a:t>And, remember, big O is the worst-case scenario</a:t>
            </a:r>
          </a:p>
          <a:p>
            <a:r>
              <a:rPr lang="en-US" dirty="0" smtClean="0"/>
              <a:t>So our big O value is O(n)</a:t>
            </a:r>
          </a:p>
          <a:p>
            <a:r>
              <a:rPr lang="en-US" dirty="0" smtClean="0"/>
              <a:t>(not O(n/2))</a:t>
            </a:r>
          </a:p>
          <a:p>
            <a:endParaRPr lang="en-US" dirty="0" smtClean="0"/>
          </a:p>
          <a:p>
            <a:r>
              <a:rPr lang="en-US" dirty="0" smtClean="0"/>
              <a:t> </a:t>
            </a:r>
            <a:endParaRPr lang="en-US" dirty="0"/>
          </a:p>
        </p:txBody>
      </p:sp>
    </p:spTree>
    <p:extLst>
      <p:ext uri="{BB962C8B-B14F-4D97-AF65-F5344CB8AC3E}">
        <p14:creationId xmlns:p14="http://schemas.microsoft.com/office/powerpoint/2010/main" val="3067769184"/>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Rectangle 3"/>
          <p:cNvSpPr>
            <a:spLocks noChangeArrowheads="1"/>
          </p:cNvSpPr>
          <p:nvPr/>
        </p:nvSpPr>
        <p:spPr bwMode="auto">
          <a:xfrm>
            <a:off x="76200" y="0"/>
            <a:ext cx="899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5400">
                <a:solidFill>
                  <a:srgbClr val="FFFF00"/>
                </a:solidFill>
                <a:cs typeface="Tahoma" pitchFamily="34" charset="0"/>
              </a:rPr>
              <a:t>Questions?</a:t>
            </a:r>
          </a:p>
        </p:txBody>
      </p:sp>
    </p:spTree>
    <p:extLst>
      <p:ext uri="{BB962C8B-B14F-4D97-AF65-F5344CB8AC3E}">
        <p14:creationId xmlns:p14="http://schemas.microsoft.com/office/powerpoint/2010/main" val="2998232144"/>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lstStyle/>
          <a:p>
            <a:r>
              <a:rPr lang="en-US" dirty="0" smtClean="0"/>
              <a:t>Another type of searching algorithm is the binary search</a:t>
            </a:r>
          </a:p>
          <a:p>
            <a:r>
              <a:rPr lang="en-US" dirty="0" smtClean="0"/>
              <a:t> </a:t>
            </a:r>
            <a:endParaRPr lang="en-US" dirty="0"/>
          </a:p>
        </p:txBody>
      </p:sp>
    </p:spTree>
    <p:extLst>
      <p:ext uri="{BB962C8B-B14F-4D97-AF65-F5344CB8AC3E}">
        <p14:creationId xmlns:p14="http://schemas.microsoft.com/office/powerpoint/2010/main" val="464695072"/>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smtClean="0"/>
              <a:t>This algorithm is very efficient</a:t>
            </a:r>
          </a:p>
          <a:p>
            <a:r>
              <a:rPr lang="en-US" dirty="0" smtClean="0"/>
              <a:t> </a:t>
            </a:r>
            <a:endParaRPr lang="en-US" dirty="0"/>
          </a:p>
        </p:txBody>
      </p:sp>
    </p:spTree>
    <p:extLst>
      <p:ext uri="{BB962C8B-B14F-4D97-AF65-F5344CB8AC3E}">
        <p14:creationId xmlns:p14="http://schemas.microsoft.com/office/powerpoint/2010/main" val="464695072"/>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smtClean="0"/>
              <a:t>This algorithm is very efficient</a:t>
            </a:r>
          </a:p>
          <a:p>
            <a:endParaRPr lang="en-US" sz="2000" dirty="0"/>
          </a:p>
          <a:p>
            <a:r>
              <a:rPr lang="en-US" dirty="0" smtClean="0"/>
              <a:t>Its worst-case runtime is better than sequential search</a:t>
            </a:r>
          </a:p>
          <a:p>
            <a:r>
              <a:rPr lang="en-US" dirty="0" smtClean="0"/>
              <a:t> </a:t>
            </a:r>
            <a:endParaRPr lang="en-US" dirty="0"/>
          </a:p>
        </p:txBody>
      </p:sp>
    </p:spTree>
    <p:extLst>
      <p:ext uri="{BB962C8B-B14F-4D97-AF65-F5344CB8AC3E}">
        <p14:creationId xmlns:p14="http://schemas.microsoft.com/office/powerpoint/2010/main" val="418568255"/>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smtClean="0"/>
              <a:t>For a binary search, the list must be presorted in ascending or descending order</a:t>
            </a:r>
          </a:p>
          <a:p>
            <a:r>
              <a:rPr lang="en-US" dirty="0" smtClean="0"/>
              <a:t> </a:t>
            </a:r>
            <a:endParaRPr lang="en-US" dirty="0"/>
          </a:p>
        </p:txBody>
      </p:sp>
    </p:spTree>
    <p:extLst>
      <p:ext uri="{BB962C8B-B14F-4D97-AF65-F5344CB8AC3E}">
        <p14:creationId xmlns:p14="http://schemas.microsoft.com/office/powerpoint/2010/main" val="464695072"/>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smtClean="0"/>
              <a:t>To run a binary search, find the middle of the list</a:t>
            </a:r>
          </a:p>
          <a:p>
            <a:r>
              <a:rPr lang="en-US" dirty="0" smtClean="0"/>
              <a:t> </a:t>
            </a:r>
            <a:endParaRPr lang="en-US" dirty="0"/>
          </a:p>
        </p:txBody>
      </p:sp>
    </p:spTree>
    <p:extLst>
      <p:ext uri="{BB962C8B-B14F-4D97-AF65-F5344CB8AC3E}">
        <p14:creationId xmlns:p14="http://schemas.microsoft.com/office/powerpoint/2010/main" val="85137528"/>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smtClean="0"/>
              <a:t>To run a binary search, find the middle of the list</a:t>
            </a:r>
          </a:p>
          <a:p>
            <a:r>
              <a:rPr lang="en-US" dirty="0" smtClean="0"/>
              <a:t>Check your middle</a:t>
            </a:r>
          </a:p>
          <a:p>
            <a:r>
              <a:rPr lang="en-US" dirty="0" smtClean="0"/>
              <a:t>Throw out the half of the (ordered) data that won’t contain your value</a:t>
            </a:r>
          </a:p>
          <a:p>
            <a:r>
              <a:rPr lang="en-US" dirty="0" smtClean="0"/>
              <a:t>Do it again until you find your number </a:t>
            </a:r>
            <a:endParaRPr lang="en-US" dirty="0"/>
          </a:p>
        </p:txBody>
      </p:sp>
    </p:spTree>
    <p:extLst>
      <p:ext uri="{BB962C8B-B14F-4D97-AF65-F5344CB8AC3E}">
        <p14:creationId xmlns:p14="http://schemas.microsoft.com/office/powerpoint/2010/main" val="3452615702"/>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smtClean="0"/>
              <a:t>This method is recursive</a:t>
            </a:r>
          </a:p>
          <a:p>
            <a:r>
              <a:rPr lang="en-US" dirty="0" smtClean="0"/>
              <a:t>(remember, sequential searching was iterative)</a:t>
            </a:r>
          </a:p>
          <a:p>
            <a:r>
              <a:rPr lang="en-US" dirty="0" smtClean="0"/>
              <a:t> </a:t>
            </a:r>
            <a:endParaRPr lang="en-US" dirty="0"/>
          </a:p>
        </p:txBody>
      </p:sp>
    </p:spTree>
    <p:extLst>
      <p:ext uri="{BB962C8B-B14F-4D97-AF65-F5344CB8AC3E}">
        <p14:creationId xmlns:p14="http://schemas.microsoft.com/office/powerpoint/2010/main" val="85137528"/>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03823"/>
            <a:ext cx="9601200" cy="1157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838200"/>
            <a:ext cx="8229600" cy="5638800"/>
          </a:xfrm>
        </p:spPr>
        <p:txBody>
          <a:bodyPr/>
          <a:lstStyle/>
          <a:p>
            <a:r>
              <a:rPr lang="en-US" dirty="0" smtClean="0"/>
              <a:t>Suppose we want to find the number 3.8 in the list:</a:t>
            </a:r>
          </a:p>
          <a:p>
            <a:endParaRPr lang="en-US" dirty="0" smtClean="0"/>
          </a:p>
          <a:p>
            <a:endParaRPr lang="en-US" dirty="0" smtClean="0"/>
          </a:p>
          <a:p>
            <a:endParaRPr lang="en-US" sz="2000" dirty="0" smtClean="0"/>
          </a:p>
          <a:p>
            <a:r>
              <a:rPr lang="en-US" dirty="0" smtClean="0"/>
              <a:t> </a:t>
            </a:r>
            <a:endParaRPr lang="en-US" dirty="0"/>
          </a:p>
        </p:txBody>
      </p:sp>
      <p:sp>
        <p:nvSpPr>
          <p:cNvPr id="2" name="Rectangle 1"/>
          <p:cNvSpPr/>
          <p:nvPr/>
        </p:nvSpPr>
        <p:spPr>
          <a:xfrm>
            <a:off x="76200" y="2667000"/>
            <a:ext cx="9020418" cy="430887"/>
          </a:xfrm>
          <a:prstGeom prst="rect">
            <a:avLst/>
          </a:prstGeom>
        </p:spPr>
        <p:txBody>
          <a:bodyPr wrap="none">
            <a:spAutoFit/>
          </a:bodyPr>
          <a:lstStyle/>
          <a:p>
            <a:r>
              <a:rPr lang="en-US" sz="1100" b="1" dirty="0" smtClean="0">
                <a:solidFill>
                  <a:srgbClr val="CCFFFF"/>
                </a:solidFill>
              </a:rPr>
              <a:t> </a:t>
            </a:r>
            <a:r>
              <a:rPr lang="en-US" sz="2200" b="1" dirty="0" smtClean="0">
                <a:solidFill>
                  <a:srgbClr val="CCFFFF"/>
                </a:solidFill>
              </a:rPr>
              <a:t>1.5       </a:t>
            </a:r>
            <a:r>
              <a:rPr lang="en-US" sz="1100" b="1" dirty="0" smtClean="0">
                <a:solidFill>
                  <a:srgbClr val="CCFFFF"/>
                </a:solidFill>
              </a:rPr>
              <a:t> </a:t>
            </a:r>
            <a:r>
              <a:rPr lang="en-US" sz="2200" b="1" dirty="0" smtClean="0">
                <a:solidFill>
                  <a:srgbClr val="CCFFFF"/>
                </a:solidFill>
              </a:rPr>
              <a:t>2.7       3.8       </a:t>
            </a:r>
            <a:r>
              <a:rPr lang="en-US" sz="1100" b="1" dirty="0" smtClean="0">
                <a:solidFill>
                  <a:srgbClr val="CCFFFF"/>
                </a:solidFill>
              </a:rPr>
              <a:t> </a:t>
            </a:r>
            <a:r>
              <a:rPr lang="en-US" sz="2200" b="1" dirty="0" smtClean="0">
                <a:solidFill>
                  <a:srgbClr val="CCFFFF"/>
                </a:solidFill>
              </a:rPr>
              <a:t>7.2       </a:t>
            </a:r>
            <a:r>
              <a:rPr lang="en-US" sz="1100" b="1" dirty="0" smtClean="0">
                <a:solidFill>
                  <a:srgbClr val="CCFFFF"/>
                </a:solidFill>
              </a:rPr>
              <a:t> </a:t>
            </a:r>
            <a:r>
              <a:rPr lang="en-US" sz="2200" b="1" dirty="0" smtClean="0">
                <a:solidFill>
                  <a:srgbClr val="CCFFFF"/>
                </a:solidFill>
              </a:rPr>
              <a:t>9.0      </a:t>
            </a:r>
            <a:r>
              <a:rPr lang="en-US" sz="1100" b="1" dirty="0" smtClean="0">
                <a:solidFill>
                  <a:srgbClr val="CCFFFF"/>
                </a:solidFill>
              </a:rPr>
              <a:t> </a:t>
            </a:r>
            <a:r>
              <a:rPr lang="en-US" sz="2200" b="1" dirty="0" smtClean="0">
                <a:solidFill>
                  <a:srgbClr val="CCFFFF"/>
                </a:solidFill>
              </a:rPr>
              <a:t>12.6      15.3</a:t>
            </a:r>
            <a:endParaRPr lang="en-US" sz="2200" b="1" dirty="0">
              <a:solidFill>
                <a:srgbClr val="CCFFFF"/>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smtClean="0">
                <a:solidFill>
                  <a:schemeClr val="bg1"/>
                </a:solidFill>
              </a:rPr>
              <a:t>Binary Search</a:t>
            </a:r>
            <a:endParaRPr lang="en-US" altLang="en-US" sz="2400" dirty="0">
              <a:solidFill>
                <a:schemeClr val="bg1"/>
              </a:solidFill>
            </a:endParaRP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
        <p:nvSpPr>
          <p:cNvPr id="7" name="Rectangle 6"/>
          <p:cNvSpPr/>
          <p:nvPr/>
        </p:nvSpPr>
        <p:spPr>
          <a:xfrm>
            <a:off x="6688623" y="6380946"/>
            <a:ext cx="2379177" cy="477054"/>
          </a:xfrm>
          <a:prstGeom prst="rect">
            <a:avLst/>
          </a:prstGeom>
        </p:spPr>
        <p:txBody>
          <a:bodyPr wrap="none">
            <a:spAutoFit/>
          </a:bodyPr>
          <a:lstStyle/>
          <a:p>
            <a:r>
              <a:rPr lang="en-US" sz="2500" b="1" dirty="0" smtClean="0">
                <a:solidFill>
                  <a:srgbClr val="CCFFFF"/>
                </a:solidFill>
              </a:rPr>
              <a:t>Binary Search</a:t>
            </a:r>
            <a:endParaRPr lang="en-US" sz="2500" b="1" dirty="0">
              <a:solidFill>
                <a:srgbClr val="CCFFFF"/>
              </a:solidFill>
            </a:endParaRPr>
          </a:p>
        </p:txBody>
      </p:sp>
    </p:spTree>
    <p:extLst>
      <p:ext uri="{BB962C8B-B14F-4D97-AF65-F5344CB8AC3E}">
        <p14:creationId xmlns:p14="http://schemas.microsoft.com/office/powerpoint/2010/main" val="1824374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Matrices</a:t>
            </a:r>
          </a:p>
        </p:txBody>
      </p:sp>
      <p:sp>
        <p:nvSpPr>
          <p:cNvPr id="26627" name="Content Placeholder 2"/>
          <p:cNvSpPr>
            <a:spLocks noGrp="1"/>
          </p:cNvSpPr>
          <p:nvPr>
            <p:ph idx="1"/>
          </p:nvPr>
        </p:nvSpPr>
        <p:spPr/>
        <p:txBody>
          <a:bodyPr/>
          <a:lstStyle/>
          <a:p>
            <a:r>
              <a:rPr lang="en-US" altLang="en-US" smtClean="0"/>
              <a:t>Scalar multiplication uses a special notation:</a:t>
            </a:r>
          </a:p>
          <a:p>
            <a:endParaRPr lang="en-US" altLang="en-US" sz="2000" smtClean="0"/>
          </a:p>
          <a:p>
            <a:pPr algn="ctr"/>
            <a:r>
              <a:rPr lang="en-US" altLang="en-US" smtClean="0"/>
              <a:t>2R</a:t>
            </a:r>
            <a:r>
              <a:rPr lang="en-US" altLang="en-US" baseline="-25000" smtClean="0"/>
              <a:t>1</a:t>
            </a:r>
          </a:p>
          <a:p>
            <a:endParaRPr lang="en-US" altLang="en-US" sz="2000" smtClean="0"/>
          </a:p>
          <a:p>
            <a:r>
              <a:rPr lang="en-US" altLang="en-US" smtClean="0"/>
              <a:t>This means multiply all of the elements in row 1 by the constant value 2</a:t>
            </a:r>
          </a:p>
        </p:txBody>
      </p:sp>
    </p:spTree>
    <p:extLst>
      <p:ext uri="{BB962C8B-B14F-4D97-AF65-F5344CB8AC3E}">
        <p14:creationId xmlns:p14="http://schemas.microsoft.com/office/powerpoint/2010/main" val="1511266800"/>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66950"/>
            <a:ext cx="9601200" cy="1157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838200"/>
            <a:ext cx="8229600" cy="5638800"/>
          </a:xfrm>
        </p:spPr>
        <p:txBody>
          <a:bodyPr/>
          <a:lstStyle/>
          <a:p>
            <a:r>
              <a:rPr lang="en-US" dirty="0" smtClean="0"/>
              <a:t>Suppose we want to find the number 3.8 in the list:</a:t>
            </a:r>
          </a:p>
          <a:p>
            <a:endParaRPr lang="en-US" dirty="0"/>
          </a:p>
          <a:p>
            <a:endParaRPr lang="en-US" dirty="0" smtClean="0"/>
          </a:p>
          <a:p>
            <a:r>
              <a:rPr lang="en-US" dirty="0"/>
              <a:t>First we compare the element in the middle of the list to our </a:t>
            </a:r>
            <a:r>
              <a:rPr lang="en-US" dirty="0" smtClean="0"/>
              <a:t>value</a:t>
            </a:r>
          </a:p>
          <a:p>
            <a:endParaRPr lang="en-US" dirty="0" smtClean="0"/>
          </a:p>
          <a:p>
            <a:endParaRPr lang="en-US" dirty="0" smtClean="0"/>
          </a:p>
          <a:p>
            <a:endParaRPr lang="en-US" sz="2000" dirty="0" smtClean="0"/>
          </a:p>
          <a:p>
            <a:r>
              <a:rPr lang="en-US" dirty="0" smtClean="0"/>
              <a:t> </a:t>
            </a:r>
            <a:endParaRPr lang="en-US" dirty="0"/>
          </a:p>
        </p:txBody>
      </p:sp>
      <p:sp>
        <p:nvSpPr>
          <p:cNvPr id="2" name="Rectangle 1"/>
          <p:cNvSpPr/>
          <p:nvPr/>
        </p:nvSpPr>
        <p:spPr>
          <a:xfrm>
            <a:off x="76200" y="2667000"/>
            <a:ext cx="9020418" cy="430887"/>
          </a:xfrm>
          <a:prstGeom prst="rect">
            <a:avLst/>
          </a:prstGeom>
        </p:spPr>
        <p:txBody>
          <a:bodyPr wrap="none">
            <a:spAutoFit/>
          </a:bodyPr>
          <a:lstStyle/>
          <a:p>
            <a:r>
              <a:rPr lang="en-US" sz="1100" b="1" dirty="0" smtClean="0">
                <a:solidFill>
                  <a:srgbClr val="CCFFFF"/>
                </a:solidFill>
              </a:rPr>
              <a:t> </a:t>
            </a:r>
            <a:r>
              <a:rPr lang="en-US" sz="2200" b="1" dirty="0" smtClean="0">
                <a:solidFill>
                  <a:srgbClr val="CCFFFF"/>
                </a:solidFill>
              </a:rPr>
              <a:t>1.5       </a:t>
            </a:r>
            <a:r>
              <a:rPr lang="en-US" sz="1100" b="1" dirty="0" smtClean="0">
                <a:solidFill>
                  <a:srgbClr val="CCFFFF"/>
                </a:solidFill>
              </a:rPr>
              <a:t> </a:t>
            </a:r>
            <a:r>
              <a:rPr lang="en-US" sz="2200" b="1" dirty="0" smtClean="0">
                <a:solidFill>
                  <a:srgbClr val="CCFFFF"/>
                </a:solidFill>
              </a:rPr>
              <a:t>2.7       3.8       </a:t>
            </a:r>
            <a:r>
              <a:rPr lang="en-US" sz="1100" b="1" dirty="0" smtClean="0">
                <a:solidFill>
                  <a:srgbClr val="CCFFFF"/>
                </a:solidFill>
              </a:rPr>
              <a:t> </a:t>
            </a:r>
            <a:r>
              <a:rPr lang="en-US" sz="2200" b="1" dirty="0" smtClean="0">
                <a:solidFill>
                  <a:srgbClr val="CCFFFF"/>
                </a:solidFill>
              </a:rPr>
              <a:t>7.2       </a:t>
            </a:r>
            <a:r>
              <a:rPr lang="en-US" sz="1100" b="1" dirty="0" smtClean="0">
                <a:solidFill>
                  <a:srgbClr val="CCFFFF"/>
                </a:solidFill>
              </a:rPr>
              <a:t> </a:t>
            </a:r>
            <a:r>
              <a:rPr lang="en-US" sz="2200" b="1" dirty="0" smtClean="0">
                <a:solidFill>
                  <a:srgbClr val="CCFFFF"/>
                </a:solidFill>
              </a:rPr>
              <a:t>9.0      </a:t>
            </a:r>
            <a:r>
              <a:rPr lang="en-US" sz="1100" b="1" dirty="0" smtClean="0">
                <a:solidFill>
                  <a:srgbClr val="CCFFFF"/>
                </a:solidFill>
              </a:rPr>
              <a:t> </a:t>
            </a:r>
            <a:r>
              <a:rPr lang="en-US" sz="2200" b="1" dirty="0" smtClean="0">
                <a:solidFill>
                  <a:srgbClr val="CCFFFF"/>
                </a:solidFill>
              </a:rPr>
              <a:t>12.6      15.3</a:t>
            </a:r>
            <a:endParaRPr lang="en-US" sz="2200" b="1" dirty="0">
              <a:solidFill>
                <a:srgbClr val="CCFFFF"/>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Binary Search</a:t>
            </a: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
        <p:nvSpPr>
          <p:cNvPr id="7" name="Rectangle 6"/>
          <p:cNvSpPr/>
          <p:nvPr/>
        </p:nvSpPr>
        <p:spPr>
          <a:xfrm>
            <a:off x="6688623" y="6380946"/>
            <a:ext cx="2379177" cy="477054"/>
          </a:xfrm>
          <a:prstGeom prst="rect">
            <a:avLst/>
          </a:prstGeom>
        </p:spPr>
        <p:txBody>
          <a:bodyPr wrap="none">
            <a:spAutoFit/>
          </a:bodyPr>
          <a:lstStyle/>
          <a:p>
            <a:r>
              <a:rPr lang="en-US" sz="2500" b="1" dirty="0" smtClean="0">
                <a:solidFill>
                  <a:srgbClr val="CCFFFF"/>
                </a:solidFill>
              </a:rPr>
              <a:t>Binary Search</a:t>
            </a:r>
            <a:endParaRPr lang="en-US" sz="2500" b="1" dirty="0">
              <a:solidFill>
                <a:srgbClr val="CCFFFF"/>
              </a:solidFill>
            </a:endParaRPr>
          </a:p>
        </p:txBody>
      </p:sp>
    </p:spTree>
    <p:extLst>
      <p:ext uri="{BB962C8B-B14F-4D97-AF65-F5344CB8AC3E}">
        <p14:creationId xmlns:p14="http://schemas.microsoft.com/office/powerpoint/2010/main" val="1895227857"/>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66950"/>
            <a:ext cx="9601200" cy="1157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838200"/>
            <a:ext cx="8229600" cy="5638800"/>
          </a:xfrm>
        </p:spPr>
        <p:txBody>
          <a:bodyPr/>
          <a:lstStyle/>
          <a:p>
            <a:r>
              <a:rPr lang="en-US" dirty="0" smtClean="0"/>
              <a:t>Suppose we want to find the number 3.8 in the list:</a:t>
            </a:r>
          </a:p>
          <a:p>
            <a:endParaRPr lang="en-US" dirty="0"/>
          </a:p>
          <a:p>
            <a:endParaRPr lang="en-US" dirty="0" smtClean="0"/>
          </a:p>
          <a:p>
            <a:r>
              <a:rPr lang="en-US" dirty="0" smtClean="0"/>
              <a:t>7.2 </a:t>
            </a:r>
            <a:r>
              <a:rPr lang="en-US" dirty="0"/>
              <a:t>is </a:t>
            </a:r>
            <a:r>
              <a:rPr lang="en-US" i="1" dirty="0"/>
              <a:t>bigger</a:t>
            </a:r>
            <a:r>
              <a:rPr lang="en-US" dirty="0"/>
              <a:t> than 3.8, so we need to check the first half of the list </a:t>
            </a:r>
            <a:r>
              <a:rPr lang="en-US" dirty="0" smtClean="0"/>
              <a:t>next</a:t>
            </a:r>
          </a:p>
          <a:p>
            <a:endParaRPr lang="en-US" dirty="0" smtClean="0"/>
          </a:p>
          <a:p>
            <a:endParaRPr lang="en-US" dirty="0" smtClean="0"/>
          </a:p>
          <a:p>
            <a:endParaRPr lang="en-US" sz="2000" dirty="0" smtClean="0"/>
          </a:p>
          <a:p>
            <a:r>
              <a:rPr lang="en-US" dirty="0" smtClean="0"/>
              <a:t> </a:t>
            </a:r>
            <a:endParaRPr lang="en-US" dirty="0"/>
          </a:p>
        </p:txBody>
      </p:sp>
      <p:sp>
        <p:nvSpPr>
          <p:cNvPr id="2" name="Rectangle 1"/>
          <p:cNvSpPr/>
          <p:nvPr/>
        </p:nvSpPr>
        <p:spPr>
          <a:xfrm>
            <a:off x="76200" y="2667000"/>
            <a:ext cx="9020418" cy="430887"/>
          </a:xfrm>
          <a:prstGeom prst="rect">
            <a:avLst/>
          </a:prstGeom>
        </p:spPr>
        <p:txBody>
          <a:bodyPr wrap="none">
            <a:spAutoFit/>
          </a:bodyPr>
          <a:lstStyle/>
          <a:p>
            <a:r>
              <a:rPr lang="en-US" sz="1100" b="1" dirty="0" smtClean="0">
                <a:solidFill>
                  <a:srgbClr val="CCFFFF"/>
                </a:solidFill>
              </a:rPr>
              <a:t> </a:t>
            </a:r>
            <a:r>
              <a:rPr lang="en-US" sz="2200" b="1" dirty="0" smtClean="0">
                <a:solidFill>
                  <a:srgbClr val="CCFFFF"/>
                </a:solidFill>
              </a:rPr>
              <a:t>1.5       </a:t>
            </a:r>
            <a:r>
              <a:rPr lang="en-US" sz="1100" b="1" dirty="0" smtClean="0">
                <a:solidFill>
                  <a:srgbClr val="CCFFFF"/>
                </a:solidFill>
              </a:rPr>
              <a:t> </a:t>
            </a:r>
            <a:r>
              <a:rPr lang="en-US" sz="2200" b="1" dirty="0" smtClean="0">
                <a:solidFill>
                  <a:srgbClr val="CCFFFF"/>
                </a:solidFill>
              </a:rPr>
              <a:t>2.7       3.8       </a:t>
            </a:r>
            <a:r>
              <a:rPr lang="en-US" sz="1100" b="1" dirty="0" smtClean="0">
                <a:solidFill>
                  <a:srgbClr val="CCFFFF"/>
                </a:solidFill>
              </a:rPr>
              <a:t> </a:t>
            </a:r>
            <a:r>
              <a:rPr lang="en-US" sz="2200" b="1" dirty="0" smtClean="0">
                <a:solidFill>
                  <a:srgbClr val="CCFFFF"/>
                </a:solidFill>
              </a:rPr>
              <a:t>7.2       </a:t>
            </a:r>
            <a:r>
              <a:rPr lang="en-US" sz="1100" b="1" dirty="0" smtClean="0">
                <a:solidFill>
                  <a:srgbClr val="CCFFFF"/>
                </a:solidFill>
              </a:rPr>
              <a:t> </a:t>
            </a:r>
            <a:r>
              <a:rPr lang="en-US" sz="2200" b="1" dirty="0" smtClean="0">
                <a:solidFill>
                  <a:srgbClr val="CCFFFF"/>
                </a:solidFill>
              </a:rPr>
              <a:t>9.0      </a:t>
            </a:r>
            <a:r>
              <a:rPr lang="en-US" sz="1100" b="1" dirty="0" smtClean="0">
                <a:solidFill>
                  <a:srgbClr val="CCFFFF"/>
                </a:solidFill>
              </a:rPr>
              <a:t> </a:t>
            </a:r>
            <a:r>
              <a:rPr lang="en-US" sz="2200" b="1" dirty="0" smtClean="0">
                <a:solidFill>
                  <a:srgbClr val="CCFFFF"/>
                </a:solidFill>
              </a:rPr>
              <a:t>12.6      15.3</a:t>
            </a:r>
            <a:endParaRPr lang="en-US" sz="2200" b="1" dirty="0">
              <a:solidFill>
                <a:srgbClr val="CCFFFF"/>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Binary Search</a:t>
            </a: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
        <p:nvSpPr>
          <p:cNvPr id="7" name="Rectangle 6"/>
          <p:cNvSpPr/>
          <p:nvPr/>
        </p:nvSpPr>
        <p:spPr>
          <a:xfrm>
            <a:off x="6688623" y="6380946"/>
            <a:ext cx="2379177" cy="477054"/>
          </a:xfrm>
          <a:prstGeom prst="rect">
            <a:avLst/>
          </a:prstGeom>
        </p:spPr>
        <p:txBody>
          <a:bodyPr wrap="none">
            <a:spAutoFit/>
          </a:bodyPr>
          <a:lstStyle/>
          <a:p>
            <a:r>
              <a:rPr lang="en-US" sz="2500" b="1" dirty="0" smtClean="0">
                <a:solidFill>
                  <a:srgbClr val="CCFFFF"/>
                </a:solidFill>
              </a:rPr>
              <a:t>Binary Search</a:t>
            </a:r>
            <a:endParaRPr lang="en-US" sz="2500" b="1" dirty="0">
              <a:solidFill>
                <a:srgbClr val="CCFFFF"/>
              </a:solidFill>
            </a:endParaRPr>
          </a:p>
        </p:txBody>
      </p:sp>
    </p:spTree>
    <p:extLst>
      <p:ext uri="{BB962C8B-B14F-4D97-AF65-F5344CB8AC3E}">
        <p14:creationId xmlns:p14="http://schemas.microsoft.com/office/powerpoint/2010/main" val="89085696"/>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9601200" cy="1157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838200"/>
            <a:ext cx="8229600" cy="5638800"/>
          </a:xfrm>
        </p:spPr>
        <p:txBody>
          <a:bodyPr/>
          <a:lstStyle/>
          <a:p>
            <a:r>
              <a:rPr lang="en-US" dirty="0" smtClean="0"/>
              <a:t>Suppose we want to find the number 3.8 in the list:</a:t>
            </a:r>
          </a:p>
          <a:p>
            <a:endParaRPr lang="en-US" dirty="0"/>
          </a:p>
          <a:p>
            <a:endParaRPr lang="en-US" dirty="0" smtClean="0"/>
          </a:p>
          <a:p>
            <a:r>
              <a:rPr lang="en-US" dirty="0"/>
              <a:t>Now the first half of the list is our new list to </a:t>
            </a:r>
            <a:r>
              <a:rPr lang="en-US" dirty="0" smtClean="0"/>
              <a:t>search</a:t>
            </a:r>
          </a:p>
          <a:p>
            <a:endParaRPr lang="en-US" dirty="0" smtClean="0"/>
          </a:p>
          <a:p>
            <a:endParaRPr lang="en-US" sz="2000" dirty="0" smtClean="0"/>
          </a:p>
          <a:p>
            <a:r>
              <a:rPr lang="en-US" dirty="0" smtClean="0"/>
              <a:t> </a:t>
            </a:r>
            <a:endParaRPr lang="en-US" dirty="0"/>
          </a:p>
        </p:txBody>
      </p:sp>
      <p:sp>
        <p:nvSpPr>
          <p:cNvPr id="2" name="Rectangle 1"/>
          <p:cNvSpPr/>
          <p:nvPr/>
        </p:nvSpPr>
        <p:spPr>
          <a:xfrm>
            <a:off x="76200" y="2667000"/>
            <a:ext cx="9020418" cy="430887"/>
          </a:xfrm>
          <a:prstGeom prst="rect">
            <a:avLst/>
          </a:prstGeom>
        </p:spPr>
        <p:txBody>
          <a:bodyPr wrap="none">
            <a:spAutoFit/>
          </a:bodyPr>
          <a:lstStyle/>
          <a:p>
            <a:r>
              <a:rPr lang="en-US" sz="1100" b="1" dirty="0" smtClean="0">
                <a:solidFill>
                  <a:srgbClr val="CCFFFF"/>
                </a:solidFill>
              </a:rPr>
              <a:t> </a:t>
            </a:r>
            <a:r>
              <a:rPr lang="en-US" sz="2200" b="1" dirty="0" smtClean="0">
                <a:solidFill>
                  <a:srgbClr val="CCFFFF"/>
                </a:solidFill>
              </a:rPr>
              <a:t>1.5       </a:t>
            </a:r>
            <a:r>
              <a:rPr lang="en-US" sz="1100" b="1" dirty="0" smtClean="0">
                <a:solidFill>
                  <a:srgbClr val="CCFFFF"/>
                </a:solidFill>
              </a:rPr>
              <a:t> </a:t>
            </a:r>
            <a:r>
              <a:rPr lang="en-US" sz="2200" b="1" dirty="0" smtClean="0">
                <a:solidFill>
                  <a:srgbClr val="CCFFFF"/>
                </a:solidFill>
              </a:rPr>
              <a:t>2.7       3.8       </a:t>
            </a:r>
            <a:r>
              <a:rPr lang="en-US" sz="1100" b="1" dirty="0" smtClean="0">
                <a:solidFill>
                  <a:srgbClr val="CCFFFF"/>
                </a:solidFill>
              </a:rPr>
              <a:t> </a:t>
            </a:r>
            <a:r>
              <a:rPr lang="en-US" sz="2200" b="1" dirty="0" smtClean="0">
                <a:solidFill>
                  <a:srgbClr val="CCFFFF"/>
                </a:solidFill>
              </a:rPr>
              <a:t>7.2       </a:t>
            </a:r>
            <a:r>
              <a:rPr lang="en-US" sz="1100" b="1" dirty="0" smtClean="0">
                <a:solidFill>
                  <a:srgbClr val="CCFFFF"/>
                </a:solidFill>
              </a:rPr>
              <a:t> </a:t>
            </a:r>
            <a:r>
              <a:rPr lang="en-US" sz="2200" b="1" dirty="0" smtClean="0">
                <a:solidFill>
                  <a:srgbClr val="CCFFFF"/>
                </a:solidFill>
              </a:rPr>
              <a:t>9.0      </a:t>
            </a:r>
            <a:r>
              <a:rPr lang="en-US" sz="1100" b="1" dirty="0" smtClean="0">
                <a:solidFill>
                  <a:srgbClr val="CCFFFF"/>
                </a:solidFill>
              </a:rPr>
              <a:t> </a:t>
            </a:r>
            <a:r>
              <a:rPr lang="en-US" sz="2200" b="1" dirty="0" smtClean="0">
                <a:solidFill>
                  <a:srgbClr val="CCFFFF"/>
                </a:solidFill>
              </a:rPr>
              <a:t>12.6      15.3</a:t>
            </a:r>
            <a:endParaRPr lang="en-US" sz="2200" b="1" dirty="0">
              <a:solidFill>
                <a:srgbClr val="CCFFFF"/>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Binary Search</a:t>
            </a: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
        <p:nvSpPr>
          <p:cNvPr id="7" name="Rectangle 6"/>
          <p:cNvSpPr/>
          <p:nvPr/>
        </p:nvSpPr>
        <p:spPr>
          <a:xfrm>
            <a:off x="6688623" y="6380946"/>
            <a:ext cx="2379177" cy="477054"/>
          </a:xfrm>
          <a:prstGeom prst="rect">
            <a:avLst/>
          </a:prstGeom>
        </p:spPr>
        <p:txBody>
          <a:bodyPr wrap="none">
            <a:spAutoFit/>
          </a:bodyPr>
          <a:lstStyle/>
          <a:p>
            <a:r>
              <a:rPr lang="en-US" sz="2500" b="1" dirty="0" smtClean="0">
                <a:solidFill>
                  <a:srgbClr val="CCFFFF"/>
                </a:solidFill>
              </a:rPr>
              <a:t>Binary Search</a:t>
            </a:r>
            <a:endParaRPr lang="en-US" sz="2500" b="1" dirty="0">
              <a:solidFill>
                <a:srgbClr val="CCFFFF"/>
              </a:solidFill>
            </a:endParaRPr>
          </a:p>
        </p:txBody>
      </p:sp>
    </p:spTree>
    <p:extLst>
      <p:ext uri="{BB962C8B-B14F-4D97-AF65-F5344CB8AC3E}">
        <p14:creationId xmlns:p14="http://schemas.microsoft.com/office/powerpoint/2010/main" val="3389971112"/>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9601200" cy="1157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838200"/>
            <a:ext cx="8229600" cy="5638800"/>
          </a:xfrm>
        </p:spPr>
        <p:txBody>
          <a:bodyPr/>
          <a:lstStyle/>
          <a:p>
            <a:r>
              <a:rPr lang="en-US" dirty="0" smtClean="0"/>
              <a:t>Suppose we want to find the number 3.8 in the list:</a:t>
            </a:r>
          </a:p>
          <a:p>
            <a:endParaRPr lang="en-US" dirty="0"/>
          </a:p>
          <a:p>
            <a:endParaRPr lang="en-US" dirty="0" smtClean="0"/>
          </a:p>
          <a:p>
            <a:r>
              <a:rPr lang="en-US" dirty="0" smtClean="0"/>
              <a:t>We </a:t>
            </a:r>
            <a:r>
              <a:rPr lang="en-US" dirty="0"/>
              <a:t>compare the element in the middle of this list to our </a:t>
            </a:r>
            <a:r>
              <a:rPr lang="en-US" dirty="0" smtClean="0"/>
              <a:t>value</a:t>
            </a:r>
          </a:p>
          <a:p>
            <a:r>
              <a:rPr lang="en-US" dirty="0" smtClean="0"/>
              <a:t> </a:t>
            </a:r>
          </a:p>
          <a:p>
            <a:endParaRPr lang="en-US" sz="2000" dirty="0" smtClean="0"/>
          </a:p>
          <a:p>
            <a:r>
              <a:rPr lang="en-US" dirty="0" smtClean="0"/>
              <a:t> </a:t>
            </a:r>
            <a:endParaRPr lang="en-US" dirty="0"/>
          </a:p>
        </p:txBody>
      </p:sp>
      <p:sp>
        <p:nvSpPr>
          <p:cNvPr id="2" name="Rectangle 1"/>
          <p:cNvSpPr/>
          <p:nvPr/>
        </p:nvSpPr>
        <p:spPr>
          <a:xfrm>
            <a:off x="76200" y="2667000"/>
            <a:ext cx="9020418" cy="430887"/>
          </a:xfrm>
          <a:prstGeom prst="rect">
            <a:avLst/>
          </a:prstGeom>
        </p:spPr>
        <p:txBody>
          <a:bodyPr wrap="none">
            <a:spAutoFit/>
          </a:bodyPr>
          <a:lstStyle/>
          <a:p>
            <a:r>
              <a:rPr lang="en-US" sz="1100" b="1" dirty="0" smtClean="0">
                <a:solidFill>
                  <a:srgbClr val="CCFFFF"/>
                </a:solidFill>
              </a:rPr>
              <a:t> </a:t>
            </a:r>
            <a:r>
              <a:rPr lang="en-US" sz="2200" b="1" dirty="0" smtClean="0">
                <a:solidFill>
                  <a:srgbClr val="CCFFFF"/>
                </a:solidFill>
              </a:rPr>
              <a:t>1.5       </a:t>
            </a:r>
            <a:r>
              <a:rPr lang="en-US" sz="1100" b="1" dirty="0" smtClean="0">
                <a:solidFill>
                  <a:srgbClr val="CCFFFF"/>
                </a:solidFill>
              </a:rPr>
              <a:t> </a:t>
            </a:r>
            <a:r>
              <a:rPr lang="en-US" sz="2200" b="1" dirty="0" smtClean="0">
                <a:solidFill>
                  <a:srgbClr val="CCFFFF"/>
                </a:solidFill>
              </a:rPr>
              <a:t>2.7       3.8       </a:t>
            </a:r>
            <a:r>
              <a:rPr lang="en-US" sz="1100" b="1" dirty="0" smtClean="0">
                <a:solidFill>
                  <a:srgbClr val="CCFFFF"/>
                </a:solidFill>
              </a:rPr>
              <a:t> </a:t>
            </a:r>
            <a:r>
              <a:rPr lang="en-US" sz="2200" b="1" dirty="0" smtClean="0">
                <a:solidFill>
                  <a:srgbClr val="CCFFFF"/>
                </a:solidFill>
              </a:rPr>
              <a:t>7.2       </a:t>
            </a:r>
            <a:r>
              <a:rPr lang="en-US" sz="1100" b="1" dirty="0" smtClean="0">
                <a:solidFill>
                  <a:srgbClr val="CCFFFF"/>
                </a:solidFill>
              </a:rPr>
              <a:t> </a:t>
            </a:r>
            <a:r>
              <a:rPr lang="en-US" sz="2200" b="1" dirty="0" smtClean="0">
                <a:solidFill>
                  <a:srgbClr val="CCFFFF"/>
                </a:solidFill>
              </a:rPr>
              <a:t>9.0      </a:t>
            </a:r>
            <a:r>
              <a:rPr lang="en-US" sz="1100" b="1" dirty="0" smtClean="0">
                <a:solidFill>
                  <a:srgbClr val="CCFFFF"/>
                </a:solidFill>
              </a:rPr>
              <a:t> </a:t>
            </a:r>
            <a:r>
              <a:rPr lang="en-US" sz="2200" b="1" dirty="0" smtClean="0">
                <a:solidFill>
                  <a:srgbClr val="CCFFFF"/>
                </a:solidFill>
              </a:rPr>
              <a:t>12.6      15.3</a:t>
            </a:r>
            <a:endParaRPr lang="en-US" sz="2200" b="1" dirty="0">
              <a:solidFill>
                <a:srgbClr val="CCFFFF"/>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Binary Search</a:t>
            </a: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
        <p:nvSpPr>
          <p:cNvPr id="7" name="Rectangle 6"/>
          <p:cNvSpPr/>
          <p:nvPr/>
        </p:nvSpPr>
        <p:spPr>
          <a:xfrm>
            <a:off x="6688623" y="6380946"/>
            <a:ext cx="2379177" cy="477054"/>
          </a:xfrm>
          <a:prstGeom prst="rect">
            <a:avLst/>
          </a:prstGeom>
        </p:spPr>
        <p:txBody>
          <a:bodyPr wrap="none">
            <a:spAutoFit/>
          </a:bodyPr>
          <a:lstStyle/>
          <a:p>
            <a:r>
              <a:rPr lang="en-US" sz="2500" b="1" dirty="0" smtClean="0">
                <a:solidFill>
                  <a:srgbClr val="CCFFFF"/>
                </a:solidFill>
              </a:rPr>
              <a:t>Binary Search</a:t>
            </a:r>
            <a:endParaRPr lang="en-US" sz="2500" b="1" dirty="0">
              <a:solidFill>
                <a:srgbClr val="CCFFFF"/>
              </a:solidFill>
            </a:endParaRPr>
          </a:p>
        </p:txBody>
      </p:sp>
    </p:spTree>
    <p:extLst>
      <p:ext uri="{BB962C8B-B14F-4D97-AF65-F5344CB8AC3E}">
        <p14:creationId xmlns:p14="http://schemas.microsoft.com/office/powerpoint/2010/main" val="3085911789"/>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9601200" cy="1157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838200"/>
            <a:ext cx="8229600" cy="5638800"/>
          </a:xfrm>
        </p:spPr>
        <p:txBody>
          <a:bodyPr/>
          <a:lstStyle/>
          <a:p>
            <a:r>
              <a:rPr lang="en-US" dirty="0" smtClean="0"/>
              <a:t>Suppose we want to find the number 3.8 in the list:</a:t>
            </a:r>
          </a:p>
          <a:p>
            <a:endParaRPr lang="en-US" dirty="0"/>
          </a:p>
          <a:p>
            <a:endParaRPr lang="en-US" dirty="0" smtClean="0"/>
          </a:p>
          <a:p>
            <a:r>
              <a:rPr lang="en-US" dirty="0" smtClean="0"/>
              <a:t>2.7 </a:t>
            </a:r>
            <a:r>
              <a:rPr lang="en-US" dirty="0"/>
              <a:t>is </a:t>
            </a:r>
            <a:r>
              <a:rPr lang="en-US" i="1" dirty="0"/>
              <a:t>smaller</a:t>
            </a:r>
            <a:r>
              <a:rPr lang="en-US" dirty="0"/>
              <a:t> than 3.8, so we need to search the </a:t>
            </a:r>
            <a:r>
              <a:rPr lang="en-US" i="1" dirty="0"/>
              <a:t>second half</a:t>
            </a:r>
            <a:r>
              <a:rPr lang="en-US" dirty="0"/>
              <a:t> of this </a:t>
            </a:r>
            <a:r>
              <a:rPr lang="en-US" dirty="0" err="1"/>
              <a:t>sublist</a:t>
            </a:r>
            <a:r>
              <a:rPr lang="en-US" dirty="0"/>
              <a:t> </a:t>
            </a:r>
            <a:r>
              <a:rPr lang="en-US" dirty="0" smtClean="0"/>
              <a:t>next</a:t>
            </a:r>
          </a:p>
          <a:p>
            <a:endParaRPr lang="en-US" dirty="0" smtClean="0"/>
          </a:p>
          <a:p>
            <a:endParaRPr lang="en-US" sz="2000" dirty="0" smtClean="0"/>
          </a:p>
          <a:p>
            <a:r>
              <a:rPr lang="en-US" dirty="0" smtClean="0"/>
              <a:t> </a:t>
            </a:r>
            <a:endParaRPr lang="en-US" dirty="0"/>
          </a:p>
        </p:txBody>
      </p:sp>
      <p:sp>
        <p:nvSpPr>
          <p:cNvPr id="2" name="Rectangle 1"/>
          <p:cNvSpPr/>
          <p:nvPr/>
        </p:nvSpPr>
        <p:spPr>
          <a:xfrm>
            <a:off x="76200" y="2667000"/>
            <a:ext cx="9020418" cy="430887"/>
          </a:xfrm>
          <a:prstGeom prst="rect">
            <a:avLst/>
          </a:prstGeom>
        </p:spPr>
        <p:txBody>
          <a:bodyPr wrap="none">
            <a:spAutoFit/>
          </a:bodyPr>
          <a:lstStyle/>
          <a:p>
            <a:r>
              <a:rPr lang="en-US" sz="1100" b="1" dirty="0" smtClean="0">
                <a:solidFill>
                  <a:srgbClr val="CCFFFF"/>
                </a:solidFill>
              </a:rPr>
              <a:t> </a:t>
            </a:r>
            <a:r>
              <a:rPr lang="en-US" sz="2200" b="1" dirty="0" smtClean="0">
                <a:solidFill>
                  <a:srgbClr val="CCFFFF"/>
                </a:solidFill>
              </a:rPr>
              <a:t>1.5       </a:t>
            </a:r>
            <a:r>
              <a:rPr lang="en-US" sz="1100" b="1" dirty="0" smtClean="0">
                <a:solidFill>
                  <a:srgbClr val="CCFFFF"/>
                </a:solidFill>
              </a:rPr>
              <a:t> </a:t>
            </a:r>
            <a:r>
              <a:rPr lang="en-US" sz="2200" b="1" dirty="0" smtClean="0">
                <a:solidFill>
                  <a:srgbClr val="CCFFFF"/>
                </a:solidFill>
              </a:rPr>
              <a:t>2.7       3.8       </a:t>
            </a:r>
            <a:r>
              <a:rPr lang="en-US" sz="1100" b="1" dirty="0" smtClean="0">
                <a:solidFill>
                  <a:srgbClr val="CCFFFF"/>
                </a:solidFill>
              </a:rPr>
              <a:t> </a:t>
            </a:r>
            <a:r>
              <a:rPr lang="en-US" sz="2200" b="1" dirty="0" smtClean="0">
                <a:solidFill>
                  <a:srgbClr val="CCFFFF"/>
                </a:solidFill>
              </a:rPr>
              <a:t>7.2       </a:t>
            </a:r>
            <a:r>
              <a:rPr lang="en-US" sz="1100" b="1" dirty="0" smtClean="0">
                <a:solidFill>
                  <a:srgbClr val="CCFFFF"/>
                </a:solidFill>
              </a:rPr>
              <a:t> </a:t>
            </a:r>
            <a:r>
              <a:rPr lang="en-US" sz="2200" b="1" dirty="0" smtClean="0">
                <a:solidFill>
                  <a:srgbClr val="CCFFFF"/>
                </a:solidFill>
              </a:rPr>
              <a:t>9.0      </a:t>
            </a:r>
            <a:r>
              <a:rPr lang="en-US" sz="1100" b="1" dirty="0" smtClean="0">
                <a:solidFill>
                  <a:srgbClr val="CCFFFF"/>
                </a:solidFill>
              </a:rPr>
              <a:t> </a:t>
            </a:r>
            <a:r>
              <a:rPr lang="en-US" sz="2200" b="1" dirty="0" smtClean="0">
                <a:solidFill>
                  <a:srgbClr val="CCFFFF"/>
                </a:solidFill>
              </a:rPr>
              <a:t>12.6      15.3</a:t>
            </a:r>
            <a:endParaRPr lang="en-US" sz="2200" b="1" dirty="0">
              <a:solidFill>
                <a:srgbClr val="CCFFFF"/>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Binary Search</a:t>
            </a: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
        <p:nvSpPr>
          <p:cNvPr id="7" name="Rectangle 6"/>
          <p:cNvSpPr/>
          <p:nvPr/>
        </p:nvSpPr>
        <p:spPr>
          <a:xfrm>
            <a:off x="6688623" y="6380946"/>
            <a:ext cx="2379177" cy="477054"/>
          </a:xfrm>
          <a:prstGeom prst="rect">
            <a:avLst/>
          </a:prstGeom>
        </p:spPr>
        <p:txBody>
          <a:bodyPr wrap="none">
            <a:spAutoFit/>
          </a:bodyPr>
          <a:lstStyle/>
          <a:p>
            <a:r>
              <a:rPr lang="en-US" sz="2500" b="1" dirty="0" smtClean="0">
                <a:solidFill>
                  <a:srgbClr val="CCFFFF"/>
                </a:solidFill>
              </a:rPr>
              <a:t>Binary Search</a:t>
            </a:r>
            <a:endParaRPr lang="en-US" sz="2500" b="1" dirty="0">
              <a:solidFill>
                <a:srgbClr val="CCFFFF"/>
              </a:solidFill>
            </a:endParaRPr>
          </a:p>
        </p:txBody>
      </p:sp>
    </p:spTree>
    <p:extLst>
      <p:ext uri="{BB962C8B-B14F-4D97-AF65-F5344CB8AC3E}">
        <p14:creationId xmlns:p14="http://schemas.microsoft.com/office/powerpoint/2010/main" val="2133909208"/>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2386078"/>
            <a:ext cx="9601200" cy="1019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838200"/>
            <a:ext cx="8229600" cy="5638800"/>
          </a:xfrm>
        </p:spPr>
        <p:txBody>
          <a:bodyPr/>
          <a:lstStyle/>
          <a:p>
            <a:r>
              <a:rPr lang="en-US" dirty="0" smtClean="0"/>
              <a:t>Suppose we want to find the number 3.8 in the list:</a:t>
            </a:r>
          </a:p>
          <a:p>
            <a:endParaRPr lang="en-US" dirty="0"/>
          </a:p>
          <a:p>
            <a:endParaRPr lang="en-US" dirty="0" smtClean="0"/>
          </a:p>
          <a:p>
            <a:r>
              <a:rPr lang="en-US" dirty="0"/>
              <a:t>The second half of the last sub-list is just a single element, which is also the middle </a:t>
            </a:r>
            <a:r>
              <a:rPr lang="en-US" dirty="0" smtClean="0"/>
              <a:t>element</a:t>
            </a:r>
          </a:p>
          <a:p>
            <a:endParaRPr lang="en-US" sz="2000" dirty="0" smtClean="0"/>
          </a:p>
          <a:p>
            <a:r>
              <a:rPr lang="en-US" dirty="0" smtClean="0"/>
              <a:t> </a:t>
            </a:r>
            <a:endParaRPr lang="en-US" dirty="0"/>
          </a:p>
        </p:txBody>
      </p:sp>
      <p:sp>
        <p:nvSpPr>
          <p:cNvPr id="2" name="Rectangle 1"/>
          <p:cNvSpPr/>
          <p:nvPr/>
        </p:nvSpPr>
        <p:spPr>
          <a:xfrm>
            <a:off x="76200" y="2667000"/>
            <a:ext cx="9020418" cy="430887"/>
          </a:xfrm>
          <a:prstGeom prst="rect">
            <a:avLst/>
          </a:prstGeom>
        </p:spPr>
        <p:txBody>
          <a:bodyPr wrap="none">
            <a:spAutoFit/>
          </a:bodyPr>
          <a:lstStyle/>
          <a:p>
            <a:r>
              <a:rPr lang="en-US" sz="1100" b="1" dirty="0" smtClean="0">
                <a:solidFill>
                  <a:srgbClr val="CCFFFF"/>
                </a:solidFill>
              </a:rPr>
              <a:t> </a:t>
            </a:r>
            <a:r>
              <a:rPr lang="en-US" sz="2200" b="1" dirty="0" smtClean="0">
                <a:solidFill>
                  <a:srgbClr val="CCFFFF"/>
                </a:solidFill>
              </a:rPr>
              <a:t>1.5       </a:t>
            </a:r>
            <a:r>
              <a:rPr lang="en-US" sz="1100" b="1" dirty="0" smtClean="0">
                <a:solidFill>
                  <a:srgbClr val="CCFFFF"/>
                </a:solidFill>
              </a:rPr>
              <a:t> </a:t>
            </a:r>
            <a:r>
              <a:rPr lang="en-US" sz="2200" b="1" dirty="0" smtClean="0">
                <a:solidFill>
                  <a:srgbClr val="CCFFFF"/>
                </a:solidFill>
              </a:rPr>
              <a:t>2.7       3.8       </a:t>
            </a:r>
            <a:r>
              <a:rPr lang="en-US" sz="1100" b="1" dirty="0" smtClean="0">
                <a:solidFill>
                  <a:srgbClr val="CCFFFF"/>
                </a:solidFill>
              </a:rPr>
              <a:t> </a:t>
            </a:r>
            <a:r>
              <a:rPr lang="en-US" sz="2200" b="1" dirty="0" smtClean="0">
                <a:solidFill>
                  <a:srgbClr val="CCFFFF"/>
                </a:solidFill>
              </a:rPr>
              <a:t>7.2       </a:t>
            </a:r>
            <a:r>
              <a:rPr lang="en-US" sz="1100" b="1" dirty="0" smtClean="0">
                <a:solidFill>
                  <a:srgbClr val="CCFFFF"/>
                </a:solidFill>
              </a:rPr>
              <a:t> </a:t>
            </a:r>
            <a:r>
              <a:rPr lang="en-US" sz="2200" b="1" dirty="0" smtClean="0">
                <a:solidFill>
                  <a:srgbClr val="CCFFFF"/>
                </a:solidFill>
              </a:rPr>
              <a:t>9.0      </a:t>
            </a:r>
            <a:r>
              <a:rPr lang="en-US" sz="1100" b="1" dirty="0" smtClean="0">
                <a:solidFill>
                  <a:srgbClr val="CCFFFF"/>
                </a:solidFill>
              </a:rPr>
              <a:t> </a:t>
            </a:r>
            <a:r>
              <a:rPr lang="en-US" sz="2200" b="1" dirty="0" smtClean="0">
                <a:solidFill>
                  <a:srgbClr val="CCFFFF"/>
                </a:solidFill>
              </a:rPr>
              <a:t>12.6      15.3</a:t>
            </a:r>
            <a:endParaRPr lang="en-US" sz="2200" b="1" dirty="0">
              <a:solidFill>
                <a:srgbClr val="CCFFFF"/>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Binary Search</a:t>
            </a: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
        <p:nvSpPr>
          <p:cNvPr id="7" name="Rectangle 6"/>
          <p:cNvSpPr/>
          <p:nvPr/>
        </p:nvSpPr>
        <p:spPr>
          <a:xfrm>
            <a:off x="6688623" y="6380946"/>
            <a:ext cx="2379177" cy="477054"/>
          </a:xfrm>
          <a:prstGeom prst="rect">
            <a:avLst/>
          </a:prstGeom>
        </p:spPr>
        <p:txBody>
          <a:bodyPr wrap="none">
            <a:spAutoFit/>
          </a:bodyPr>
          <a:lstStyle/>
          <a:p>
            <a:r>
              <a:rPr lang="en-US" sz="2500" b="1" dirty="0" smtClean="0">
                <a:solidFill>
                  <a:srgbClr val="CCFFFF"/>
                </a:solidFill>
              </a:rPr>
              <a:t>Binary Search</a:t>
            </a:r>
            <a:endParaRPr lang="en-US" sz="2500" b="1" dirty="0">
              <a:solidFill>
                <a:srgbClr val="CCFFFF"/>
              </a:solidFill>
            </a:endParaRPr>
          </a:p>
        </p:txBody>
      </p:sp>
    </p:spTree>
    <p:extLst>
      <p:ext uri="{BB962C8B-B14F-4D97-AF65-F5344CB8AC3E}">
        <p14:creationId xmlns:p14="http://schemas.microsoft.com/office/powerpoint/2010/main" val="2133909208"/>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2386078"/>
            <a:ext cx="9601200" cy="1019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838200"/>
            <a:ext cx="8229600" cy="5638800"/>
          </a:xfrm>
        </p:spPr>
        <p:txBody>
          <a:bodyPr/>
          <a:lstStyle/>
          <a:p>
            <a:r>
              <a:rPr lang="en-US" dirty="0" smtClean="0"/>
              <a:t>Suppose we want to find the number 3.8 in the list:</a:t>
            </a:r>
          </a:p>
          <a:p>
            <a:endParaRPr lang="en-US" dirty="0"/>
          </a:p>
          <a:p>
            <a:endParaRPr lang="en-US" dirty="0" smtClean="0"/>
          </a:p>
          <a:p>
            <a:r>
              <a:rPr lang="en-US" dirty="0" smtClean="0"/>
              <a:t>We </a:t>
            </a:r>
            <a:r>
              <a:rPr lang="en-US" dirty="0"/>
              <a:t>compare this element to our value, and it is the element that we </a:t>
            </a:r>
            <a:r>
              <a:rPr lang="en-US" dirty="0" smtClean="0"/>
              <a:t>want</a:t>
            </a:r>
          </a:p>
          <a:p>
            <a:endParaRPr lang="en-US" dirty="0" smtClean="0"/>
          </a:p>
          <a:p>
            <a:endParaRPr lang="en-US" sz="2000" dirty="0" smtClean="0"/>
          </a:p>
          <a:p>
            <a:r>
              <a:rPr lang="en-US" dirty="0" smtClean="0"/>
              <a:t> </a:t>
            </a:r>
            <a:endParaRPr lang="en-US" dirty="0"/>
          </a:p>
        </p:txBody>
      </p:sp>
      <p:sp>
        <p:nvSpPr>
          <p:cNvPr id="2" name="Rectangle 1"/>
          <p:cNvSpPr/>
          <p:nvPr/>
        </p:nvSpPr>
        <p:spPr>
          <a:xfrm>
            <a:off x="76200" y="2667000"/>
            <a:ext cx="9020418" cy="430887"/>
          </a:xfrm>
          <a:prstGeom prst="rect">
            <a:avLst/>
          </a:prstGeom>
        </p:spPr>
        <p:txBody>
          <a:bodyPr wrap="none">
            <a:spAutoFit/>
          </a:bodyPr>
          <a:lstStyle/>
          <a:p>
            <a:r>
              <a:rPr lang="en-US" sz="1100" b="1" dirty="0" smtClean="0">
                <a:solidFill>
                  <a:srgbClr val="CCFFFF"/>
                </a:solidFill>
              </a:rPr>
              <a:t> </a:t>
            </a:r>
            <a:r>
              <a:rPr lang="en-US" sz="2200" b="1" dirty="0" smtClean="0">
                <a:solidFill>
                  <a:srgbClr val="CCFFFF"/>
                </a:solidFill>
              </a:rPr>
              <a:t>1.5       </a:t>
            </a:r>
            <a:r>
              <a:rPr lang="en-US" sz="1100" b="1" dirty="0" smtClean="0">
                <a:solidFill>
                  <a:srgbClr val="CCFFFF"/>
                </a:solidFill>
              </a:rPr>
              <a:t> </a:t>
            </a:r>
            <a:r>
              <a:rPr lang="en-US" sz="2200" b="1" dirty="0" smtClean="0">
                <a:solidFill>
                  <a:srgbClr val="CCFFFF"/>
                </a:solidFill>
              </a:rPr>
              <a:t>2.7       3.8       </a:t>
            </a:r>
            <a:r>
              <a:rPr lang="en-US" sz="1100" b="1" dirty="0" smtClean="0">
                <a:solidFill>
                  <a:srgbClr val="CCFFFF"/>
                </a:solidFill>
              </a:rPr>
              <a:t> </a:t>
            </a:r>
            <a:r>
              <a:rPr lang="en-US" sz="2200" b="1" dirty="0" smtClean="0">
                <a:solidFill>
                  <a:srgbClr val="CCFFFF"/>
                </a:solidFill>
              </a:rPr>
              <a:t>7.2       </a:t>
            </a:r>
            <a:r>
              <a:rPr lang="en-US" sz="1100" b="1" dirty="0" smtClean="0">
                <a:solidFill>
                  <a:srgbClr val="CCFFFF"/>
                </a:solidFill>
              </a:rPr>
              <a:t> </a:t>
            </a:r>
            <a:r>
              <a:rPr lang="en-US" sz="2200" b="1" dirty="0" smtClean="0">
                <a:solidFill>
                  <a:srgbClr val="CCFFFF"/>
                </a:solidFill>
              </a:rPr>
              <a:t>9.0      </a:t>
            </a:r>
            <a:r>
              <a:rPr lang="en-US" sz="1100" b="1" dirty="0" smtClean="0">
                <a:solidFill>
                  <a:srgbClr val="CCFFFF"/>
                </a:solidFill>
              </a:rPr>
              <a:t> </a:t>
            </a:r>
            <a:r>
              <a:rPr lang="en-US" sz="2200" b="1" dirty="0" smtClean="0">
                <a:solidFill>
                  <a:srgbClr val="CCFFFF"/>
                </a:solidFill>
              </a:rPr>
              <a:t>12.6      15.3</a:t>
            </a:r>
            <a:endParaRPr lang="en-US" sz="2200" b="1" dirty="0">
              <a:solidFill>
                <a:srgbClr val="CCFFFF"/>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Binary Search</a:t>
            </a: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
        <p:nvSpPr>
          <p:cNvPr id="7" name="Rectangle 6"/>
          <p:cNvSpPr/>
          <p:nvPr/>
        </p:nvSpPr>
        <p:spPr>
          <a:xfrm>
            <a:off x="6688623" y="6380946"/>
            <a:ext cx="2379177" cy="477054"/>
          </a:xfrm>
          <a:prstGeom prst="rect">
            <a:avLst/>
          </a:prstGeom>
        </p:spPr>
        <p:txBody>
          <a:bodyPr wrap="none">
            <a:spAutoFit/>
          </a:bodyPr>
          <a:lstStyle/>
          <a:p>
            <a:r>
              <a:rPr lang="en-US" sz="2500" b="1" dirty="0" smtClean="0">
                <a:solidFill>
                  <a:srgbClr val="CCFFFF"/>
                </a:solidFill>
              </a:rPr>
              <a:t>Binary Search</a:t>
            </a:r>
            <a:endParaRPr lang="en-US" sz="2500" b="1" dirty="0">
              <a:solidFill>
                <a:srgbClr val="CCFFFF"/>
              </a:solidFill>
            </a:endParaRPr>
          </a:p>
        </p:txBody>
      </p:sp>
    </p:spTree>
    <p:extLst>
      <p:ext uri="{BB962C8B-B14F-4D97-AF65-F5344CB8AC3E}">
        <p14:creationId xmlns:p14="http://schemas.microsoft.com/office/powerpoint/2010/main" val="673701352"/>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2386078"/>
            <a:ext cx="9601200" cy="1019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838200"/>
            <a:ext cx="8229600" cy="5638800"/>
          </a:xfrm>
        </p:spPr>
        <p:txBody>
          <a:bodyPr/>
          <a:lstStyle/>
          <a:p>
            <a:r>
              <a:rPr lang="en-US" dirty="0" smtClean="0"/>
              <a:t>Suppose we want to find the number 3.8 in the list:</a:t>
            </a:r>
          </a:p>
          <a:p>
            <a:endParaRPr lang="en-US" dirty="0"/>
          </a:p>
          <a:p>
            <a:endParaRPr lang="en-US" dirty="0" smtClean="0"/>
          </a:p>
          <a:p>
            <a:r>
              <a:rPr lang="en-US" dirty="0" smtClean="0"/>
              <a:t>Now </a:t>
            </a:r>
            <a:r>
              <a:rPr lang="en-US" dirty="0"/>
              <a:t>we can end the search and return the position of the element (index 2) </a:t>
            </a:r>
          </a:p>
          <a:p>
            <a:endParaRPr lang="en-US" dirty="0" smtClean="0"/>
          </a:p>
          <a:p>
            <a:endParaRPr lang="en-US" sz="2000" dirty="0" smtClean="0"/>
          </a:p>
          <a:p>
            <a:r>
              <a:rPr lang="en-US" dirty="0" smtClean="0"/>
              <a:t> </a:t>
            </a:r>
            <a:endParaRPr lang="en-US" dirty="0"/>
          </a:p>
        </p:txBody>
      </p:sp>
      <p:sp>
        <p:nvSpPr>
          <p:cNvPr id="2" name="Rectangle 1"/>
          <p:cNvSpPr/>
          <p:nvPr/>
        </p:nvSpPr>
        <p:spPr>
          <a:xfrm>
            <a:off x="76200" y="2667000"/>
            <a:ext cx="9020418" cy="430887"/>
          </a:xfrm>
          <a:prstGeom prst="rect">
            <a:avLst/>
          </a:prstGeom>
        </p:spPr>
        <p:txBody>
          <a:bodyPr wrap="none">
            <a:spAutoFit/>
          </a:bodyPr>
          <a:lstStyle/>
          <a:p>
            <a:r>
              <a:rPr lang="en-US" sz="1100" b="1" dirty="0" smtClean="0">
                <a:solidFill>
                  <a:srgbClr val="CCFFFF"/>
                </a:solidFill>
              </a:rPr>
              <a:t> </a:t>
            </a:r>
            <a:r>
              <a:rPr lang="en-US" sz="2200" b="1" dirty="0" smtClean="0">
                <a:solidFill>
                  <a:srgbClr val="CCFFFF"/>
                </a:solidFill>
              </a:rPr>
              <a:t>1.5       </a:t>
            </a:r>
            <a:r>
              <a:rPr lang="en-US" sz="1100" b="1" dirty="0" smtClean="0">
                <a:solidFill>
                  <a:srgbClr val="CCFFFF"/>
                </a:solidFill>
              </a:rPr>
              <a:t> </a:t>
            </a:r>
            <a:r>
              <a:rPr lang="en-US" sz="2200" b="1" dirty="0" smtClean="0">
                <a:solidFill>
                  <a:srgbClr val="CCFFFF"/>
                </a:solidFill>
              </a:rPr>
              <a:t>2.7       3.8       </a:t>
            </a:r>
            <a:r>
              <a:rPr lang="en-US" sz="1100" b="1" dirty="0" smtClean="0">
                <a:solidFill>
                  <a:srgbClr val="CCFFFF"/>
                </a:solidFill>
              </a:rPr>
              <a:t> </a:t>
            </a:r>
            <a:r>
              <a:rPr lang="en-US" sz="2200" b="1" dirty="0" smtClean="0">
                <a:solidFill>
                  <a:srgbClr val="CCFFFF"/>
                </a:solidFill>
              </a:rPr>
              <a:t>7.2       </a:t>
            </a:r>
            <a:r>
              <a:rPr lang="en-US" sz="1100" b="1" dirty="0" smtClean="0">
                <a:solidFill>
                  <a:srgbClr val="CCFFFF"/>
                </a:solidFill>
              </a:rPr>
              <a:t> </a:t>
            </a:r>
            <a:r>
              <a:rPr lang="en-US" sz="2200" b="1" dirty="0" smtClean="0">
                <a:solidFill>
                  <a:srgbClr val="CCFFFF"/>
                </a:solidFill>
              </a:rPr>
              <a:t>9.0      </a:t>
            </a:r>
            <a:r>
              <a:rPr lang="en-US" sz="1100" b="1" dirty="0" smtClean="0">
                <a:solidFill>
                  <a:srgbClr val="CCFFFF"/>
                </a:solidFill>
              </a:rPr>
              <a:t> </a:t>
            </a:r>
            <a:r>
              <a:rPr lang="en-US" sz="2200" b="1" dirty="0" smtClean="0">
                <a:solidFill>
                  <a:srgbClr val="CCFFFF"/>
                </a:solidFill>
              </a:rPr>
              <a:t>12.6      15.3</a:t>
            </a:r>
            <a:endParaRPr lang="en-US" sz="2200" b="1" dirty="0">
              <a:solidFill>
                <a:srgbClr val="CCFFFF"/>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Binary Search</a:t>
            </a:r>
          </a:p>
          <a:p>
            <a:pPr algn="ctr" eaLnBrk="1" hangingPunct="1">
              <a:spcBef>
                <a:spcPct val="0"/>
              </a:spcBef>
              <a:buFontTx/>
              <a:buNone/>
            </a:pPr>
            <a:r>
              <a:rPr lang="en-US" altLang="en-US" sz="2400" dirty="0" smtClean="0">
                <a:solidFill>
                  <a:schemeClr val="bg1"/>
                </a:solidFill>
              </a:rPr>
              <a:t>IN-CLASS PROBLEMS</a:t>
            </a:r>
            <a:endParaRPr lang="en-US" altLang="en-US" sz="2400" i="1" dirty="0">
              <a:solidFill>
                <a:schemeClr val="folHlink"/>
              </a:solidFill>
            </a:endParaRPr>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
        <p:nvSpPr>
          <p:cNvPr id="7" name="Rectangle 6"/>
          <p:cNvSpPr/>
          <p:nvPr/>
        </p:nvSpPr>
        <p:spPr>
          <a:xfrm>
            <a:off x="6688623" y="6380946"/>
            <a:ext cx="2379177" cy="477054"/>
          </a:xfrm>
          <a:prstGeom prst="rect">
            <a:avLst/>
          </a:prstGeom>
        </p:spPr>
        <p:txBody>
          <a:bodyPr wrap="none">
            <a:spAutoFit/>
          </a:bodyPr>
          <a:lstStyle/>
          <a:p>
            <a:r>
              <a:rPr lang="en-US" sz="2500" b="1" dirty="0" smtClean="0">
                <a:solidFill>
                  <a:srgbClr val="CCFFFF"/>
                </a:solidFill>
              </a:rPr>
              <a:t>Binary Search</a:t>
            </a:r>
            <a:endParaRPr lang="en-US" sz="2500" b="1" dirty="0">
              <a:solidFill>
                <a:srgbClr val="CCFFFF"/>
              </a:solidFill>
            </a:endParaRPr>
          </a:p>
        </p:txBody>
      </p:sp>
    </p:spTree>
    <p:extLst>
      <p:ext uri="{BB962C8B-B14F-4D97-AF65-F5344CB8AC3E}">
        <p14:creationId xmlns:p14="http://schemas.microsoft.com/office/powerpoint/2010/main" val="1962244463"/>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a:t>We have performed 3 comparisons in total when searching this list of 7 </a:t>
            </a:r>
            <a:r>
              <a:rPr lang="en-US" dirty="0" smtClean="0"/>
              <a:t>items</a:t>
            </a:r>
          </a:p>
        </p:txBody>
      </p:sp>
    </p:spTree>
    <p:extLst>
      <p:ext uri="{BB962C8B-B14F-4D97-AF65-F5344CB8AC3E}">
        <p14:creationId xmlns:p14="http://schemas.microsoft.com/office/powerpoint/2010/main" val="4020244199"/>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smtClean="0"/>
              <a:t>The </a:t>
            </a:r>
            <a:r>
              <a:rPr lang="en-US" dirty="0"/>
              <a:t>number of comparisons we need to perform scales with the size of the list, but much more slowly than for linear search </a:t>
            </a:r>
            <a:endParaRPr lang="en-US" dirty="0" smtClean="0"/>
          </a:p>
        </p:txBody>
      </p:sp>
    </p:spTree>
    <p:extLst>
      <p:ext uri="{BB962C8B-B14F-4D97-AF65-F5344CB8AC3E}">
        <p14:creationId xmlns:p14="http://schemas.microsoft.com/office/powerpoint/2010/main" val="308903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Matrices</a:t>
            </a:r>
          </a:p>
        </p:txBody>
      </p:sp>
      <p:sp>
        <p:nvSpPr>
          <p:cNvPr id="27651" name="Content Placeholder 2"/>
          <p:cNvSpPr>
            <a:spLocks noGrp="1"/>
          </p:cNvSpPr>
          <p:nvPr>
            <p:ph idx="1"/>
          </p:nvPr>
        </p:nvSpPr>
        <p:spPr>
          <a:xfrm>
            <a:off x="457200" y="990600"/>
            <a:ext cx="8229600" cy="5638800"/>
          </a:xfrm>
        </p:spPr>
        <p:txBody>
          <a:bodyPr/>
          <a:lstStyle/>
          <a:p>
            <a:r>
              <a:rPr lang="en-US" altLang="en-US" dirty="0" smtClean="0"/>
              <a:t>Just like you can add two polynomial equations, you can also add two rows of an augmented matrix:</a:t>
            </a:r>
          </a:p>
          <a:p>
            <a:endParaRPr lang="en-US" altLang="en-US" sz="2000" dirty="0" smtClean="0"/>
          </a:p>
          <a:p>
            <a:r>
              <a:rPr lang="en-US" altLang="en-US" dirty="0" smtClean="0"/>
              <a:t>		 3x + 7y = 15</a:t>
            </a:r>
          </a:p>
          <a:p>
            <a:r>
              <a:rPr lang="en-US" altLang="en-US" dirty="0" smtClean="0"/>
              <a:t>		</a:t>
            </a:r>
            <a:r>
              <a:rPr lang="en-US" altLang="en-US" u="sng" dirty="0" smtClean="0"/>
              <a:t> 5x - 2y = 40</a:t>
            </a:r>
          </a:p>
          <a:p>
            <a:r>
              <a:rPr lang="en-US" altLang="en-US" dirty="0" smtClean="0"/>
              <a:t>		 8x + 5y = 55</a:t>
            </a:r>
          </a:p>
          <a:p>
            <a:endParaRPr lang="en-US" altLang="en-US" sz="1000" dirty="0" smtClean="0"/>
          </a:p>
        </p:txBody>
      </p:sp>
    </p:spTree>
    <p:extLst>
      <p:ext uri="{BB962C8B-B14F-4D97-AF65-F5344CB8AC3E}">
        <p14:creationId xmlns:p14="http://schemas.microsoft.com/office/powerpoint/2010/main" val="3455450896"/>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smtClean="0"/>
              <a:t>A binary search can be made iterative</a:t>
            </a:r>
            <a:r>
              <a:rPr lang="en-US" dirty="0"/>
              <a:t>:</a:t>
            </a:r>
            <a:r>
              <a:rPr lang="en-US" dirty="0" smtClean="0"/>
              <a:t> </a:t>
            </a:r>
            <a:endParaRPr lang="en-US" dirty="0"/>
          </a:p>
        </p:txBody>
      </p:sp>
    </p:spTree>
    <p:extLst>
      <p:ext uri="{BB962C8B-B14F-4D97-AF65-F5344CB8AC3E}">
        <p14:creationId xmlns:p14="http://schemas.microsoft.com/office/powerpoint/2010/main" val="2820297488"/>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smtClean="0"/>
              <a:t>A binary search can be made iterative</a:t>
            </a:r>
            <a:r>
              <a:rPr lang="en-US" dirty="0"/>
              <a:t>:</a:t>
            </a:r>
            <a:r>
              <a:rPr lang="en-US" dirty="0" smtClean="0"/>
              <a:t> </a:t>
            </a:r>
          </a:p>
          <a:p>
            <a:r>
              <a:rPr lang="en-US" dirty="0" smtClean="0"/>
              <a:t>start with index limits in the search and adjust them on each iteration</a:t>
            </a:r>
            <a:endParaRPr lang="en-US" dirty="0"/>
          </a:p>
        </p:txBody>
      </p:sp>
    </p:spTree>
    <p:extLst>
      <p:ext uri="{BB962C8B-B14F-4D97-AF65-F5344CB8AC3E}">
        <p14:creationId xmlns:p14="http://schemas.microsoft.com/office/powerpoint/2010/main" val="1839520752"/>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smtClean="0"/>
              <a:t>A recursive method means you ultimately have less data to keep track of</a:t>
            </a:r>
          </a:p>
          <a:p>
            <a:r>
              <a:rPr lang="en-US" dirty="0" smtClean="0"/>
              <a:t> </a:t>
            </a:r>
            <a:endParaRPr lang="en-US" dirty="0"/>
          </a:p>
        </p:txBody>
      </p:sp>
    </p:spTree>
    <p:extLst>
      <p:ext uri="{BB962C8B-B14F-4D97-AF65-F5344CB8AC3E}">
        <p14:creationId xmlns:p14="http://schemas.microsoft.com/office/powerpoint/2010/main" val="2820297488"/>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smtClean="0"/>
              <a:t>Computing the runtime for a binary search is more tricky</a:t>
            </a:r>
          </a:p>
          <a:p>
            <a:r>
              <a:rPr lang="en-US" dirty="0" smtClean="0"/>
              <a:t> </a:t>
            </a:r>
            <a:endParaRPr lang="en-US" dirty="0"/>
          </a:p>
        </p:txBody>
      </p:sp>
    </p:spTree>
    <p:extLst>
      <p:ext uri="{BB962C8B-B14F-4D97-AF65-F5344CB8AC3E}">
        <p14:creationId xmlns:p14="http://schemas.microsoft.com/office/powerpoint/2010/main" val="2820297488"/>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smtClean="0"/>
              <a:t>Computing the runtime for a binary search is more tricky</a:t>
            </a:r>
          </a:p>
          <a:p>
            <a:endParaRPr lang="en-US" sz="2000" dirty="0"/>
          </a:p>
          <a:p>
            <a:r>
              <a:rPr lang="en-US" dirty="0" smtClean="0"/>
              <a:t>The amount of work to be done at each step is determined by dividing by powers of 2</a:t>
            </a:r>
          </a:p>
          <a:p>
            <a:r>
              <a:rPr lang="en-US" dirty="0" smtClean="0"/>
              <a:t> </a:t>
            </a:r>
            <a:endParaRPr lang="en-US" dirty="0"/>
          </a:p>
        </p:txBody>
      </p:sp>
    </p:spTree>
    <p:extLst>
      <p:ext uri="{BB962C8B-B14F-4D97-AF65-F5344CB8AC3E}">
        <p14:creationId xmlns:p14="http://schemas.microsoft.com/office/powerpoint/2010/main" val="496742582"/>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smtClean="0"/>
              <a:t>That is, on step 1 you are looking at n/2 data points</a:t>
            </a:r>
          </a:p>
          <a:p>
            <a:r>
              <a:rPr lang="en-US" dirty="0" smtClean="0"/>
              <a:t> </a:t>
            </a:r>
            <a:endParaRPr lang="en-US" dirty="0"/>
          </a:p>
        </p:txBody>
      </p:sp>
    </p:spTree>
    <p:extLst>
      <p:ext uri="{BB962C8B-B14F-4D97-AF65-F5344CB8AC3E}">
        <p14:creationId xmlns:p14="http://schemas.microsoft.com/office/powerpoint/2010/main" val="2820297488"/>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smtClean="0"/>
              <a:t>That is, on step 1 you are looking at n/2 data points</a:t>
            </a:r>
          </a:p>
          <a:p>
            <a:endParaRPr lang="en-US" sz="2000" dirty="0"/>
          </a:p>
          <a:p>
            <a:r>
              <a:rPr lang="en-US" dirty="0" smtClean="0"/>
              <a:t>On step 2 you are looking at n/2/2 or n/2</a:t>
            </a:r>
            <a:r>
              <a:rPr lang="en-US" baseline="30000" dirty="0" smtClean="0"/>
              <a:t>2</a:t>
            </a:r>
            <a:r>
              <a:rPr lang="en-US" dirty="0" smtClean="0"/>
              <a:t> numbers</a:t>
            </a:r>
          </a:p>
          <a:p>
            <a:r>
              <a:rPr lang="en-US" dirty="0" smtClean="0"/>
              <a:t> </a:t>
            </a:r>
            <a:endParaRPr lang="en-US" dirty="0"/>
          </a:p>
        </p:txBody>
      </p:sp>
    </p:spTree>
    <p:extLst>
      <p:ext uri="{BB962C8B-B14F-4D97-AF65-F5344CB8AC3E}">
        <p14:creationId xmlns:p14="http://schemas.microsoft.com/office/powerpoint/2010/main" val="3614959328"/>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smtClean="0"/>
              <a:t>That is, on step 1 you are looking at n/2 data points</a:t>
            </a:r>
          </a:p>
          <a:p>
            <a:endParaRPr lang="en-US" sz="2000" dirty="0"/>
          </a:p>
          <a:p>
            <a:r>
              <a:rPr lang="en-US" dirty="0" smtClean="0"/>
              <a:t>On step 2 you are looking at n/2/2 or n/2</a:t>
            </a:r>
            <a:r>
              <a:rPr lang="en-US" baseline="30000" dirty="0" smtClean="0"/>
              <a:t>2</a:t>
            </a:r>
            <a:r>
              <a:rPr lang="en-US" dirty="0" smtClean="0"/>
              <a:t> numbers</a:t>
            </a:r>
          </a:p>
          <a:p>
            <a:endParaRPr lang="en-US" sz="2000" dirty="0"/>
          </a:p>
          <a:p>
            <a:r>
              <a:rPr lang="en-US" dirty="0" smtClean="0"/>
              <a:t>On step 3 you are looking at </a:t>
            </a:r>
          </a:p>
          <a:p>
            <a:r>
              <a:rPr lang="en-US" dirty="0" smtClean="0"/>
              <a:t>n/2/2/2 or n/2</a:t>
            </a:r>
            <a:r>
              <a:rPr lang="en-US" baseline="30000" dirty="0" smtClean="0"/>
              <a:t>3</a:t>
            </a:r>
            <a:r>
              <a:rPr lang="en-US" dirty="0" smtClean="0"/>
              <a:t> numbers  </a:t>
            </a:r>
          </a:p>
          <a:p>
            <a:r>
              <a:rPr lang="en-US" dirty="0" smtClean="0"/>
              <a:t> </a:t>
            </a:r>
            <a:endParaRPr lang="en-US" dirty="0"/>
          </a:p>
        </p:txBody>
      </p:sp>
    </p:spTree>
    <p:extLst>
      <p:ext uri="{BB962C8B-B14F-4D97-AF65-F5344CB8AC3E}">
        <p14:creationId xmlns:p14="http://schemas.microsoft.com/office/powerpoint/2010/main" val="114488519"/>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smtClean="0"/>
              <a:t>Powers of two are an exponential function (n</a:t>
            </a:r>
            <a:r>
              <a:rPr lang="en-US" baseline="30000" dirty="0" smtClean="0"/>
              <a:t>2</a:t>
            </a:r>
            <a:r>
              <a:rPr lang="en-US" dirty="0" smtClean="0"/>
              <a:t>)</a:t>
            </a:r>
          </a:p>
          <a:p>
            <a:endParaRPr lang="en-US" dirty="0"/>
          </a:p>
          <a:p>
            <a:r>
              <a:rPr lang="en-US" dirty="0" smtClean="0"/>
              <a:t>One over powers of two are a logarithmic function (log</a:t>
            </a:r>
            <a:r>
              <a:rPr lang="en-US" baseline="-25000" dirty="0" smtClean="0"/>
              <a:t>2</a:t>
            </a:r>
            <a:r>
              <a:rPr lang="en-US" dirty="0" smtClean="0"/>
              <a:t>)</a:t>
            </a:r>
          </a:p>
          <a:p>
            <a:r>
              <a:rPr lang="en-US" dirty="0" smtClean="0"/>
              <a:t> </a:t>
            </a:r>
            <a:endParaRPr lang="en-US" dirty="0"/>
          </a:p>
        </p:txBody>
      </p:sp>
    </p:spTree>
    <p:extLst>
      <p:ext uri="{BB962C8B-B14F-4D97-AF65-F5344CB8AC3E}">
        <p14:creationId xmlns:p14="http://schemas.microsoft.com/office/powerpoint/2010/main" val="2820297488"/>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smtClean="0"/>
              <a:t>A binary search has an average runtime of O(log</a:t>
            </a:r>
            <a:r>
              <a:rPr lang="en-US" baseline="-25000" dirty="0" smtClean="0"/>
              <a:t>2</a:t>
            </a:r>
            <a:r>
              <a:rPr lang="en-US" dirty="0" smtClean="0"/>
              <a:t> n)</a:t>
            </a:r>
          </a:p>
          <a:p>
            <a:r>
              <a:rPr lang="en-US" dirty="0" smtClean="0"/>
              <a:t> </a:t>
            </a:r>
            <a:endParaRPr lang="en-US" dirty="0"/>
          </a:p>
        </p:txBody>
      </p:sp>
    </p:spTree>
    <p:extLst>
      <p:ext uri="{BB962C8B-B14F-4D97-AF65-F5344CB8AC3E}">
        <p14:creationId xmlns:p14="http://schemas.microsoft.com/office/powerpoint/2010/main" val="2820297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Matrices</a:t>
            </a:r>
          </a:p>
        </p:txBody>
      </p:sp>
      <p:sp>
        <p:nvSpPr>
          <p:cNvPr id="28675" name="Content Placeholder 2"/>
          <p:cNvSpPr>
            <a:spLocks noGrp="1"/>
          </p:cNvSpPr>
          <p:nvPr>
            <p:ph idx="1"/>
          </p:nvPr>
        </p:nvSpPr>
        <p:spPr/>
        <p:txBody>
          <a:bodyPr/>
          <a:lstStyle/>
          <a:p>
            <a:r>
              <a:rPr lang="en-US" altLang="en-US" smtClean="0"/>
              <a:t>You can multiply by a constant and add rows of a matrix at the same time</a:t>
            </a:r>
          </a:p>
        </p:txBody>
      </p:sp>
    </p:spTree>
    <p:extLst>
      <p:ext uri="{BB962C8B-B14F-4D97-AF65-F5344CB8AC3E}">
        <p14:creationId xmlns:p14="http://schemas.microsoft.com/office/powerpoint/2010/main" val="15977965"/>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smtClean="0"/>
              <a:t>A binary search has an average runtime of O(log</a:t>
            </a:r>
            <a:r>
              <a:rPr lang="en-US" baseline="-25000" dirty="0"/>
              <a:t>2</a:t>
            </a:r>
            <a:r>
              <a:rPr lang="en-US" dirty="0" smtClean="0"/>
              <a:t> n)</a:t>
            </a:r>
          </a:p>
          <a:p>
            <a:endParaRPr lang="en-US" dirty="0"/>
          </a:p>
          <a:p>
            <a:r>
              <a:rPr lang="en-US" dirty="0" smtClean="0"/>
              <a:t>Algorithms like this are said to run in </a:t>
            </a:r>
            <a:r>
              <a:rPr lang="en-US" dirty="0" smtClean="0">
                <a:solidFill>
                  <a:srgbClr val="FFC000"/>
                </a:solidFill>
              </a:rPr>
              <a:t>logarithmic time</a:t>
            </a:r>
          </a:p>
          <a:p>
            <a:r>
              <a:rPr lang="en-US" dirty="0" smtClean="0"/>
              <a:t> </a:t>
            </a:r>
            <a:endParaRPr lang="en-US" dirty="0"/>
          </a:p>
        </p:txBody>
      </p:sp>
    </p:spTree>
    <p:extLst>
      <p:ext uri="{BB962C8B-B14F-4D97-AF65-F5344CB8AC3E}">
        <p14:creationId xmlns:p14="http://schemas.microsoft.com/office/powerpoint/2010/main" val="587237139"/>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smtClean="0"/>
              <a:t>Note: because all logs in big O are base 2, computer scientists write it merely as O(log n)</a:t>
            </a:r>
          </a:p>
          <a:p>
            <a:r>
              <a:rPr lang="en-US" dirty="0" smtClean="0"/>
              <a:t> </a:t>
            </a:r>
            <a:endParaRPr lang="en-US" dirty="0"/>
          </a:p>
        </p:txBody>
      </p:sp>
    </p:spTree>
    <p:extLst>
      <p:ext uri="{BB962C8B-B14F-4D97-AF65-F5344CB8AC3E}">
        <p14:creationId xmlns:p14="http://schemas.microsoft.com/office/powerpoint/2010/main" val="2820297488"/>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a:t>All logarithms differ from each other by a constant only dependent on the bases </a:t>
            </a:r>
            <a:r>
              <a:rPr lang="en-US" dirty="0" smtClean="0"/>
              <a:t>involved </a:t>
            </a:r>
          </a:p>
          <a:p>
            <a:r>
              <a:rPr lang="en-US" dirty="0" smtClean="0"/>
              <a:t>Because </a:t>
            </a:r>
            <a:r>
              <a:rPr lang="en-US" dirty="0"/>
              <a:t>these factors are constants, they are irrelevant for the purposes of asymptotic </a:t>
            </a:r>
            <a:r>
              <a:rPr lang="en-US" dirty="0" smtClean="0"/>
              <a:t>analysis </a:t>
            </a:r>
            <a:endParaRPr lang="en-US" dirty="0"/>
          </a:p>
        </p:txBody>
      </p:sp>
    </p:spTree>
    <p:extLst>
      <p:ext uri="{BB962C8B-B14F-4D97-AF65-F5344CB8AC3E}">
        <p14:creationId xmlns:p14="http://schemas.microsoft.com/office/powerpoint/2010/main" val="2820297488"/>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a:xfrm>
            <a:off x="457200" y="1219200"/>
            <a:ext cx="8686800" cy="5638800"/>
          </a:xfrm>
        </p:spPr>
        <p:txBody>
          <a:bodyPr/>
          <a:lstStyle/>
          <a:p>
            <a:r>
              <a:rPr lang="en-US" dirty="0" smtClean="0"/>
              <a:t>As </a:t>
            </a:r>
            <a:r>
              <a:rPr lang="en-US" dirty="0"/>
              <a:t>a </a:t>
            </a:r>
            <a:r>
              <a:rPr lang="en-US" dirty="0" smtClean="0"/>
              <a:t>rule </a:t>
            </a:r>
            <a:r>
              <a:rPr lang="en-US" dirty="0"/>
              <a:t>of thumb </a:t>
            </a:r>
            <a:r>
              <a:rPr lang="en-US" dirty="0" smtClean="0"/>
              <a:t>“log n” for:</a:t>
            </a:r>
          </a:p>
          <a:p>
            <a:endParaRPr lang="en-US" sz="2000" dirty="0" smtClean="0"/>
          </a:p>
          <a:p>
            <a:r>
              <a:rPr lang="en-US" dirty="0" smtClean="0"/>
              <a:t>A </a:t>
            </a:r>
            <a:r>
              <a:rPr lang="en-US" dirty="0"/>
              <a:t>mathematician </a:t>
            </a:r>
            <a:r>
              <a:rPr lang="en-US" dirty="0" smtClean="0"/>
              <a:t>or engineer means base 10</a:t>
            </a:r>
          </a:p>
          <a:p>
            <a:endParaRPr lang="en-US" sz="2000" dirty="0" smtClean="0"/>
          </a:p>
          <a:p>
            <a:r>
              <a:rPr lang="en-US" dirty="0" smtClean="0"/>
              <a:t>A </a:t>
            </a:r>
            <a:r>
              <a:rPr lang="en-US" dirty="0"/>
              <a:t>computer scientist </a:t>
            </a:r>
            <a:r>
              <a:rPr lang="en-US" dirty="0" smtClean="0"/>
              <a:t>means base two </a:t>
            </a:r>
          </a:p>
        </p:txBody>
      </p:sp>
    </p:spTree>
    <p:extLst>
      <p:ext uri="{BB962C8B-B14F-4D97-AF65-F5344CB8AC3E}">
        <p14:creationId xmlns:p14="http://schemas.microsoft.com/office/powerpoint/2010/main" val="3239143867"/>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smtClean="0"/>
              <a:t>And… </a:t>
            </a:r>
            <a:r>
              <a:rPr lang="en-US" dirty="0" err="1" smtClean="0"/>
              <a:t>Intellipath</a:t>
            </a:r>
            <a:r>
              <a:rPr lang="en-US" dirty="0" smtClean="0"/>
              <a:t> writes it as:</a:t>
            </a:r>
          </a:p>
          <a:p>
            <a:r>
              <a:rPr lang="en-US" smtClean="0"/>
              <a:t>O(Log2n)</a:t>
            </a:r>
            <a:endParaRPr lang="en-US"/>
          </a:p>
        </p:txBody>
      </p:sp>
    </p:spTree>
    <p:extLst>
      <p:ext uri="{BB962C8B-B14F-4D97-AF65-F5344CB8AC3E}">
        <p14:creationId xmlns:p14="http://schemas.microsoft.com/office/powerpoint/2010/main" val="328388404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smtClean="0"/>
              <a:t>A binary search runs faster than a sequential search BUT the data must be sorted</a:t>
            </a:r>
          </a:p>
          <a:p>
            <a:r>
              <a:rPr lang="en-US" dirty="0" smtClean="0"/>
              <a:t> </a:t>
            </a:r>
            <a:endParaRPr lang="en-US" dirty="0"/>
          </a:p>
        </p:txBody>
      </p:sp>
    </p:spTree>
    <p:extLst>
      <p:ext uri="{BB962C8B-B14F-4D97-AF65-F5344CB8AC3E}">
        <p14:creationId xmlns:p14="http://schemas.microsoft.com/office/powerpoint/2010/main" val="2820297488"/>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smtClean="0"/>
              <a:t>Sorting is minimally an additional O(</a:t>
            </a:r>
            <a:r>
              <a:rPr lang="en-US" dirty="0" err="1" smtClean="0"/>
              <a:t>n×log</a:t>
            </a:r>
            <a:r>
              <a:rPr lang="en-US" dirty="0" smtClean="0"/>
              <a:t> n) runtime</a:t>
            </a:r>
          </a:p>
          <a:p>
            <a:r>
              <a:rPr lang="en-US" dirty="0" smtClean="0"/>
              <a:t> </a:t>
            </a:r>
            <a:endParaRPr lang="en-US" dirty="0"/>
          </a:p>
        </p:txBody>
      </p:sp>
    </p:spTree>
    <p:extLst>
      <p:ext uri="{BB962C8B-B14F-4D97-AF65-F5344CB8AC3E}">
        <p14:creationId xmlns:p14="http://schemas.microsoft.com/office/powerpoint/2010/main" val="2820297488"/>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Rectangle 3"/>
          <p:cNvSpPr>
            <a:spLocks noChangeArrowheads="1"/>
          </p:cNvSpPr>
          <p:nvPr/>
        </p:nvSpPr>
        <p:spPr bwMode="auto">
          <a:xfrm>
            <a:off x="76200" y="0"/>
            <a:ext cx="899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5400">
                <a:solidFill>
                  <a:srgbClr val="FFFF00"/>
                </a:solidFill>
                <a:cs typeface="Tahoma" pitchFamily="34" charset="0"/>
              </a:rPr>
              <a:t>Questions?</a:t>
            </a:r>
          </a:p>
        </p:txBody>
      </p:sp>
    </p:spTree>
    <p:extLst>
      <p:ext uri="{BB962C8B-B14F-4D97-AF65-F5344CB8AC3E}">
        <p14:creationId xmlns:p14="http://schemas.microsoft.com/office/powerpoint/2010/main" val="1797896639"/>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a:t>The sorting of a list of values is a common computational task </a:t>
            </a:r>
          </a:p>
        </p:txBody>
      </p:sp>
    </p:spTree>
    <p:extLst>
      <p:ext uri="{BB962C8B-B14F-4D97-AF65-F5344CB8AC3E}">
        <p14:creationId xmlns:p14="http://schemas.microsoft.com/office/powerpoint/2010/main" val="219733888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a:t>The classic description of the task </a:t>
            </a:r>
            <a:r>
              <a:rPr lang="en-US" dirty="0" smtClean="0"/>
              <a:t>is:</a:t>
            </a:r>
            <a:endParaRPr lang="en-US" dirty="0"/>
          </a:p>
          <a:p>
            <a:r>
              <a:rPr lang="en-US" dirty="0"/>
              <a:t>Given a list of values and a function that compares two values, order the values in the list from smallest to </a:t>
            </a:r>
            <a:r>
              <a:rPr lang="en-US" dirty="0" smtClean="0"/>
              <a:t>largest</a:t>
            </a:r>
            <a:endParaRPr lang="en-US" dirty="0"/>
          </a:p>
        </p:txBody>
      </p:sp>
    </p:spTree>
    <p:extLst>
      <p:ext uri="{BB962C8B-B14F-4D97-AF65-F5344CB8AC3E}">
        <p14:creationId xmlns:p14="http://schemas.microsoft.com/office/powerpoint/2010/main" val="1982565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Matrices</a:t>
            </a:r>
          </a:p>
        </p:txBody>
      </p:sp>
      <p:sp>
        <p:nvSpPr>
          <p:cNvPr id="29699" name="Content Placeholder 2"/>
          <p:cNvSpPr>
            <a:spLocks noGrp="1"/>
          </p:cNvSpPr>
          <p:nvPr>
            <p:ph idx="1"/>
          </p:nvPr>
        </p:nvSpPr>
        <p:spPr/>
        <p:txBody>
          <a:bodyPr/>
          <a:lstStyle/>
          <a:p>
            <a:pPr algn="ctr"/>
            <a:r>
              <a:rPr lang="en-US" altLang="en-US" smtClean="0"/>
              <a:t>3R1 + R2</a:t>
            </a:r>
          </a:p>
          <a:p>
            <a:endParaRPr lang="en-US" altLang="en-US" sz="2000" smtClean="0"/>
          </a:p>
          <a:p>
            <a:pPr>
              <a:spcBef>
                <a:spcPct val="0"/>
              </a:spcBef>
            </a:pPr>
            <a:r>
              <a:rPr lang="en-US" altLang="en-US" smtClean="0"/>
              <a:t>means multiply the elements in row 1 by three, add it to the elements in row 2, and replace the elements in </a:t>
            </a:r>
            <a:r>
              <a:rPr lang="en-US" altLang="en-US" smtClean="0">
                <a:solidFill>
                  <a:schemeClr val="tx1"/>
                </a:solidFill>
              </a:rPr>
              <a:t>ROW 2</a:t>
            </a:r>
            <a:r>
              <a:rPr lang="en-US" altLang="en-US" smtClean="0"/>
              <a:t> with the result</a:t>
            </a:r>
          </a:p>
          <a:p>
            <a:endParaRPr lang="en-US" altLang="en-US" smtClean="0"/>
          </a:p>
        </p:txBody>
      </p:sp>
    </p:spTree>
    <p:extLst>
      <p:ext uri="{BB962C8B-B14F-4D97-AF65-F5344CB8AC3E}">
        <p14:creationId xmlns:p14="http://schemas.microsoft.com/office/powerpoint/2010/main" val="2269383024"/>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Types of sorting algorithms:</a:t>
            </a:r>
            <a:endParaRPr lang="en-US" dirty="0"/>
          </a:p>
          <a:p>
            <a:pPr marL="457200" lvl="1" indent="0">
              <a:buNone/>
            </a:pPr>
            <a:r>
              <a:rPr lang="en-US" dirty="0"/>
              <a:t>Bubble </a:t>
            </a:r>
            <a:r>
              <a:rPr lang="en-US" dirty="0" smtClean="0"/>
              <a:t>sort (in book)</a:t>
            </a:r>
            <a:endParaRPr lang="en-US" dirty="0"/>
          </a:p>
          <a:p>
            <a:pPr marL="457200" lvl="1" indent="0">
              <a:buNone/>
            </a:pPr>
            <a:r>
              <a:rPr lang="en-US" dirty="0" smtClean="0"/>
              <a:t>Quicksort (in book)</a:t>
            </a:r>
            <a:endParaRPr lang="en-US" dirty="0"/>
          </a:p>
          <a:p>
            <a:pPr marL="457200" lvl="1" indent="0">
              <a:buNone/>
            </a:pPr>
            <a:r>
              <a:rPr lang="en-US" dirty="0" smtClean="0"/>
              <a:t>Selection sort </a:t>
            </a:r>
          </a:p>
          <a:p>
            <a:pPr marL="457200" lvl="1" indent="0">
              <a:buNone/>
            </a:pPr>
            <a:r>
              <a:rPr lang="en-US" dirty="0" smtClean="0"/>
              <a:t>Merge sort </a:t>
            </a:r>
          </a:p>
          <a:p>
            <a:pPr marL="457200" lvl="1" indent="0">
              <a:buNone/>
            </a:pPr>
            <a:r>
              <a:rPr lang="en-US" dirty="0" smtClean="0"/>
              <a:t>Insertion sort</a:t>
            </a:r>
          </a:p>
          <a:p>
            <a:pPr marL="457200" lvl="1" indent="0">
              <a:buNone/>
            </a:pPr>
            <a:r>
              <a:rPr lang="en-US" dirty="0" smtClean="0"/>
              <a:t>Heap sort</a:t>
            </a:r>
          </a:p>
        </p:txBody>
      </p:sp>
    </p:spTree>
    <p:extLst>
      <p:ext uri="{BB962C8B-B14F-4D97-AF65-F5344CB8AC3E}">
        <p14:creationId xmlns:p14="http://schemas.microsoft.com/office/powerpoint/2010/main" val="1982565760"/>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a:xfrm>
            <a:off x="457200" y="1219200"/>
            <a:ext cx="8686800" cy="5638800"/>
          </a:xfrm>
        </p:spPr>
        <p:txBody>
          <a:bodyPr/>
          <a:lstStyle/>
          <a:p>
            <a:r>
              <a:rPr lang="en-US" dirty="0" smtClean="0"/>
              <a:t>Sorts for specific types </a:t>
            </a:r>
            <a:r>
              <a:rPr lang="en-US" dirty="0"/>
              <a:t>of </a:t>
            </a:r>
            <a:r>
              <a:rPr lang="en-US" dirty="0" smtClean="0"/>
              <a:t>values:</a:t>
            </a:r>
            <a:endParaRPr lang="en-US" dirty="0"/>
          </a:p>
          <a:p>
            <a:r>
              <a:rPr lang="en-US" dirty="0"/>
              <a:t>Counting </a:t>
            </a:r>
            <a:r>
              <a:rPr lang="en-US" dirty="0" smtClean="0"/>
              <a:t>sort - values </a:t>
            </a:r>
            <a:r>
              <a:rPr lang="en-US" dirty="0"/>
              <a:t>belonging </a:t>
            </a:r>
            <a:endParaRPr lang="en-US" dirty="0" smtClean="0"/>
          </a:p>
          <a:p>
            <a:pPr>
              <a:spcBef>
                <a:spcPts val="0"/>
              </a:spcBef>
            </a:pPr>
            <a:r>
              <a:rPr lang="en-US" dirty="0"/>
              <a:t> </a:t>
            </a:r>
            <a:r>
              <a:rPr lang="en-US" dirty="0" smtClean="0"/>
              <a:t>  to </a:t>
            </a:r>
            <a:r>
              <a:rPr lang="en-US" dirty="0"/>
              <a:t>a small set of items</a:t>
            </a:r>
          </a:p>
          <a:p>
            <a:pPr>
              <a:spcBef>
                <a:spcPts val="0"/>
              </a:spcBef>
            </a:pPr>
            <a:r>
              <a:rPr lang="en-US" dirty="0"/>
              <a:t>Bucket </a:t>
            </a:r>
            <a:r>
              <a:rPr lang="en-US" dirty="0" smtClean="0"/>
              <a:t>sort - maps </a:t>
            </a:r>
            <a:r>
              <a:rPr lang="en-US" dirty="0"/>
              <a:t>each value </a:t>
            </a:r>
            <a:endParaRPr lang="en-US" dirty="0" smtClean="0"/>
          </a:p>
          <a:p>
            <a:pPr>
              <a:spcBef>
                <a:spcPts val="0"/>
              </a:spcBef>
            </a:pPr>
            <a:r>
              <a:rPr lang="en-US" dirty="0"/>
              <a:t> </a:t>
            </a:r>
            <a:r>
              <a:rPr lang="en-US" dirty="0" smtClean="0"/>
              <a:t>  to </a:t>
            </a:r>
            <a:r>
              <a:rPr lang="en-US" dirty="0"/>
              <a:t>one of a small set of items</a:t>
            </a:r>
          </a:p>
          <a:p>
            <a:pPr>
              <a:spcBef>
                <a:spcPts val="0"/>
              </a:spcBef>
            </a:pPr>
            <a:r>
              <a:rPr lang="en-US" dirty="0"/>
              <a:t>Radix </a:t>
            </a:r>
            <a:r>
              <a:rPr lang="en-US" dirty="0" smtClean="0"/>
              <a:t>sort - values are </a:t>
            </a:r>
          </a:p>
          <a:p>
            <a:pPr>
              <a:spcBef>
                <a:spcPts val="0"/>
              </a:spcBef>
            </a:pPr>
            <a:r>
              <a:rPr lang="en-US" dirty="0"/>
              <a:t> </a:t>
            </a:r>
            <a:r>
              <a:rPr lang="en-US" dirty="0" smtClean="0"/>
              <a:t>  sequences </a:t>
            </a:r>
            <a:r>
              <a:rPr lang="en-US" dirty="0"/>
              <a:t>of digits</a:t>
            </a:r>
          </a:p>
          <a:p>
            <a:endParaRPr lang="en-US" dirty="0"/>
          </a:p>
        </p:txBody>
      </p:sp>
    </p:spTree>
    <p:extLst>
      <p:ext uri="{BB962C8B-B14F-4D97-AF65-F5344CB8AC3E}">
        <p14:creationId xmlns:p14="http://schemas.microsoft.com/office/powerpoint/2010/main" val="198256576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a:solidFill>
                  <a:srgbClr val="FFC000"/>
                </a:solidFill>
              </a:rPr>
              <a:t>Bubble sort </a:t>
            </a:r>
            <a:r>
              <a:rPr lang="en-US" dirty="0" smtClean="0"/>
              <a:t>- continuously </a:t>
            </a:r>
            <a:r>
              <a:rPr lang="en-US" dirty="0"/>
              <a:t>steps through a list, swapping items until they appear in the correct </a:t>
            </a:r>
            <a:r>
              <a:rPr lang="en-US" dirty="0" smtClean="0"/>
              <a:t>order</a:t>
            </a:r>
          </a:p>
          <a:p>
            <a:endParaRPr lang="en-US" dirty="0"/>
          </a:p>
          <a:p>
            <a:r>
              <a:rPr lang="en-US" dirty="0" smtClean="0"/>
              <a:t>O(n</a:t>
            </a:r>
            <a:r>
              <a:rPr lang="en-US" baseline="30000" dirty="0" smtClean="0"/>
              <a:t>2</a:t>
            </a:r>
            <a:r>
              <a:rPr lang="en-US" dirty="0" smtClean="0"/>
              <a:t>)</a:t>
            </a:r>
            <a:endParaRPr lang="en-US" dirty="0"/>
          </a:p>
        </p:txBody>
      </p:sp>
      <p:sp>
        <p:nvSpPr>
          <p:cNvPr id="4" name="Rectangle 3"/>
          <p:cNvSpPr/>
          <p:nvPr/>
        </p:nvSpPr>
        <p:spPr>
          <a:xfrm>
            <a:off x="7034127" y="6380946"/>
            <a:ext cx="2109873" cy="477054"/>
          </a:xfrm>
          <a:prstGeom prst="rect">
            <a:avLst/>
          </a:prstGeom>
        </p:spPr>
        <p:txBody>
          <a:bodyPr wrap="none">
            <a:spAutoFit/>
          </a:bodyPr>
          <a:lstStyle/>
          <a:p>
            <a:r>
              <a:rPr lang="en-US" sz="2500" b="1" dirty="0">
                <a:solidFill>
                  <a:srgbClr val="CCFFFF"/>
                </a:solidFill>
              </a:rPr>
              <a:t>Bubble sort </a:t>
            </a:r>
          </a:p>
        </p:txBody>
      </p:sp>
    </p:spTree>
    <p:extLst>
      <p:ext uri="{BB962C8B-B14F-4D97-AF65-F5344CB8AC3E}">
        <p14:creationId xmlns:p14="http://schemas.microsoft.com/office/powerpoint/2010/main" val="1982565760"/>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0" y="1143000"/>
            <a:ext cx="3378200" cy="551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034127" y="6380946"/>
            <a:ext cx="2109873" cy="477054"/>
          </a:xfrm>
          <a:prstGeom prst="rect">
            <a:avLst/>
          </a:prstGeom>
        </p:spPr>
        <p:txBody>
          <a:bodyPr wrap="none">
            <a:spAutoFit/>
          </a:bodyPr>
          <a:lstStyle/>
          <a:p>
            <a:r>
              <a:rPr lang="en-US" sz="2500" b="1" dirty="0">
                <a:solidFill>
                  <a:srgbClr val="CCFFFF"/>
                </a:solidFill>
              </a:rPr>
              <a:t>Bubble sort </a:t>
            </a:r>
          </a:p>
        </p:txBody>
      </p:sp>
    </p:spTree>
    <p:extLst>
      <p:ext uri="{BB962C8B-B14F-4D97-AF65-F5344CB8AC3E}">
        <p14:creationId xmlns:p14="http://schemas.microsoft.com/office/powerpoint/2010/main" val="2938924402"/>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1123950"/>
            <a:ext cx="3467100" cy="553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034127" y="6380946"/>
            <a:ext cx="2109873" cy="477054"/>
          </a:xfrm>
          <a:prstGeom prst="rect">
            <a:avLst/>
          </a:prstGeom>
        </p:spPr>
        <p:txBody>
          <a:bodyPr wrap="none">
            <a:spAutoFit/>
          </a:bodyPr>
          <a:lstStyle/>
          <a:p>
            <a:r>
              <a:rPr lang="en-US" sz="2500" b="1" dirty="0">
                <a:solidFill>
                  <a:srgbClr val="CCFFFF"/>
                </a:solidFill>
              </a:rPr>
              <a:t>Bubble sort </a:t>
            </a:r>
          </a:p>
        </p:txBody>
      </p:sp>
    </p:spTree>
    <p:extLst>
      <p:ext uri="{BB962C8B-B14F-4D97-AF65-F5344CB8AC3E}">
        <p14:creationId xmlns:p14="http://schemas.microsoft.com/office/powerpoint/2010/main" val="2938924402"/>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1085850"/>
            <a:ext cx="3454400" cy="55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034127" y="6380946"/>
            <a:ext cx="2109873" cy="477054"/>
          </a:xfrm>
          <a:prstGeom prst="rect">
            <a:avLst/>
          </a:prstGeom>
        </p:spPr>
        <p:txBody>
          <a:bodyPr wrap="none">
            <a:spAutoFit/>
          </a:bodyPr>
          <a:lstStyle/>
          <a:p>
            <a:r>
              <a:rPr lang="en-US" sz="2500" b="1" dirty="0">
                <a:solidFill>
                  <a:srgbClr val="CCFFFF"/>
                </a:solidFill>
              </a:rPr>
              <a:t>Bubble sort </a:t>
            </a:r>
          </a:p>
        </p:txBody>
      </p:sp>
    </p:spTree>
    <p:extLst>
      <p:ext uri="{BB962C8B-B14F-4D97-AF65-F5344CB8AC3E}">
        <p14:creationId xmlns:p14="http://schemas.microsoft.com/office/powerpoint/2010/main" val="1982565760"/>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a:t>The </a:t>
            </a:r>
            <a:r>
              <a:rPr lang="en-US" dirty="0">
                <a:solidFill>
                  <a:srgbClr val="FFC000"/>
                </a:solidFill>
              </a:rPr>
              <a:t>Quicksort</a:t>
            </a:r>
            <a:r>
              <a:rPr lang="en-US" dirty="0"/>
              <a:t> algorithm is one of the fastest sorting algorithms for large data sets</a:t>
            </a:r>
          </a:p>
        </p:txBody>
      </p:sp>
      <p:sp>
        <p:nvSpPr>
          <p:cNvPr id="4" name="Rectangle 3"/>
          <p:cNvSpPr/>
          <p:nvPr/>
        </p:nvSpPr>
        <p:spPr>
          <a:xfrm>
            <a:off x="7379517" y="6380946"/>
            <a:ext cx="1688283" cy="477054"/>
          </a:xfrm>
          <a:prstGeom prst="rect">
            <a:avLst/>
          </a:prstGeom>
        </p:spPr>
        <p:txBody>
          <a:bodyPr wrap="none">
            <a:spAutoFit/>
          </a:bodyPr>
          <a:lstStyle/>
          <a:p>
            <a:r>
              <a:rPr lang="en-US" sz="2500" b="1" dirty="0">
                <a:solidFill>
                  <a:srgbClr val="CCFFFF"/>
                </a:solidFill>
              </a:rPr>
              <a:t>Quicksort</a:t>
            </a:r>
          </a:p>
        </p:txBody>
      </p:sp>
    </p:spTree>
    <p:extLst>
      <p:ext uri="{BB962C8B-B14F-4D97-AF65-F5344CB8AC3E}">
        <p14:creationId xmlns:p14="http://schemas.microsoft.com/office/powerpoint/2010/main" val="1982565760"/>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a:xfrm>
            <a:off x="457200" y="1219200"/>
            <a:ext cx="8686800" cy="5638800"/>
          </a:xfrm>
        </p:spPr>
        <p:txBody>
          <a:bodyPr/>
          <a:lstStyle/>
          <a:p>
            <a:r>
              <a:rPr lang="en-US" dirty="0"/>
              <a:t>Quicksort - </a:t>
            </a:r>
            <a:r>
              <a:rPr lang="en-US" dirty="0" smtClean="0"/>
              <a:t>first </a:t>
            </a:r>
            <a:r>
              <a:rPr lang="en-US" dirty="0"/>
              <a:t>divides a large array into two smaller sub-arrays: </a:t>
            </a:r>
            <a:r>
              <a:rPr lang="en-US" dirty="0" smtClean="0"/>
              <a:t>above a pivot and below a pivot; it then </a:t>
            </a:r>
            <a:r>
              <a:rPr lang="en-US" dirty="0"/>
              <a:t>recursively </a:t>
            </a:r>
            <a:r>
              <a:rPr lang="en-US" dirty="0" smtClean="0"/>
              <a:t>sorts </a:t>
            </a:r>
            <a:r>
              <a:rPr lang="en-US" dirty="0"/>
              <a:t>the </a:t>
            </a:r>
            <a:r>
              <a:rPr lang="en-US" dirty="0" smtClean="0"/>
              <a:t>sub-arrays</a:t>
            </a:r>
          </a:p>
          <a:p>
            <a:endParaRPr lang="en-US" dirty="0"/>
          </a:p>
          <a:p>
            <a:r>
              <a:rPr lang="en-US" dirty="0"/>
              <a:t>O(n</a:t>
            </a:r>
            <a:r>
              <a:rPr lang="en-US" baseline="30000" dirty="0"/>
              <a:t>2</a:t>
            </a:r>
            <a:r>
              <a:rPr lang="en-US" dirty="0"/>
              <a:t>)</a:t>
            </a:r>
          </a:p>
          <a:p>
            <a:endParaRPr lang="en-US" dirty="0"/>
          </a:p>
        </p:txBody>
      </p:sp>
      <p:sp>
        <p:nvSpPr>
          <p:cNvPr id="4" name="Rectangle 3"/>
          <p:cNvSpPr/>
          <p:nvPr/>
        </p:nvSpPr>
        <p:spPr>
          <a:xfrm>
            <a:off x="7379517" y="6380946"/>
            <a:ext cx="1688283" cy="477054"/>
          </a:xfrm>
          <a:prstGeom prst="rect">
            <a:avLst/>
          </a:prstGeom>
        </p:spPr>
        <p:txBody>
          <a:bodyPr wrap="none">
            <a:spAutoFit/>
          </a:bodyPr>
          <a:lstStyle/>
          <a:p>
            <a:r>
              <a:rPr lang="en-US" sz="2500" b="1" dirty="0">
                <a:solidFill>
                  <a:srgbClr val="CCFFFF"/>
                </a:solidFill>
              </a:rPr>
              <a:t>Quicksort</a:t>
            </a:r>
          </a:p>
        </p:txBody>
      </p:sp>
    </p:spTree>
    <p:extLst>
      <p:ext uri="{BB962C8B-B14F-4D97-AF65-F5344CB8AC3E}">
        <p14:creationId xmlns:p14="http://schemas.microsoft.com/office/powerpoint/2010/main" val="1982565760"/>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a:xfrm>
            <a:off x="457200" y="1219200"/>
            <a:ext cx="8686800" cy="5638800"/>
          </a:xfrm>
        </p:spPr>
        <p:txBody>
          <a:bodyPr/>
          <a:lstStyle/>
          <a:p>
            <a:r>
              <a:rPr lang="en-US" dirty="0" smtClean="0"/>
              <a:t>Array of numbers:</a:t>
            </a:r>
          </a:p>
          <a:p>
            <a:endParaRPr lang="en-US" dirty="0" smtClean="0"/>
          </a:p>
          <a:p>
            <a:endParaRPr lang="en-US" dirty="0" smtClean="0"/>
          </a:p>
          <a:p>
            <a:r>
              <a:rPr lang="en-US" dirty="0" smtClean="0"/>
              <a:t>Determine the pivot: </a:t>
            </a:r>
            <a:r>
              <a:rPr lang="en-US" dirty="0" smtClean="0">
                <a:solidFill>
                  <a:srgbClr val="92D050"/>
                </a:solidFill>
              </a:rPr>
              <a:t>44</a:t>
            </a:r>
            <a:endParaRPr lang="en-US" dirty="0">
              <a:solidFill>
                <a:srgbClr val="92D05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971673"/>
            <a:ext cx="8686800" cy="1153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43400"/>
            <a:ext cx="8629650" cy="1156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0" y="6687235"/>
            <a:ext cx="9144000" cy="323165"/>
          </a:xfrm>
          <a:prstGeom prst="rect">
            <a:avLst/>
          </a:prstGeom>
        </p:spPr>
        <p:txBody>
          <a:bodyPr wrap="square">
            <a:spAutoFit/>
          </a:bodyPr>
          <a:lstStyle/>
          <a:p>
            <a:r>
              <a:rPr lang="en-US" sz="1500" dirty="0">
                <a:solidFill>
                  <a:srgbClr val="00B0F0"/>
                </a:solidFill>
              </a:rPr>
              <a:t>https://mgalalm.com/2014/11/08/data-structure-and-algorithm-quicksort-in-php/</a:t>
            </a:r>
          </a:p>
        </p:txBody>
      </p:sp>
      <p:sp>
        <p:nvSpPr>
          <p:cNvPr id="9" name="Rectangle 8"/>
          <p:cNvSpPr/>
          <p:nvPr/>
        </p:nvSpPr>
        <p:spPr>
          <a:xfrm>
            <a:off x="7379517" y="6380946"/>
            <a:ext cx="1688283" cy="477054"/>
          </a:xfrm>
          <a:prstGeom prst="rect">
            <a:avLst/>
          </a:prstGeom>
        </p:spPr>
        <p:txBody>
          <a:bodyPr wrap="none">
            <a:spAutoFit/>
          </a:bodyPr>
          <a:lstStyle/>
          <a:p>
            <a:r>
              <a:rPr lang="en-US" sz="2500" b="1" dirty="0">
                <a:solidFill>
                  <a:srgbClr val="CCFFFF"/>
                </a:solidFill>
              </a:rPr>
              <a:t>Quicksort</a:t>
            </a:r>
          </a:p>
        </p:txBody>
      </p:sp>
    </p:spTree>
    <p:extLst>
      <p:ext uri="{BB962C8B-B14F-4D97-AF65-F5344CB8AC3E}">
        <p14:creationId xmlns:p14="http://schemas.microsoft.com/office/powerpoint/2010/main" val="3518905715"/>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Elements are sorted into less-than pivot values and greater- than pivot values</a:t>
            </a:r>
            <a:endParaRPr lang="en-US" dirty="0"/>
          </a:p>
        </p:txBody>
      </p:sp>
      <p:sp>
        <p:nvSpPr>
          <p:cNvPr id="9" name="Rectangle 8"/>
          <p:cNvSpPr/>
          <p:nvPr/>
        </p:nvSpPr>
        <p:spPr>
          <a:xfrm>
            <a:off x="0" y="6687235"/>
            <a:ext cx="9144000" cy="323165"/>
          </a:xfrm>
          <a:prstGeom prst="rect">
            <a:avLst/>
          </a:prstGeom>
        </p:spPr>
        <p:txBody>
          <a:bodyPr wrap="square">
            <a:spAutoFit/>
          </a:bodyPr>
          <a:lstStyle/>
          <a:p>
            <a:r>
              <a:rPr lang="en-US" sz="1500" dirty="0">
                <a:solidFill>
                  <a:srgbClr val="00B0F0"/>
                </a:solidFill>
              </a:rPr>
              <a:t>https://mgalalm.com/2014/11/08/data-structure-and-algorithm-quicksort-in-php/</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52800"/>
            <a:ext cx="8648700" cy="1156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7379517" y="6380946"/>
            <a:ext cx="1688283" cy="477054"/>
          </a:xfrm>
          <a:prstGeom prst="rect">
            <a:avLst/>
          </a:prstGeom>
        </p:spPr>
        <p:txBody>
          <a:bodyPr wrap="none">
            <a:spAutoFit/>
          </a:bodyPr>
          <a:lstStyle/>
          <a:p>
            <a:r>
              <a:rPr lang="en-US" sz="2500" b="1" dirty="0">
                <a:solidFill>
                  <a:srgbClr val="CCFFFF"/>
                </a:solidFill>
              </a:rPr>
              <a:t>Quicksort</a:t>
            </a:r>
          </a:p>
        </p:txBody>
      </p:sp>
    </p:spTree>
    <p:extLst>
      <p:ext uri="{BB962C8B-B14F-4D97-AF65-F5344CB8AC3E}">
        <p14:creationId xmlns:p14="http://schemas.microsoft.com/office/powerpoint/2010/main" val="3518905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457200" y="838200"/>
            <a:ext cx="8229600" cy="5638800"/>
          </a:xfrm>
        </p:spPr>
        <p:txBody>
          <a:bodyPr/>
          <a:lstStyle/>
          <a:p>
            <a:r>
              <a:rPr lang="en-US" altLang="en-US" dirty="0" smtClean="0"/>
              <a:t>So… back to our problem:</a:t>
            </a:r>
          </a:p>
          <a:p>
            <a:endParaRPr lang="en-US" altLang="en-US" sz="2000" dirty="0" smtClean="0"/>
          </a:p>
          <a:p>
            <a:pPr>
              <a:lnSpc>
                <a:spcPts val="4000"/>
              </a:lnSpc>
              <a:spcBef>
                <a:spcPct val="0"/>
              </a:spcBef>
            </a:pPr>
            <a:r>
              <a:rPr lang="en-US" altLang="en-US" dirty="0" smtClean="0">
                <a:cs typeface="Courier New" pitchFamily="49" charset="0"/>
              </a:rPr>
              <a:t>         x   y   z</a:t>
            </a:r>
            <a:r>
              <a:rPr lang="en-US" altLang="en-US" sz="6000" dirty="0" smtClean="0">
                <a:cs typeface="Courier New" pitchFamily="49" charset="0"/>
              </a:rPr>
              <a:t> </a:t>
            </a:r>
            <a:r>
              <a:rPr lang="en-US" altLang="en-US" dirty="0" smtClean="0">
                <a:cs typeface="Courier New" pitchFamily="49" charset="0"/>
              </a:rPr>
              <a:t>   k</a:t>
            </a:r>
          </a:p>
          <a:p>
            <a:pPr>
              <a:lnSpc>
                <a:spcPts val="4000"/>
              </a:lnSpc>
              <a:spcBef>
                <a:spcPct val="0"/>
              </a:spcBef>
            </a:pPr>
            <a:r>
              <a:rPr lang="en-US" altLang="en-US" dirty="0" smtClean="0">
                <a:latin typeface="Courier New" pitchFamily="49" charset="0"/>
                <a:cs typeface="Courier New" pitchFamily="49" charset="0"/>
              </a:rPr>
              <a:t>   </a:t>
            </a:r>
            <a:r>
              <a:rPr lang="en-US" altLang="en-US" sz="38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a:t>
            </a:r>
          </a:p>
          <a:p>
            <a:pPr>
              <a:lnSpc>
                <a:spcPts val="4000"/>
              </a:lnSpc>
              <a:spcBef>
                <a:spcPct val="0"/>
              </a:spcBef>
            </a:pPr>
            <a:r>
              <a:rPr lang="en-US" altLang="en-US" dirty="0" err="1" smtClean="0"/>
              <a:t>eq</a:t>
            </a:r>
            <a:r>
              <a:rPr lang="en-US" altLang="en-US" dirty="0" smtClean="0"/>
              <a:t> 1</a:t>
            </a:r>
            <a:r>
              <a:rPr lang="en-US" altLang="en-US" sz="2400" dirty="0" smtClean="0"/>
              <a:t> </a:t>
            </a:r>
            <a:r>
              <a:rPr lang="en-US" altLang="en-US" dirty="0" smtClean="0">
                <a:latin typeface="Courier New" pitchFamily="49" charset="0"/>
                <a:cs typeface="Courier New" pitchFamily="49" charset="0"/>
              </a:rPr>
              <a:t> </a:t>
            </a:r>
          </a:p>
          <a:p>
            <a:pPr>
              <a:lnSpc>
                <a:spcPts val="4000"/>
              </a:lnSpc>
              <a:spcBef>
                <a:spcPct val="0"/>
              </a:spcBef>
            </a:pPr>
            <a:r>
              <a:rPr lang="en-US" altLang="en-US" dirty="0" err="1" smtClean="0"/>
              <a:t>eq</a:t>
            </a:r>
            <a:r>
              <a:rPr lang="en-US" altLang="en-US" dirty="0" smtClean="0"/>
              <a:t> 2</a:t>
            </a:r>
            <a:r>
              <a:rPr lang="en-US" altLang="en-US" sz="2400" dirty="0" smtClean="0"/>
              <a:t> </a:t>
            </a:r>
            <a:r>
              <a:rPr lang="en-US" altLang="en-US" dirty="0" smtClean="0">
                <a:latin typeface="Courier New" pitchFamily="49" charset="0"/>
                <a:cs typeface="Courier New" pitchFamily="49" charset="0"/>
              </a:rPr>
              <a:t> </a:t>
            </a:r>
          </a:p>
          <a:p>
            <a:pPr>
              <a:lnSpc>
                <a:spcPts val="4000"/>
              </a:lnSpc>
              <a:spcBef>
                <a:spcPct val="0"/>
              </a:spcBef>
            </a:pPr>
            <a:r>
              <a:rPr lang="en-US" altLang="en-US" dirty="0" err="1" smtClean="0"/>
              <a:t>eq</a:t>
            </a:r>
            <a:r>
              <a:rPr lang="en-US" altLang="en-US" dirty="0" smtClean="0"/>
              <a:t> 3</a:t>
            </a:r>
            <a:r>
              <a:rPr lang="en-US" altLang="en-US" sz="2400" dirty="0" smtClean="0"/>
              <a:t> </a:t>
            </a:r>
            <a:r>
              <a:rPr lang="en-US" altLang="en-US" dirty="0" smtClean="0">
                <a:latin typeface="Courier New" pitchFamily="49" charset="0"/>
                <a:cs typeface="Courier New" pitchFamily="49" charset="0"/>
              </a:rPr>
              <a:t> </a:t>
            </a:r>
          </a:p>
          <a:p>
            <a:pPr>
              <a:lnSpc>
                <a:spcPts val="4000"/>
              </a:lnSpc>
              <a:spcBef>
                <a:spcPct val="0"/>
              </a:spcBef>
            </a:pPr>
            <a:r>
              <a:rPr lang="en-US" altLang="en-US" dirty="0" smtClean="0"/>
              <a:t>    </a:t>
            </a:r>
            <a:r>
              <a:rPr lang="en-US" altLang="en-US" sz="5800" dirty="0" smtClean="0"/>
              <a:t> </a:t>
            </a:r>
            <a:r>
              <a:rPr lang="en-US" altLang="en-US" dirty="0" smtClean="0">
                <a:latin typeface="Courier New" pitchFamily="49" charset="0"/>
                <a:cs typeface="Courier New" pitchFamily="49" charset="0"/>
              </a:rPr>
              <a:t> </a:t>
            </a:r>
            <a:endParaRPr lang="en-US" altLang="en-US" dirty="0" smtClean="0"/>
          </a:p>
          <a:p>
            <a:endParaRPr lang="en-US" altLang="en-US" dirty="0" smtClean="0"/>
          </a:p>
        </p:txBody>
      </p:sp>
      <p:sp>
        <p:nvSpPr>
          <p:cNvPr id="30723"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
        <p:nvSpPr>
          <p:cNvPr id="4" name="Rectangle 3"/>
          <p:cNvSpPr/>
          <p:nvPr/>
        </p:nvSpPr>
        <p:spPr>
          <a:xfrm>
            <a:off x="1828800" y="2219662"/>
            <a:ext cx="6781800" cy="2657138"/>
          </a:xfrm>
          <a:prstGeom prst="rect">
            <a:avLst/>
          </a:prstGeom>
        </p:spPr>
        <p:txBody>
          <a:bodyPr wrap="square">
            <a:spAutoFit/>
          </a:bodyPr>
          <a:lstStyle/>
          <a:p>
            <a:pPr>
              <a:lnSpc>
                <a:spcPts val="4000"/>
              </a:lnSpc>
            </a:pPr>
            <a:r>
              <a:rPr lang="en-US" altLang="en-US" sz="4000" b="1" dirty="0" smtClean="0">
                <a:solidFill>
                  <a:srgbClr val="CCFFFF"/>
                </a:solidFill>
                <a:latin typeface="Courier New" panose="02070309020205020404" pitchFamily="49" charset="0"/>
                <a:cs typeface="Courier New" pitchFamily="49" charset="0"/>
              </a:rPr>
              <a:t>┌</a:t>
            </a:r>
            <a:r>
              <a:rPr lang="en-US" altLang="en-US" sz="4000" b="1" dirty="0">
                <a:solidFill>
                  <a:schemeClr val="bg1"/>
                </a:solidFill>
                <a:latin typeface="Courier New" pitchFamily="49" charset="0"/>
                <a:cs typeface="Courier New" pitchFamily="49" charset="0"/>
              </a:rPr>
              <a:t>-43   0</a:t>
            </a:r>
            <a:r>
              <a:rPr lang="en-US" altLang="en-US" sz="4000" b="1" baseline="-25000"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  8 </a:t>
            </a:r>
            <a:r>
              <a:rPr lang="en-US" altLang="en-US" sz="4000" b="1" dirty="0" smtClean="0">
                <a:solidFill>
                  <a:srgbClr val="CCFFFF"/>
                </a:solidFill>
                <a:latin typeface="Courier New" panose="02070309020205020404" pitchFamily="49" charset="0"/>
                <a:cs typeface="Courier New" pitchFamily="49" charset="0"/>
              </a:rPr>
              <a:t>┐</a:t>
            </a:r>
            <a:endParaRPr lang="en-US" altLang="en-US" sz="4000" b="1" dirty="0">
              <a:solidFill>
                <a:srgbClr val="CCFFFF"/>
              </a:solidFill>
              <a:latin typeface="Courier New" panose="02070309020205020404"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 1  1  2</a:t>
            </a:r>
            <a:r>
              <a:rPr lang="en-US" altLang="en-US" sz="4000" b="1" baseline="-25000" dirty="0" smtClean="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19│</a:t>
            </a:r>
            <a:endParaRPr lang="en-US" altLang="en-US" sz="4000" b="1" dirty="0">
              <a:solidFill>
                <a:srgbClr val="CCFFFF"/>
              </a:solidFill>
              <a:latin typeface="Courier New"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 0  1  2</a:t>
            </a:r>
            <a:r>
              <a:rPr lang="en-US" altLang="en-US" sz="4000" b="1" baseline="-25000" dirty="0" smtClean="0">
                <a:solidFill>
                  <a:srgbClr val="CCFFFF"/>
                </a:solidFill>
                <a:latin typeface="Courier New" pitchFamily="49" charset="0"/>
                <a:cs typeface="Courier New" pitchFamily="49" charset="0"/>
              </a:rPr>
              <a:t> </a:t>
            </a:r>
            <a:r>
              <a:rPr lang="en-US" altLang="en-US" sz="4000" b="1" dirty="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13│</a:t>
            </a:r>
          </a:p>
          <a:p>
            <a:pPr>
              <a:lnSpc>
                <a:spcPts val="4000"/>
              </a:lnSpc>
            </a:pPr>
            <a:r>
              <a:rPr lang="en-US" altLang="en-US" sz="4000" b="1" dirty="0" smtClean="0">
                <a:solidFill>
                  <a:srgbClr val="CCFFFF"/>
                </a:solidFill>
                <a:latin typeface="Courier New" pitchFamily="49" charset="0"/>
                <a:cs typeface="Courier New" pitchFamily="49" charset="0"/>
              </a:rPr>
              <a:t>│ 0  0  1</a:t>
            </a:r>
            <a:r>
              <a:rPr lang="en-US" altLang="en-US" sz="4000" b="1" baseline="-25000" dirty="0" smtClean="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5│</a:t>
            </a:r>
          </a:p>
          <a:p>
            <a:pPr>
              <a:lnSpc>
                <a:spcPts val="4000"/>
              </a:lnSpc>
            </a:pPr>
            <a:r>
              <a:rPr lang="en-US" altLang="en-US" sz="4000" b="1" dirty="0" smtClean="0">
                <a:solidFill>
                  <a:srgbClr val="CCFFFF"/>
                </a:solidFill>
                <a:latin typeface="Courier New" pitchFamily="49" charset="0"/>
                <a:cs typeface="Courier New" pitchFamily="49" charset="0"/>
              </a:rPr>
              <a:t>└</a:t>
            </a:r>
            <a:r>
              <a:rPr lang="en-US" altLang="en-US" sz="4000" b="1" dirty="0">
                <a:solidFill>
                  <a:schemeClr val="bg1"/>
                </a:solidFill>
                <a:latin typeface="Courier New" pitchFamily="49" charset="0"/>
                <a:cs typeface="Courier New" pitchFamily="49" charset="0"/>
              </a:rPr>
              <a:t>-43   0</a:t>
            </a:r>
            <a:r>
              <a:rPr lang="en-US" altLang="en-US" sz="4000" b="1" baseline="-25000"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 8   </a:t>
            </a:r>
            <a:r>
              <a:rPr lang="en-US" altLang="en-US" sz="4000" b="1" dirty="0" smtClean="0">
                <a:solidFill>
                  <a:srgbClr val="CCFFFF"/>
                </a:solidFill>
                <a:latin typeface="Courier New" pitchFamily="49" charset="0"/>
                <a:cs typeface="Courier New" pitchFamily="49" charset="0"/>
              </a:rPr>
              <a:t>┘</a:t>
            </a:r>
            <a:endParaRPr lang="en-US" altLang="en-US" sz="4000" b="1" dirty="0">
              <a:solidFill>
                <a:srgbClr val="CCFFFF"/>
              </a:solidFill>
              <a:latin typeface="Courier New" pitchFamily="49" charset="0"/>
              <a:cs typeface="Courier New" pitchFamily="49" charset="0"/>
            </a:endParaRPr>
          </a:p>
        </p:txBody>
      </p:sp>
    </p:spTree>
    <p:extLst>
      <p:ext uri="{BB962C8B-B14F-4D97-AF65-F5344CB8AC3E}">
        <p14:creationId xmlns:p14="http://schemas.microsoft.com/office/powerpoint/2010/main" val="2431422053"/>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Split arrays into subarrays on each side of the pivot value</a:t>
            </a:r>
          </a:p>
          <a:p>
            <a:endParaRPr lang="en-US" dirty="0"/>
          </a:p>
          <a:p>
            <a:endParaRPr lang="en-US" dirty="0" smtClean="0"/>
          </a:p>
          <a:p>
            <a:r>
              <a:rPr lang="en-US" dirty="0" smtClean="0"/>
              <a:t>New pivot values are</a:t>
            </a:r>
          </a:p>
          <a:p>
            <a:r>
              <a:rPr lang="en-US" dirty="0" smtClean="0">
                <a:solidFill>
                  <a:srgbClr val="92D050"/>
                </a:solidFill>
              </a:rPr>
              <a:t>23</a:t>
            </a:r>
            <a:r>
              <a:rPr lang="en-US" dirty="0" smtClean="0"/>
              <a:t> and </a:t>
            </a:r>
            <a:r>
              <a:rPr lang="en-US" dirty="0" smtClean="0">
                <a:solidFill>
                  <a:srgbClr val="92D050"/>
                </a:solidFill>
              </a:rPr>
              <a:t>75</a:t>
            </a:r>
            <a:endParaRPr lang="en-US" dirty="0">
              <a:solidFill>
                <a:srgbClr val="92D05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8686800"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687235"/>
            <a:ext cx="9144000" cy="323165"/>
          </a:xfrm>
          <a:prstGeom prst="rect">
            <a:avLst/>
          </a:prstGeom>
        </p:spPr>
        <p:txBody>
          <a:bodyPr wrap="square">
            <a:spAutoFit/>
          </a:bodyPr>
          <a:lstStyle/>
          <a:p>
            <a:r>
              <a:rPr lang="en-US" sz="1500" dirty="0">
                <a:solidFill>
                  <a:srgbClr val="00B0F0"/>
                </a:solidFill>
              </a:rPr>
              <a:t>https://mgalalm.com/2014/11/08/data-structure-and-algorithm-quicksort-in-php/</a:t>
            </a:r>
          </a:p>
        </p:txBody>
      </p:sp>
      <p:sp>
        <p:nvSpPr>
          <p:cNvPr id="8" name="Rectangle 7"/>
          <p:cNvSpPr/>
          <p:nvPr/>
        </p:nvSpPr>
        <p:spPr>
          <a:xfrm>
            <a:off x="7379517" y="6380946"/>
            <a:ext cx="1688283" cy="477054"/>
          </a:xfrm>
          <a:prstGeom prst="rect">
            <a:avLst/>
          </a:prstGeom>
        </p:spPr>
        <p:txBody>
          <a:bodyPr wrap="none">
            <a:spAutoFit/>
          </a:bodyPr>
          <a:lstStyle/>
          <a:p>
            <a:r>
              <a:rPr lang="en-US" sz="2500" b="1" dirty="0">
                <a:solidFill>
                  <a:srgbClr val="CCFFFF"/>
                </a:solidFill>
              </a:rPr>
              <a:t>Quicksort</a:t>
            </a:r>
          </a:p>
        </p:txBody>
      </p:sp>
    </p:spTree>
    <p:extLst>
      <p:ext uri="{BB962C8B-B14F-4D97-AF65-F5344CB8AC3E}">
        <p14:creationId xmlns:p14="http://schemas.microsoft.com/office/powerpoint/2010/main" val="3518905715"/>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Split the subarrays and sort on the pivot values</a:t>
            </a:r>
          </a:p>
          <a:p>
            <a:r>
              <a:rPr lang="en-US" dirty="0" smtClean="0"/>
              <a:t>Left side:</a:t>
            </a:r>
            <a:endParaRPr lang="en-US"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4" y="3505200"/>
            <a:ext cx="8791575" cy="1153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0" y="6687235"/>
            <a:ext cx="9144000" cy="323165"/>
          </a:xfrm>
          <a:prstGeom prst="rect">
            <a:avLst/>
          </a:prstGeom>
        </p:spPr>
        <p:txBody>
          <a:bodyPr wrap="square">
            <a:spAutoFit/>
          </a:bodyPr>
          <a:lstStyle/>
          <a:p>
            <a:r>
              <a:rPr lang="en-US" sz="1500" dirty="0">
                <a:solidFill>
                  <a:srgbClr val="00B0F0"/>
                </a:solidFill>
              </a:rPr>
              <a:t>https://mgalalm.com/2014/11/08/data-structure-and-algorithm-quicksort-in-php/</a:t>
            </a:r>
          </a:p>
        </p:txBody>
      </p:sp>
      <p:sp>
        <p:nvSpPr>
          <p:cNvPr id="9" name="Rectangle 8"/>
          <p:cNvSpPr/>
          <p:nvPr/>
        </p:nvSpPr>
        <p:spPr>
          <a:xfrm>
            <a:off x="7379517" y="6380946"/>
            <a:ext cx="1688283" cy="477054"/>
          </a:xfrm>
          <a:prstGeom prst="rect">
            <a:avLst/>
          </a:prstGeom>
        </p:spPr>
        <p:txBody>
          <a:bodyPr wrap="none">
            <a:spAutoFit/>
          </a:bodyPr>
          <a:lstStyle/>
          <a:p>
            <a:r>
              <a:rPr lang="en-US" sz="2500" b="1" dirty="0">
                <a:solidFill>
                  <a:srgbClr val="CCFFFF"/>
                </a:solidFill>
              </a:rPr>
              <a:t>Quicksort</a:t>
            </a:r>
          </a:p>
        </p:txBody>
      </p:sp>
    </p:spTree>
    <p:extLst>
      <p:ext uri="{BB962C8B-B14F-4D97-AF65-F5344CB8AC3E}">
        <p14:creationId xmlns:p14="http://schemas.microsoft.com/office/powerpoint/2010/main" val="1982565760"/>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Split the subarrays and sort on the pivot values</a:t>
            </a:r>
          </a:p>
          <a:p>
            <a:r>
              <a:rPr lang="en-US" dirty="0" smtClean="0"/>
              <a:t>Right side:</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4" y="3505200"/>
            <a:ext cx="8753476" cy="1167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687235"/>
            <a:ext cx="9144000" cy="323165"/>
          </a:xfrm>
          <a:prstGeom prst="rect">
            <a:avLst/>
          </a:prstGeom>
        </p:spPr>
        <p:txBody>
          <a:bodyPr wrap="square">
            <a:spAutoFit/>
          </a:bodyPr>
          <a:lstStyle/>
          <a:p>
            <a:r>
              <a:rPr lang="en-US" sz="1500" dirty="0">
                <a:solidFill>
                  <a:srgbClr val="00B0F0"/>
                </a:solidFill>
              </a:rPr>
              <a:t>https://mgalalm.com/2014/11/08/data-structure-and-algorithm-quicksort-in-php/</a:t>
            </a:r>
          </a:p>
        </p:txBody>
      </p:sp>
      <p:sp>
        <p:nvSpPr>
          <p:cNvPr id="8" name="Rectangle 7"/>
          <p:cNvSpPr/>
          <p:nvPr/>
        </p:nvSpPr>
        <p:spPr>
          <a:xfrm>
            <a:off x="7379517" y="6380946"/>
            <a:ext cx="1688283" cy="477054"/>
          </a:xfrm>
          <a:prstGeom prst="rect">
            <a:avLst/>
          </a:prstGeom>
        </p:spPr>
        <p:txBody>
          <a:bodyPr wrap="none">
            <a:spAutoFit/>
          </a:bodyPr>
          <a:lstStyle/>
          <a:p>
            <a:r>
              <a:rPr lang="en-US" sz="2500" b="1" dirty="0">
                <a:solidFill>
                  <a:srgbClr val="CCFFFF"/>
                </a:solidFill>
              </a:rPr>
              <a:t>Quicksort</a:t>
            </a:r>
          </a:p>
        </p:txBody>
      </p:sp>
    </p:spTree>
    <p:extLst>
      <p:ext uri="{BB962C8B-B14F-4D97-AF65-F5344CB8AC3E}">
        <p14:creationId xmlns:p14="http://schemas.microsoft.com/office/powerpoint/2010/main" val="2001777373"/>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Array after concentrating the right side to the left side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7" y="2667000"/>
            <a:ext cx="8815732" cy="1294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6687235"/>
            <a:ext cx="9144000" cy="323165"/>
          </a:xfrm>
          <a:prstGeom prst="rect">
            <a:avLst/>
          </a:prstGeom>
        </p:spPr>
        <p:txBody>
          <a:bodyPr wrap="square">
            <a:spAutoFit/>
          </a:bodyPr>
          <a:lstStyle/>
          <a:p>
            <a:r>
              <a:rPr lang="en-US" sz="1500" dirty="0">
                <a:solidFill>
                  <a:srgbClr val="00B0F0"/>
                </a:solidFill>
              </a:rPr>
              <a:t>https://mgalalm.com/2014/11/08/data-structure-and-algorithm-quicksort-in-php/</a:t>
            </a:r>
          </a:p>
        </p:txBody>
      </p:sp>
      <p:sp>
        <p:nvSpPr>
          <p:cNvPr id="6" name="Rectangle 5"/>
          <p:cNvSpPr/>
          <p:nvPr/>
        </p:nvSpPr>
        <p:spPr>
          <a:xfrm>
            <a:off x="7379517" y="6380946"/>
            <a:ext cx="1688283" cy="477054"/>
          </a:xfrm>
          <a:prstGeom prst="rect">
            <a:avLst/>
          </a:prstGeom>
        </p:spPr>
        <p:txBody>
          <a:bodyPr wrap="none">
            <a:spAutoFit/>
          </a:bodyPr>
          <a:lstStyle/>
          <a:p>
            <a:r>
              <a:rPr lang="en-US" sz="2500" b="1" dirty="0">
                <a:solidFill>
                  <a:srgbClr val="CCFFFF"/>
                </a:solidFill>
              </a:rPr>
              <a:t>Quicksort</a:t>
            </a:r>
          </a:p>
        </p:txBody>
      </p:sp>
    </p:spTree>
    <p:extLst>
      <p:ext uri="{BB962C8B-B14F-4D97-AF65-F5344CB8AC3E}">
        <p14:creationId xmlns:p14="http://schemas.microsoft.com/office/powerpoint/2010/main" val="1982565760"/>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solidFill>
                  <a:srgbClr val="FFC000"/>
                </a:solidFill>
              </a:rPr>
              <a:t>Selection sort </a:t>
            </a:r>
            <a:r>
              <a:rPr lang="en-US" dirty="0" smtClean="0"/>
              <a:t>- repeatedly </a:t>
            </a:r>
            <a:r>
              <a:rPr lang="en-US" dirty="0"/>
              <a:t>select the smallest remaining element and move it to the end of a growing sorted </a:t>
            </a:r>
            <a:r>
              <a:rPr lang="en-US" dirty="0" smtClean="0"/>
              <a:t>list</a:t>
            </a:r>
          </a:p>
          <a:p>
            <a:endParaRPr lang="en-US" dirty="0"/>
          </a:p>
          <a:p>
            <a:r>
              <a:rPr lang="en-US" dirty="0" smtClean="0"/>
              <a:t>O(n</a:t>
            </a:r>
            <a:r>
              <a:rPr lang="en-US" baseline="30000" dirty="0" smtClean="0"/>
              <a:t>2</a:t>
            </a:r>
            <a:r>
              <a:rPr lang="en-US" dirty="0" smtClean="0"/>
              <a:t>)</a:t>
            </a:r>
            <a:endParaRPr lang="en-US" dirty="0"/>
          </a:p>
        </p:txBody>
      </p:sp>
      <p:sp>
        <p:nvSpPr>
          <p:cNvPr id="4" name="Rectangle 3"/>
          <p:cNvSpPr/>
          <p:nvPr/>
        </p:nvSpPr>
        <p:spPr>
          <a:xfrm>
            <a:off x="6629400" y="6380946"/>
            <a:ext cx="2432076" cy="477054"/>
          </a:xfrm>
          <a:prstGeom prst="rect">
            <a:avLst/>
          </a:prstGeom>
        </p:spPr>
        <p:txBody>
          <a:bodyPr wrap="none">
            <a:spAutoFit/>
          </a:bodyPr>
          <a:lstStyle/>
          <a:p>
            <a:r>
              <a:rPr lang="en-US" sz="2500" b="1" dirty="0" smtClean="0">
                <a:solidFill>
                  <a:srgbClr val="CCFFFF"/>
                </a:solidFill>
              </a:rPr>
              <a:t>Selection Sort</a:t>
            </a:r>
            <a:endParaRPr lang="en-US" sz="2500" b="1" dirty="0">
              <a:solidFill>
                <a:srgbClr val="CCFFFF"/>
              </a:solidFill>
            </a:endParaRPr>
          </a:p>
        </p:txBody>
      </p:sp>
    </p:spTree>
    <p:extLst>
      <p:ext uri="{BB962C8B-B14F-4D97-AF65-F5344CB8AC3E}">
        <p14:creationId xmlns:p14="http://schemas.microsoft.com/office/powerpoint/2010/main" val="1982565760"/>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a:t>U</a:t>
            </a:r>
            <a:r>
              <a:rPr lang="en-US" dirty="0" smtClean="0"/>
              <a:t>se </a:t>
            </a:r>
            <a:r>
              <a:rPr lang="en-US" dirty="0"/>
              <a:t>the front of the list to hold the sorted items </a:t>
            </a:r>
            <a:r>
              <a:rPr lang="en-US" dirty="0" smtClean="0"/>
              <a:t>to </a:t>
            </a:r>
            <a:r>
              <a:rPr lang="en-US" dirty="0"/>
              <a:t>avoid using extra storage </a:t>
            </a:r>
            <a:r>
              <a:rPr lang="en-US" dirty="0" smtClean="0"/>
              <a:t>space</a:t>
            </a:r>
          </a:p>
          <a:p>
            <a:endParaRPr lang="en-US" dirty="0"/>
          </a:p>
          <a:p>
            <a:r>
              <a:rPr lang="en-US" dirty="0" smtClean="0"/>
              <a:t>Unsorted list:</a:t>
            </a:r>
            <a:endParaRPr lang="en-US" dirty="0"/>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8200"/>
            <a:ext cx="9144000" cy="1661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838200" y="52578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latin typeface="Arial" panose="020B0604020202020204" pitchFamily="34" charset="0"/>
                <a:cs typeface="Arial" panose="020B0604020202020204" pitchFamily="34" charset="0"/>
              </a:rPr>
              <a:t>7.2                     3.8                     1.5                    2.7</a:t>
            </a:r>
            <a:endParaRPr lang="en-US" sz="2500" dirty="0">
              <a:latin typeface="Arial" panose="020B0604020202020204" pitchFamily="34" charset="0"/>
              <a:cs typeface="Arial" panose="020B0604020202020204" pitchFamily="34" charset="0"/>
            </a:endParaRPr>
          </a:p>
        </p:txBody>
      </p:sp>
      <p:sp>
        <p:nvSpPr>
          <p:cNvPr id="8" name="Rectangle 7"/>
          <p:cNvSpPr/>
          <p:nvPr/>
        </p:nvSpPr>
        <p:spPr>
          <a:xfrm>
            <a:off x="6629400" y="6380946"/>
            <a:ext cx="2432076" cy="477054"/>
          </a:xfrm>
          <a:prstGeom prst="rect">
            <a:avLst/>
          </a:prstGeom>
        </p:spPr>
        <p:txBody>
          <a:bodyPr wrap="none">
            <a:spAutoFit/>
          </a:bodyPr>
          <a:lstStyle/>
          <a:p>
            <a:r>
              <a:rPr lang="en-US" sz="2500" b="1" dirty="0" smtClean="0">
                <a:solidFill>
                  <a:srgbClr val="CCFFFF"/>
                </a:solidFill>
              </a:rPr>
              <a:t>Selection Sort</a:t>
            </a:r>
            <a:endParaRPr lang="en-US" sz="2500" b="1" dirty="0">
              <a:solidFill>
                <a:srgbClr val="CCFFFF"/>
              </a:solidFill>
            </a:endParaRPr>
          </a:p>
        </p:txBody>
      </p:sp>
    </p:spTree>
    <p:extLst>
      <p:ext uri="{BB962C8B-B14F-4D97-AF65-F5344CB8AC3E}">
        <p14:creationId xmlns:p14="http://schemas.microsoft.com/office/powerpoint/2010/main" val="424566107"/>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a:t>First find the smallest element in the unsorted portion of the list</a:t>
            </a:r>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8200"/>
            <a:ext cx="9144000" cy="1661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838200" y="52578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latin typeface="Arial" panose="020B0604020202020204" pitchFamily="34" charset="0"/>
                <a:cs typeface="Arial" panose="020B0604020202020204" pitchFamily="34" charset="0"/>
              </a:rPr>
              <a:t>7.2                     3.8                     1.5                    2.7</a:t>
            </a:r>
            <a:endParaRPr lang="en-US" sz="2500" dirty="0">
              <a:latin typeface="Arial" panose="020B0604020202020204" pitchFamily="34" charset="0"/>
              <a:cs typeface="Arial" panose="020B0604020202020204" pitchFamily="34" charset="0"/>
            </a:endParaRPr>
          </a:p>
        </p:txBody>
      </p:sp>
      <p:sp>
        <p:nvSpPr>
          <p:cNvPr id="7" name="Rectangle 6"/>
          <p:cNvSpPr/>
          <p:nvPr/>
        </p:nvSpPr>
        <p:spPr>
          <a:xfrm>
            <a:off x="6629400" y="6380946"/>
            <a:ext cx="2432076" cy="477054"/>
          </a:xfrm>
          <a:prstGeom prst="rect">
            <a:avLst/>
          </a:prstGeom>
        </p:spPr>
        <p:txBody>
          <a:bodyPr wrap="none">
            <a:spAutoFit/>
          </a:bodyPr>
          <a:lstStyle/>
          <a:p>
            <a:r>
              <a:rPr lang="en-US" sz="2500" b="1" dirty="0" smtClean="0">
                <a:solidFill>
                  <a:srgbClr val="CCFFFF"/>
                </a:solidFill>
              </a:rPr>
              <a:t>Selection Sort</a:t>
            </a:r>
            <a:endParaRPr lang="en-US" sz="2500" b="1" dirty="0">
              <a:solidFill>
                <a:srgbClr val="CCFFFF"/>
              </a:solidFill>
            </a:endParaRPr>
          </a:p>
        </p:txBody>
      </p:sp>
    </p:spTree>
    <p:extLst>
      <p:ext uri="{BB962C8B-B14F-4D97-AF65-F5344CB8AC3E}">
        <p14:creationId xmlns:p14="http://schemas.microsoft.com/office/powerpoint/2010/main" val="2383926271"/>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a:t>First </a:t>
            </a:r>
            <a:r>
              <a:rPr lang="en-US" dirty="0" smtClean="0"/>
              <a:t>you’ll need to find </a:t>
            </a:r>
            <a:r>
              <a:rPr lang="en-US" dirty="0"/>
              <a:t>the smallest element in the unsorted portion of the list</a:t>
            </a:r>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8200"/>
            <a:ext cx="9144000" cy="1661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838200" y="52578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latin typeface="Arial" panose="020B0604020202020204" pitchFamily="34" charset="0"/>
                <a:cs typeface="Arial" panose="020B0604020202020204" pitchFamily="34" charset="0"/>
              </a:rPr>
              <a:t>7.2                     3.8                     1.5                    2.7</a:t>
            </a:r>
            <a:endParaRPr lang="en-US" sz="2500" dirty="0">
              <a:latin typeface="Arial" panose="020B0604020202020204" pitchFamily="34" charset="0"/>
              <a:cs typeface="Arial" panose="020B0604020202020204" pitchFamily="34" charset="0"/>
            </a:endParaRPr>
          </a:p>
        </p:txBody>
      </p:sp>
      <p:sp>
        <p:nvSpPr>
          <p:cNvPr id="7" name="Rectangle 6"/>
          <p:cNvSpPr/>
          <p:nvPr/>
        </p:nvSpPr>
        <p:spPr>
          <a:xfrm>
            <a:off x="6629400" y="6380946"/>
            <a:ext cx="2432076" cy="477054"/>
          </a:xfrm>
          <a:prstGeom prst="rect">
            <a:avLst/>
          </a:prstGeom>
        </p:spPr>
        <p:txBody>
          <a:bodyPr wrap="none">
            <a:spAutoFit/>
          </a:bodyPr>
          <a:lstStyle/>
          <a:p>
            <a:r>
              <a:rPr lang="en-US" sz="2500" b="1" dirty="0" smtClean="0">
                <a:solidFill>
                  <a:srgbClr val="CCFFFF"/>
                </a:solidFill>
              </a:rPr>
              <a:t>Selection Sort</a:t>
            </a:r>
            <a:endParaRPr lang="en-US" sz="2500" b="1" dirty="0">
              <a:solidFill>
                <a:srgbClr val="CCFFFF"/>
              </a:solidFill>
            </a:endParaRPr>
          </a:p>
        </p:txBody>
      </p:sp>
    </p:spTree>
    <p:extLst>
      <p:ext uri="{BB962C8B-B14F-4D97-AF65-F5344CB8AC3E}">
        <p14:creationId xmlns:p14="http://schemas.microsoft.com/office/powerpoint/2010/main" val="928730520"/>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Take </a:t>
            </a:r>
            <a:r>
              <a:rPr lang="en-US" dirty="0"/>
              <a:t>the first element of the unsorted list as a </a:t>
            </a:r>
            <a:r>
              <a:rPr lang="en-US" dirty="0" smtClean="0"/>
              <a:t>candidate</a:t>
            </a:r>
            <a:endParaRPr lang="en-US" dirty="0"/>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8200"/>
            <a:ext cx="9144000" cy="1661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838200" y="52578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solidFill>
                  <a:srgbClr val="FFFF00"/>
                </a:solidFill>
                <a:latin typeface="Arial" panose="020B0604020202020204" pitchFamily="34" charset="0"/>
                <a:cs typeface="Arial" panose="020B0604020202020204" pitchFamily="34" charset="0"/>
              </a:rPr>
              <a:t>7.2 </a:t>
            </a:r>
            <a:r>
              <a:rPr lang="en-US" sz="2500" dirty="0" smtClean="0">
                <a:latin typeface="Arial" panose="020B0604020202020204" pitchFamily="34" charset="0"/>
                <a:cs typeface="Arial" panose="020B0604020202020204" pitchFamily="34" charset="0"/>
              </a:rPr>
              <a:t>                    3.8                     1.5                    2.7</a:t>
            </a:r>
            <a:endParaRPr lang="en-US" sz="2500" dirty="0">
              <a:latin typeface="Arial" panose="020B0604020202020204" pitchFamily="34" charset="0"/>
              <a:cs typeface="Arial" panose="020B0604020202020204" pitchFamily="34" charset="0"/>
            </a:endParaRPr>
          </a:p>
        </p:txBody>
      </p:sp>
      <p:sp>
        <p:nvSpPr>
          <p:cNvPr id="8" name="Rectangle 7"/>
          <p:cNvSpPr/>
          <p:nvPr/>
        </p:nvSpPr>
        <p:spPr>
          <a:xfrm>
            <a:off x="6629400" y="6380946"/>
            <a:ext cx="2432076" cy="477054"/>
          </a:xfrm>
          <a:prstGeom prst="rect">
            <a:avLst/>
          </a:prstGeom>
        </p:spPr>
        <p:txBody>
          <a:bodyPr wrap="none">
            <a:spAutoFit/>
          </a:bodyPr>
          <a:lstStyle/>
          <a:p>
            <a:r>
              <a:rPr lang="en-US" sz="2500" b="1" dirty="0" smtClean="0">
                <a:solidFill>
                  <a:srgbClr val="CCFFFF"/>
                </a:solidFill>
              </a:rPr>
              <a:t>Selection Sort</a:t>
            </a:r>
            <a:endParaRPr lang="en-US" sz="2500" b="1" dirty="0">
              <a:solidFill>
                <a:srgbClr val="CCFFFF"/>
              </a:solidFill>
            </a:endParaRPr>
          </a:p>
        </p:txBody>
      </p:sp>
    </p:spTree>
    <p:extLst>
      <p:ext uri="{BB962C8B-B14F-4D97-AF65-F5344CB8AC3E}">
        <p14:creationId xmlns:p14="http://schemas.microsoft.com/office/powerpoint/2010/main" val="3369782394"/>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Compare </a:t>
            </a:r>
            <a:r>
              <a:rPr lang="en-US" dirty="0"/>
              <a:t>it to each of the following elements in </a:t>
            </a:r>
            <a:r>
              <a:rPr lang="en-US" dirty="0" smtClean="0"/>
              <a:t>turn</a:t>
            </a:r>
            <a:endParaRPr lang="en-US" dirty="0"/>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8200"/>
            <a:ext cx="9144000" cy="1661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838200" y="52578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solidFill>
                  <a:srgbClr val="FFFF00"/>
                </a:solidFill>
                <a:latin typeface="Arial" panose="020B0604020202020204" pitchFamily="34" charset="0"/>
                <a:cs typeface="Arial" panose="020B0604020202020204" pitchFamily="34" charset="0"/>
              </a:rPr>
              <a:t>7.2 </a:t>
            </a:r>
            <a:r>
              <a:rPr lang="en-US" sz="2500" dirty="0" smtClean="0">
                <a:latin typeface="Arial" panose="020B0604020202020204" pitchFamily="34" charset="0"/>
                <a:cs typeface="Arial" panose="020B0604020202020204" pitchFamily="34" charset="0"/>
              </a:rPr>
              <a:t>                    3.8                     1.5                    2.7</a:t>
            </a:r>
            <a:endParaRPr lang="en-US" sz="2500" dirty="0">
              <a:latin typeface="Arial" panose="020B0604020202020204" pitchFamily="34" charset="0"/>
              <a:cs typeface="Arial" panose="020B0604020202020204" pitchFamily="34" charset="0"/>
            </a:endParaRPr>
          </a:p>
        </p:txBody>
      </p:sp>
      <p:cxnSp>
        <p:nvCxnSpPr>
          <p:cNvPr id="8" name="Straight Arrow Connector 7"/>
          <p:cNvCxnSpPr/>
          <p:nvPr/>
        </p:nvCxnSpPr>
        <p:spPr>
          <a:xfrm>
            <a:off x="2286000" y="3962400"/>
            <a:ext cx="914400" cy="8382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219200" y="3962400"/>
            <a:ext cx="1066800" cy="8382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629400" y="6380946"/>
            <a:ext cx="2432076" cy="477054"/>
          </a:xfrm>
          <a:prstGeom prst="rect">
            <a:avLst/>
          </a:prstGeom>
        </p:spPr>
        <p:txBody>
          <a:bodyPr wrap="none">
            <a:spAutoFit/>
          </a:bodyPr>
          <a:lstStyle/>
          <a:p>
            <a:r>
              <a:rPr lang="en-US" sz="2500" b="1" dirty="0" smtClean="0">
                <a:solidFill>
                  <a:srgbClr val="CCFFFF"/>
                </a:solidFill>
              </a:rPr>
              <a:t>Selection Sort</a:t>
            </a:r>
            <a:endParaRPr lang="en-US" sz="2500" b="1" dirty="0">
              <a:solidFill>
                <a:srgbClr val="CCFFFF"/>
              </a:solidFill>
            </a:endParaRPr>
          </a:p>
        </p:txBody>
      </p:sp>
    </p:spTree>
    <p:extLst>
      <p:ext uri="{BB962C8B-B14F-4D97-AF65-F5344CB8AC3E}">
        <p14:creationId xmlns:p14="http://schemas.microsoft.com/office/powerpoint/2010/main" val="247099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Matrices</a:t>
            </a:r>
          </a:p>
        </p:txBody>
      </p:sp>
      <p:sp>
        <p:nvSpPr>
          <p:cNvPr id="4099" name="Content Placeholder 2"/>
          <p:cNvSpPr>
            <a:spLocks noGrp="1"/>
          </p:cNvSpPr>
          <p:nvPr>
            <p:ph idx="1"/>
          </p:nvPr>
        </p:nvSpPr>
        <p:spPr/>
        <p:txBody>
          <a:bodyPr/>
          <a:lstStyle/>
          <a:p>
            <a:pPr>
              <a:spcBef>
                <a:spcPct val="0"/>
              </a:spcBef>
            </a:pPr>
            <a:r>
              <a:rPr lang="en-US" altLang="en-US" dirty="0" smtClean="0"/>
              <a:t>A matrix can be used as a shorthand way of writing a system of equations</a:t>
            </a:r>
          </a:p>
          <a:p>
            <a:pPr>
              <a:spcBef>
                <a:spcPct val="0"/>
              </a:spcBef>
            </a:pPr>
            <a:endParaRPr lang="en-US" altLang="en-US" dirty="0"/>
          </a:p>
          <a:p>
            <a:pPr>
              <a:spcBef>
                <a:spcPct val="0"/>
              </a:spcBef>
            </a:pPr>
            <a:r>
              <a:rPr lang="en-US" altLang="en-US" dirty="0" smtClean="0"/>
              <a:t>This is not in your book…</a:t>
            </a:r>
          </a:p>
          <a:p>
            <a:pPr>
              <a:spcBef>
                <a:spcPct val="0"/>
              </a:spcBef>
            </a:pPr>
            <a:endParaRPr lang="en-US" altLang="en-US" dirty="0" smtClean="0"/>
          </a:p>
        </p:txBody>
      </p:sp>
    </p:spTree>
    <p:extLst>
      <p:ext uri="{BB962C8B-B14F-4D97-AF65-F5344CB8AC3E}">
        <p14:creationId xmlns:p14="http://schemas.microsoft.com/office/powerpoint/2010/main" val="262985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838200"/>
            <a:ext cx="8229600" cy="5638800"/>
          </a:xfrm>
        </p:spPr>
        <p:txBody>
          <a:bodyPr/>
          <a:lstStyle/>
          <a:p>
            <a:r>
              <a:rPr lang="en-US" altLang="en-US" dirty="0" smtClean="0"/>
              <a:t>If you multiply row 3 by -2 and add it to row 2, you can solve for y easily!</a:t>
            </a:r>
          </a:p>
          <a:p>
            <a:endParaRPr lang="en-US" altLang="en-US" sz="2000" dirty="0" smtClean="0"/>
          </a:p>
          <a:p>
            <a:pPr>
              <a:lnSpc>
                <a:spcPts val="4000"/>
              </a:lnSpc>
              <a:spcBef>
                <a:spcPct val="0"/>
              </a:spcBef>
            </a:pPr>
            <a:r>
              <a:rPr lang="en-US" altLang="en-US" dirty="0" smtClean="0">
                <a:cs typeface="Courier New" pitchFamily="49" charset="0"/>
              </a:rPr>
              <a:t>         x   y   z</a:t>
            </a:r>
            <a:r>
              <a:rPr lang="en-US" altLang="en-US" sz="6000" dirty="0" smtClean="0">
                <a:cs typeface="Courier New" pitchFamily="49" charset="0"/>
              </a:rPr>
              <a:t> </a:t>
            </a:r>
            <a:r>
              <a:rPr lang="en-US" altLang="en-US" dirty="0" smtClean="0">
                <a:cs typeface="Courier New" pitchFamily="49" charset="0"/>
              </a:rPr>
              <a:t>   k</a:t>
            </a:r>
          </a:p>
          <a:p>
            <a:pPr>
              <a:lnSpc>
                <a:spcPts val="4000"/>
              </a:lnSpc>
              <a:spcBef>
                <a:spcPct val="0"/>
              </a:spcBef>
            </a:pPr>
            <a:r>
              <a:rPr lang="en-US" altLang="en-US" dirty="0" smtClean="0">
                <a:latin typeface="Courier New" pitchFamily="49" charset="0"/>
                <a:cs typeface="Courier New" pitchFamily="49" charset="0"/>
              </a:rPr>
              <a:t>   </a:t>
            </a:r>
            <a:r>
              <a:rPr lang="en-US" altLang="en-US" sz="38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a:t>
            </a:r>
          </a:p>
          <a:p>
            <a:pPr>
              <a:lnSpc>
                <a:spcPts val="4000"/>
              </a:lnSpc>
              <a:spcBef>
                <a:spcPct val="0"/>
              </a:spcBef>
            </a:pPr>
            <a:r>
              <a:rPr lang="en-US" altLang="en-US" dirty="0" err="1" smtClean="0"/>
              <a:t>eq</a:t>
            </a:r>
            <a:r>
              <a:rPr lang="en-US" altLang="en-US" dirty="0" smtClean="0"/>
              <a:t> 1</a:t>
            </a:r>
            <a:r>
              <a:rPr lang="en-US" altLang="en-US" sz="2400" dirty="0" smtClean="0"/>
              <a:t> </a:t>
            </a:r>
            <a:r>
              <a:rPr lang="en-US" altLang="en-US" dirty="0" smtClean="0">
                <a:latin typeface="Courier New" pitchFamily="49" charset="0"/>
                <a:cs typeface="Courier New" pitchFamily="49" charset="0"/>
              </a:rPr>
              <a:t> </a:t>
            </a:r>
          </a:p>
          <a:p>
            <a:pPr>
              <a:lnSpc>
                <a:spcPts val="4000"/>
              </a:lnSpc>
              <a:spcBef>
                <a:spcPct val="0"/>
              </a:spcBef>
            </a:pPr>
            <a:r>
              <a:rPr lang="en-US" altLang="en-US" dirty="0" err="1" smtClean="0"/>
              <a:t>eq</a:t>
            </a:r>
            <a:r>
              <a:rPr lang="en-US" altLang="en-US" dirty="0" smtClean="0"/>
              <a:t> 2</a:t>
            </a:r>
            <a:r>
              <a:rPr lang="en-US" altLang="en-US" sz="2400" dirty="0" smtClean="0"/>
              <a:t> </a:t>
            </a:r>
            <a:r>
              <a:rPr lang="en-US" altLang="en-US" dirty="0" smtClean="0">
                <a:latin typeface="Courier New" pitchFamily="49" charset="0"/>
                <a:cs typeface="Courier New" pitchFamily="49" charset="0"/>
              </a:rPr>
              <a:t> </a:t>
            </a:r>
          </a:p>
          <a:p>
            <a:pPr>
              <a:lnSpc>
                <a:spcPts val="4000"/>
              </a:lnSpc>
              <a:spcBef>
                <a:spcPct val="0"/>
              </a:spcBef>
            </a:pPr>
            <a:r>
              <a:rPr lang="en-US" altLang="en-US" dirty="0" err="1" smtClean="0"/>
              <a:t>eq</a:t>
            </a:r>
            <a:r>
              <a:rPr lang="en-US" altLang="en-US" dirty="0" smtClean="0"/>
              <a:t> 3</a:t>
            </a:r>
            <a:r>
              <a:rPr lang="en-US" altLang="en-US" sz="2400" dirty="0" smtClean="0"/>
              <a:t> </a:t>
            </a:r>
            <a:r>
              <a:rPr lang="en-US" altLang="en-US" dirty="0" smtClean="0">
                <a:latin typeface="Courier New" pitchFamily="49" charset="0"/>
                <a:cs typeface="Courier New" pitchFamily="49" charset="0"/>
              </a:rPr>
              <a:t> </a:t>
            </a:r>
          </a:p>
          <a:p>
            <a:pPr>
              <a:lnSpc>
                <a:spcPts val="4000"/>
              </a:lnSpc>
              <a:spcBef>
                <a:spcPct val="0"/>
              </a:spcBef>
            </a:pPr>
            <a:r>
              <a:rPr lang="en-US" altLang="en-US" dirty="0" smtClean="0"/>
              <a:t>    </a:t>
            </a:r>
            <a:r>
              <a:rPr lang="en-US" altLang="en-US" sz="5800" dirty="0" smtClean="0"/>
              <a:t> </a:t>
            </a:r>
            <a:r>
              <a:rPr lang="en-US" altLang="en-US" dirty="0" smtClean="0">
                <a:latin typeface="Courier New" pitchFamily="49" charset="0"/>
                <a:cs typeface="Courier New" pitchFamily="49" charset="0"/>
              </a:rPr>
              <a:t> </a:t>
            </a:r>
            <a:endParaRPr lang="en-US" altLang="en-US" dirty="0" smtClean="0"/>
          </a:p>
          <a:p>
            <a:endParaRPr lang="en-US" altLang="en-US" dirty="0" smtClean="0"/>
          </a:p>
        </p:txBody>
      </p:sp>
      <p:sp>
        <p:nvSpPr>
          <p:cNvPr id="31747"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
        <p:nvSpPr>
          <p:cNvPr id="4" name="Rectangle 3"/>
          <p:cNvSpPr/>
          <p:nvPr/>
        </p:nvSpPr>
        <p:spPr>
          <a:xfrm>
            <a:off x="1828800" y="3515062"/>
            <a:ext cx="6781800" cy="2657138"/>
          </a:xfrm>
          <a:prstGeom prst="rect">
            <a:avLst/>
          </a:prstGeom>
        </p:spPr>
        <p:txBody>
          <a:bodyPr wrap="square">
            <a:spAutoFit/>
          </a:bodyPr>
          <a:lstStyle/>
          <a:p>
            <a:pPr>
              <a:lnSpc>
                <a:spcPts val="4000"/>
              </a:lnSpc>
            </a:pPr>
            <a:r>
              <a:rPr lang="en-US" altLang="en-US" sz="4000" b="1" dirty="0" smtClean="0">
                <a:solidFill>
                  <a:srgbClr val="CCFFFF"/>
                </a:solidFill>
                <a:latin typeface="Courier New" panose="02070309020205020404" pitchFamily="49" charset="0"/>
                <a:cs typeface="Courier New" pitchFamily="49" charset="0"/>
              </a:rPr>
              <a:t>┌</a:t>
            </a:r>
            <a:r>
              <a:rPr lang="en-US" altLang="en-US" sz="4000" b="1" dirty="0">
                <a:solidFill>
                  <a:schemeClr val="bg1"/>
                </a:solidFill>
                <a:latin typeface="Courier New" pitchFamily="49" charset="0"/>
                <a:cs typeface="Courier New" pitchFamily="49" charset="0"/>
              </a:rPr>
              <a:t>-43   0</a:t>
            </a:r>
            <a:r>
              <a:rPr lang="en-US" altLang="en-US" sz="4000" b="1" baseline="-25000"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  8 </a:t>
            </a:r>
            <a:r>
              <a:rPr lang="en-US" altLang="en-US" sz="4000" b="1" dirty="0" smtClean="0">
                <a:solidFill>
                  <a:srgbClr val="CCFFFF"/>
                </a:solidFill>
                <a:latin typeface="Courier New" panose="02070309020205020404" pitchFamily="49" charset="0"/>
                <a:cs typeface="Courier New" pitchFamily="49" charset="0"/>
              </a:rPr>
              <a:t>┐</a:t>
            </a:r>
            <a:endParaRPr lang="en-US" altLang="en-US" sz="4000" b="1" dirty="0">
              <a:solidFill>
                <a:srgbClr val="CCFFFF"/>
              </a:solidFill>
              <a:latin typeface="Courier New" panose="02070309020205020404"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 1  1  2</a:t>
            </a:r>
            <a:r>
              <a:rPr lang="en-US" altLang="en-US" sz="4000" b="1" baseline="-25000" dirty="0" smtClean="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19│</a:t>
            </a:r>
            <a:endParaRPr lang="en-US" altLang="en-US" sz="4000" b="1" dirty="0">
              <a:solidFill>
                <a:srgbClr val="CCFFFF"/>
              </a:solidFill>
              <a:latin typeface="Courier New"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 0  1  2</a:t>
            </a:r>
            <a:r>
              <a:rPr lang="en-US" altLang="en-US" sz="4000" b="1" baseline="-25000" dirty="0" smtClean="0">
                <a:solidFill>
                  <a:srgbClr val="CCFFFF"/>
                </a:solidFill>
                <a:latin typeface="Courier New" pitchFamily="49" charset="0"/>
                <a:cs typeface="Courier New" pitchFamily="49" charset="0"/>
              </a:rPr>
              <a:t> </a:t>
            </a:r>
            <a:r>
              <a:rPr lang="en-US" altLang="en-US" sz="4000" b="1" dirty="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13│</a:t>
            </a:r>
          </a:p>
          <a:p>
            <a:pPr>
              <a:lnSpc>
                <a:spcPts val="4000"/>
              </a:lnSpc>
            </a:pPr>
            <a:r>
              <a:rPr lang="en-US" altLang="en-US" sz="4000" b="1" dirty="0" smtClean="0">
                <a:solidFill>
                  <a:srgbClr val="CCFFFF"/>
                </a:solidFill>
                <a:latin typeface="Courier New" pitchFamily="49" charset="0"/>
                <a:cs typeface="Courier New" pitchFamily="49" charset="0"/>
              </a:rPr>
              <a:t>│ 0  0  1</a:t>
            </a:r>
            <a:r>
              <a:rPr lang="en-US" altLang="en-US" sz="4000" b="1" baseline="-25000" dirty="0" smtClean="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5│</a:t>
            </a:r>
          </a:p>
          <a:p>
            <a:pPr>
              <a:lnSpc>
                <a:spcPts val="4000"/>
              </a:lnSpc>
            </a:pPr>
            <a:r>
              <a:rPr lang="en-US" altLang="en-US" sz="4000" b="1" dirty="0" smtClean="0">
                <a:solidFill>
                  <a:srgbClr val="CCFFFF"/>
                </a:solidFill>
                <a:latin typeface="Courier New" pitchFamily="49" charset="0"/>
                <a:cs typeface="Courier New" pitchFamily="49" charset="0"/>
              </a:rPr>
              <a:t>└</a:t>
            </a:r>
            <a:r>
              <a:rPr lang="en-US" altLang="en-US" sz="4000" b="1" dirty="0">
                <a:solidFill>
                  <a:schemeClr val="bg1"/>
                </a:solidFill>
                <a:latin typeface="Courier New" pitchFamily="49" charset="0"/>
                <a:cs typeface="Courier New" pitchFamily="49" charset="0"/>
              </a:rPr>
              <a:t>-43   0</a:t>
            </a:r>
            <a:r>
              <a:rPr lang="en-US" altLang="en-US" sz="4000" b="1" baseline="-25000"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 8   </a:t>
            </a:r>
            <a:r>
              <a:rPr lang="en-US" altLang="en-US" sz="4000" b="1" dirty="0" smtClean="0">
                <a:solidFill>
                  <a:srgbClr val="CCFFFF"/>
                </a:solidFill>
                <a:latin typeface="Courier New" pitchFamily="49" charset="0"/>
                <a:cs typeface="Courier New" pitchFamily="49" charset="0"/>
              </a:rPr>
              <a:t>┘</a:t>
            </a:r>
            <a:endParaRPr lang="en-US" altLang="en-US" sz="4000" b="1" dirty="0">
              <a:solidFill>
                <a:srgbClr val="CCFFFF"/>
              </a:solidFill>
              <a:latin typeface="Courier New" pitchFamily="49" charset="0"/>
              <a:cs typeface="Courier New" pitchFamily="49" charset="0"/>
            </a:endParaRPr>
          </a:p>
        </p:txBody>
      </p:sp>
    </p:spTree>
    <p:extLst>
      <p:ext uri="{BB962C8B-B14F-4D97-AF65-F5344CB8AC3E}">
        <p14:creationId xmlns:p14="http://schemas.microsoft.com/office/powerpoint/2010/main" val="1297195777"/>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Flip </a:t>
            </a:r>
            <a:r>
              <a:rPr lang="en-US" dirty="0"/>
              <a:t>any smaller element to the front of the line</a:t>
            </a:r>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8200"/>
            <a:ext cx="9144000" cy="1661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838200" y="52578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solidFill>
                  <a:srgbClr val="FFFF00"/>
                </a:solidFill>
                <a:latin typeface="Arial" panose="020B0604020202020204" pitchFamily="34" charset="0"/>
                <a:cs typeface="Arial" panose="020B0604020202020204" pitchFamily="34" charset="0"/>
              </a:rPr>
              <a:t>3.8 </a:t>
            </a:r>
            <a:r>
              <a:rPr lang="en-US" sz="2500" dirty="0" smtClean="0">
                <a:latin typeface="Arial" panose="020B0604020202020204" pitchFamily="34" charset="0"/>
                <a:cs typeface="Arial" panose="020B0604020202020204" pitchFamily="34" charset="0"/>
              </a:rPr>
              <a:t>                    7.2                     1.5                    2.7</a:t>
            </a:r>
            <a:endParaRPr lang="en-US" sz="2500" dirty="0">
              <a:latin typeface="Arial" panose="020B0604020202020204" pitchFamily="34" charset="0"/>
              <a:cs typeface="Arial" panose="020B0604020202020204" pitchFamily="34" charset="0"/>
            </a:endParaRPr>
          </a:p>
        </p:txBody>
      </p:sp>
      <p:cxnSp>
        <p:nvCxnSpPr>
          <p:cNvPr id="8" name="Straight Arrow Connector 7"/>
          <p:cNvCxnSpPr/>
          <p:nvPr/>
        </p:nvCxnSpPr>
        <p:spPr>
          <a:xfrm>
            <a:off x="2286000" y="3962400"/>
            <a:ext cx="914400" cy="8382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219200" y="3962400"/>
            <a:ext cx="1066800" cy="8382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629400" y="6380946"/>
            <a:ext cx="2432076" cy="477054"/>
          </a:xfrm>
          <a:prstGeom prst="rect">
            <a:avLst/>
          </a:prstGeom>
        </p:spPr>
        <p:txBody>
          <a:bodyPr wrap="none">
            <a:spAutoFit/>
          </a:bodyPr>
          <a:lstStyle/>
          <a:p>
            <a:r>
              <a:rPr lang="en-US" sz="2500" b="1" dirty="0" smtClean="0">
                <a:solidFill>
                  <a:srgbClr val="CCFFFF"/>
                </a:solidFill>
              </a:rPr>
              <a:t>Selection Sort</a:t>
            </a:r>
            <a:endParaRPr lang="en-US" sz="2500" b="1" dirty="0">
              <a:solidFill>
                <a:srgbClr val="CCFFFF"/>
              </a:solidFill>
            </a:endParaRPr>
          </a:p>
        </p:txBody>
      </p:sp>
    </p:spTree>
    <p:extLst>
      <p:ext uri="{BB962C8B-B14F-4D97-AF65-F5344CB8AC3E}">
        <p14:creationId xmlns:p14="http://schemas.microsoft.com/office/powerpoint/2010/main" val="587730581"/>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a:t>Compare </a:t>
            </a:r>
            <a:r>
              <a:rPr lang="en-US" dirty="0" smtClean="0"/>
              <a:t>the new candidate </a:t>
            </a:r>
            <a:r>
              <a:rPr lang="en-US" dirty="0"/>
              <a:t>to each of the </a:t>
            </a:r>
            <a:r>
              <a:rPr lang="en-US" dirty="0" smtClean="0"/>
              <a:t>remaining elements</a:t>
            </a:r>
            <a:endParaRPr lang="en-US" dirty="0"/>
          </a:p>
          <a:p>
            <a:endParaRPr lang="en-US" dirty="0"/>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8200"/>
            <a:ext cx="9144000" cy="1661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838200" y="52578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solidFill>
                  <a:srgbClr val="FFFF00"/>
                </a:solidFill>
                <a:latin typeface="Arial" panose="020B0604020202020204" pitchFamily="34" charset="0"/>
                <a:cs typeface="Arial" panose="020B0604020202020204" pitchFamily="34" charset="0"/>
              </a:rPr>
              <a:t>3.8 </a:t>
            </a:r>
            <a:r>
              <a:rPr lang="en-US" sz="2500" dirty="0" smtClean="0">
                <a:latin typeface="Arial" panose="020B0604020202020204" pitchFamily="34" charset="0"/>
                <a:cs typeface="Arial" panose="020B0604020202020204" pitchFamily="34" charset="0"/>
              </a:rPr>
              <a:t>                    7.2                     1.5                    2.7</a:t>
            </a:r>
            <a:endParaRPr lang="en-US" sz="2500" dirty="0">
              <a:latin typeface="Arial" panose="020B0604020202020204" pitchFamily="34" charset="0"/>
              <a:cs typeface="Arial" panose="020B0604020202020204" pitchFamily="34" charset="0"/>
            </a:endParaRPr>
          </a:p>
        </p:txBody>
      </p:sp>
      <p:cxnSp>
        <p:nvCxnSpPr>
          <p:cNvPr id="8" name="Straight Arrow Connector 7"/>
          <p:cNvCxnSpPr/>
          <p:nvPr/>
        </p:nvCxnSpPr>
        <p:spPr>
          <a:xfrm>
            <a:off x="3352800" y="3962400"/>
            <a:ext cx="2209800" cy="8382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219200" y="3962400"/>
            <a:ext cx="2133600" cy="8382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629400" y="6380946"/>
            <a:ext cx="2432076" cy="477054"/>
          </a:xfrm>
          <a:prstGeom prst="rect">
            <a:avLst/>
          </a:prstGeom>
        </p:spPr>
        <p:txBody>
          <a:bodyPr wrap="none">
            <a:spAutoFit/>
          </a:bodyPr>
          <a:lstStyle/>
          <a:p>
            <a:r>
              <a:rPr lang="en-US" sz="2500" b="1" dirty="0" smtClean="0">
                <a:solidFill>
                  <a:srgbClr val="CCFFFF"/>
                </a:solidFill>
              </a:rPr>
              <a:t>Selection Sort</a:t>
            </a:r>
            <a:endParaRPr lang="en-US" sz="2500" b="1" dirty="0">
              <a:solidFill>
                <a:srgbClr val="CCFFFF"/>
              </a:solidFill>
            </a:endParaRPr>
          </a:p>
        </p:txBody>
      </p:sp>
    </p:spTree>
    <p:extLst>
      <p:ext uri="{BB962C8B-B14F-4D97-AF65-F5344CB8AC3E}">
        <p14:creationId xmlns:p14="http://schemas.microsoft.com/office/powerpoint/2010/main" val="3728455538"/>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Flip any smaller element to the front of the line</a:t>
            </a:r>
            <a:endParaRPr lang="en-US" dirty="0"/>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8200"/>
            <a:ext cx="9144000" cy="1661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838200" y="52578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solidFill>
                  <a:srgbClr val="FFFF00"/>
                </a:solidFill>
                <a:latin typeface="Arial" panose="020B0604020202020204" pitchFamily="34" charset="0"/>
                <a:cs typeface="Arial" panose="020B0604020202020204" pitchFamily="34" charset="0"/>
              </a:rPr>
              <a:t>1.5 </a:t>
            </a:r>
            <a:r>
              <a:rPr lang="en-US" sz="2500" dirty="0" smtClean="0">
                <a:latin typeface="Arial" panose="020B0604020202020204" pitchFamily="34" charset="0"/>
                <a:cs typeface="Arial" panose="020B0604020202020204" pitchFamily="34" charset="0"/>
              </a:rPr>
              <a:t>                    7.2                     3.8                    2.7</a:t>
            </a:r>
            <a:endParaRPr lang="en-US" sz="2500" dirty="0">
              <a:latin typeface="Arial" panose="020B0604020202020204" pitchFamily="34" charset="0"/>
              <a:cs typeface="Arial" panose="020B0604020202020204" pitchFamily="34" charset="0"/>
            </a:endParaRPr>
          </a:p>
        </p:txBody>
      </p:sp>
      <p:cxnSp>
        <p:nvCxnSpPr>
          <p:cNvPr id="8" name="Straight Arrow Connector 7"/>
          <p:cNvCxnSpPr/>
          <p:nvPr/>
        </p:nvCxnSpPr>
        <p:spPr>
          <a:xfrm>
            <a:off x="3352800" y="3962400"/>
            <a:ext cx="2209800" cy="8382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219200" y="3962400"/>
            <a:ext cx="2133600" cy="8382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629400" y="6380946"/>
            <a:ext cx="2432076" cy="477054"/>
          </a:xfrm>
          <a:prstGeom prst="rect">
            <a:avLst/>
          </a:prstGeom>
        </p:spPr>
        <p:txBody>
          <a:bodyPr wrap="none">
            <a:spAutoFit/>
          </a:bodyPr>
          <a:lstStyle/>
          <a:p>
            <a:r>
              <a:rPr lang="en-US" sz="2500" b="1" dirty="0" smtClean="0">
                <a:solidFill>
                  <a:srgbClr val="CCFFFF"/>
                </a:solidFill>
              </a:rPr>
              <a:t>Selection Sort</a:t>
            </a:r>
            <a:endParaRPr lang="en-US" sz="2500" b="1" dirty="0">
              <a:solidFill>
                <a:srgbClr val="CCFFFF"/>
              </a:solidFill>
            </a:endParaRPr>
          </a:p>
        </p:txBody>
      </p:sp>
    </p:spTree>
    <p:extLst>
      <p:ext uri="{BB962C8B-B14F-4D97-AF65-F5344CB8AC3E}">
        <p14:creationId xmlns:p14="http://schemas.microsoft.com/office/powerpoint/2010/main" val="3459120398"/>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a:t>Compare the new candidate to each of the </a:t>
            </a:r>
            <a:r>
              <a:rPr lang="en-US" dirty="0" smtClean="0"/>
              <a:t>remaining elements</a:t>
            </a:r>
            <a:endParaRPr lang="en-US" dirty="0"/>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8200"/>
            <a:ext cx="9144000" cy="1661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4572000" y="3962400"/>
            <a:ext cx="3352800" cy="8382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219200" y="3962400"/>
            <a:ext cx="3352800" cy="8382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bwMode="auto">
          <a:xfrm>
            <a:off x="838200" y="52578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solidFill>
                  <a:srgbClr val="FFFF00"/>
                </a:solidFill>
                <a:latin typeface="Arial" panose="020B0604020202020204" pitchFamily="34" charset="0"/>
                <a:cs typeface="Arial" panose="020B0604020202020204" pitchFamily="34" charset="0"/>
              </a:rPr>
              <a:t>1.5 </a:t>
            </a:r>
            <a:r>
              <a:rPr lang="en-US" sz="2500" dirty="0" smtClean="0">
                <a:latin typeface="Arial" panose="020B0604020202020204" pitchFamily="34" charset="0"/>
                <a:cs typeface="Arial" panose="020B0604020202020204" pitchFamily="34" charset="0"/>
              </a:rPr>
              <a:t>                    7.2                     3.8                    2.7</a:t>
            </a:r>
            <a:endParaRPr lang="en-US" sz="2500" dirty="0">
              <a:latin typeface="Arial" panose="020B0604020202020204" pitchFamily="34" charset="0"/>
              <a:cs typeface="Arial" panose="020B0604020202020204" pitchFamily="34" charset="0"/>
            </a:endParaRPr>
          </a:p>
        </p:txBody>
      </p:sp>
      <p:sp>
        <p:nvSpPr>
          <p:cNvPr id="12" name="Rectangle 11"/>
          <p:cNvSpPr/>
          <p:nvPr/>
        </p:nvSpPr>
        <p:spPr>
          <a:xfrm>
            <a:off x="6629400" y="6380946"/>
            <a:ext cx="2432076" cy="477054"/>
          </a:xfrm>
          <a:prstGeom prst="rect">
            <a:avLst/>
          </a:prstGeom>
        </p:spPr>
        <p:txBody>
          <a:bodyPr wrap="none">
            <a:spAutoFit/>
          </a:bodyPr>
          <a:lstStyle/>
          <a:p>
            <a:r>
              <a:rPr lang="en-US" sz="2500" b="1" dirty="0" smtClean="0">
                <a:solidFill>
                  <a:srgbClr val="CCFFFF"/>
                </a:solidFill>
              </a:rPr>
              <a:t>Selection Sort</a:t>
            </a:r>
            <a:endParaRPr lang="en-US" sz="2500" b="1" dirty="0">
              <a:solidFill>
                <a:srgbClr val="CCFFFF"/>
              </a:solidFill>
            </a:endParaRPr>
          </a:p>
        </p:txBody>
      </p:sp>
    </p:spTree>
    <p:extLst>
      <p:ext uri="{BB962C8B-B14F-4D97-AF65-F5344CB8AC3E}">
        <p14:creationId xmlns:p14="http://schemas.microsoft.com/office/powerpoint/2010/main" val="52960058"/>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Flip </a:t>
            </a:r>
            <a:r>
              <a:rPr lang="en-US" dirty="0"/>
              <a:t>any smaller element to the front of the line</a:t>
            </a:r>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8200"/>
            <a:ext cx="9144000" cy="1661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4572000" y="3962400"/>
            <a:ext cx="3352800" cy="8382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219200" y="3962400"/>
            <a:ext cx="3352800" cy="8382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bwMode="auto">
          <a:xfrm>
            <a:off x="838200" y="52578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solidFill>
                  <a:srgbClr val="FFFF00"/>
                </a:solidFill>
                <a:latin typeface="Arial" panose="020B0604020202020204" pitchFamily="34" charset="0"/>
                <a:cs typeface="Arial" panose="020B0604020202020204" pitchFamily="34" charset="0"/>
              </a:rPr>
              <a:t>1.5 </a:t>
            </a:r>
            <a:r>
              <a:rPr lang="en-US" sz="2500" dirty="0" smtClean="0">
                <a:latin typeface="Arial" panose="020B0604020202020204" pitchFamily="34" charset="0"/>
                <a:cs typeface="Arial" panose="020B0604020202020204" pitchFamily="34" charset="0"/>
              </a:rPr>
              <a:t>                    7.2                     3.8                    2.7</a:t>
            </a:r>
            <a:endParaRPr lang="en-US" sz="2500" dirty="0">
              <a:latin typeface="Arial" panose="020B0604020202020204" pitchFamily="34" charset="0"/>
              <a:cs typeface="Arial" panose="020B0604020202020204" pitchFamily="34" charset="0"/>
            </a:endParaRPr>
          </a:p>
        </p:txBody>
      </p:sp>
      <p:sp>
        <p:nvSpPr>
          <p:cNvPr id="11" name="Rectangle 10"/>
          <p:cNvSpPr/>
          <p:nvPr/>
        </p:nvSpPr>
        <p:spPr>
          <a:xfrm>
            <a:off x="6629400" y="6380946"/>
            <a:ext cx="2432076" cy="477054"/>
          </a:xfrm>
          <a:prstGeom prst="rect">
            <a:avLst/>
          </a:prstGeom>
        </p:spPr>
        <p:txBody>
          <a:bodyPr wrap="none">
            <a:spAutoFit/>
          </a:bodyPr>
          <a:lstStyle/>
          <a:p>
            <a:r>
              <a:rPr lang="en-US" sz="2500" b="1" dirty="0" smtClean="0">
                <a:solidFill>
                  <a:srgbClr val="CCFFFF"/>
                </a:solidFill>
              </a:rPr>
              <a:t>Selection Sort</a:t>
            </a:r>
            <a:endParaRPr lang="en-US" sz="2500" b="1" dirty="0">
              <a:solidFill>
                <a:srgbClr val="CCFFFF"/>
              </a:solidFill>
            </a:endParaRPr>
          </a:p>
        </p:txBody>
      </p:sp>
    </p:spTree>
    <p:extLst>
      <p:ext uri="{BB962C8B-B14F-4D97-AF65-F5344CB8AC3E}">
        <p14:creationId xmlns:p14="http://schemas.microsoft.com/office/powerpoint/2010/main" val="1057856502"/>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This </a:t>
            </a:r>
            <a:r>
              <a:rPr lang="en-US" dirty="0"/>
              <a:t>requires 3 comparisons and we find that element 1.5 at position 2 is </a:t>
            </a:r>
            <a:r>
              <a:rPr lang="en-US" dirty="0" smtClean="0"/>
              <a:t>smallest</a:t>
            </a:r>
            <a:endParaRPr lang="en-US" dirty="0"/>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8200"/>
            <a:ext cx="9144000" cy="1661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bwMode="auto">
          <a:xfrm>
            <a:off x="838200" y="52578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solidFill>
                  <a:srgbClr val="FFFF00"/>
                </a:solidFill>
                <a:latin typeface="Arial" panose="020B0604020202020204" pitchFamily="34" charset="0"/>
                <a:cs typeface="Arial" panose="020B0604020202020204" pitchFamily="34" charset="0"/>
              </a:rPr>
              <a:t>1.5 </a:t>
            </a:r>
            <a:r>
              <a:rPr lang="en-US" sz="2500" dirty="0" smtClean="0">
                <a:latin typeface="Arial" panose="020B0604020202020204" pitchFamily="34" charset="0"/>
                <a:cs typeface="Arial" panose="020B0604020202020204" pitchFamily="34" charset="0"/>
              </a:rPr>
              <a:t>                    7.2                     3.8                    2.7</a:t>
            </a:r>
            <a:endParaRPr lang="en-US" sz="2500" dirty="0">
              <a:latin typeface="Arial" panose="020B0604020202020204" pitchFamily="34" charset="0"/>
              <a:cs typeface="Arial" panose="020B0604020202020204" pitchFamily="34" charset="0"/>
            </a:endParaRPr>
          </a:p>
        </p:txBody>
      </p:sp>
      <p:sp>
        <p:nvSpPr>
          <p:cNvPr id="9" name="Rectangle 8"/>
          <p:cNvSpPr/>
          <p:nvPr/>
        </p:nvSpPr>
        <p:spPr>
          <a:xfrm>
            <a:off x="6629400" y="6380946"/>
            <a:ext cx="2432076" cy="477054"/>
          </a:xfrm>
          <a:prstGeom prst="rect">
            <a:avLst/>
          </a:prstGeom>
        </p:spPr>
        <p:txBody>
          <a:bodyPr wrap="none">
            <a:spAutoFit/>
          </a:bodyPr>
          <a:lstStyle/>
          <a:p>
            <a:r>
              <a:rPr lang="en-US" sz="2500" b="1" dirty="0" smtClean="0">
                <a:solidFill>
                  <a:srgbClr val="CCFFFF"/>
                </a:solidFill>
              </a:rPr>
              <a:t>Selection Sort</a:t>
            </a:r>
            <a:endParaRPr lang="en-US" sz="2500" b="1" dirty="0">
              <a:solidFill>
                <a:srgbClr val="CCFFFF"/>
              </a:solidFill>
            </a:endParaRPr>
          </a:p>
        </p:txBody>
      </p:sp>
    </p:spTree>
    <p:extLst>
      <p:ext uri="{BB962C8B-B14F-4D97-AF65-F5344CB8AC3E}">
        <p14:creationId xmlns:p14="http://schemas.microsoft.com/office/powerpoint/2010/main" val="3040284916"/>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Make the </a:t>
            </a:r>
            <a:r>
              <a:rPr lang="en-US" dirty="0"/>
              <a:t>first element of our unordered list </a:t>
            </a:r>
            <a:r>
              <a:rPr lang="en-US" dirty="0" smtClean="0"/>
              <a:t>the start </a:t>
            </a:r>
            <a:r>
              <a:rPr lang="en-US" dirty="0"/>
              <a:t>of our ordered list: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34966"/>
            <a:ext cx="9010650" cy="1789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838200" y="52578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solidFill>
                  <a:srgbClr val="FFFF00"/>
                </a:solidFill>
                <a:latin typeface="Arial" panose="020B0604020202020204" pitchFamily="34" charset="0"/>
                <a:cs typeface="Arial" panose="020B0604020202020204" pitchFamily="34" charset="0"/>
              </a:rPr>
              <a:t>1.5 </a:t>
            </a:r>
            <a:r>
              <a:rPr lang="en-US" sz="2500" dirty="0" smtClean="0">
                <a:latin typeface="Arial" panose="020B0604020202020204" pitchFamily="34" charset="0"/>
                <a:cs typeface="Arial" panose="020B0604020202020204" pitchFamily="34" charset="0"/>
              </a:rPr>
              <a:t>                    7.2                     3.8                    2.7</a:t>
            </a:r>
            <a:endParaRPr lang="en-US" sz="2500" dirty="0">
              <a:latin typeface="Arial" panose="020B0604020202020204" pitchFamily="34" charset="0"/>
              <a:cs typeface="Arial" panose="020B0604020202020204" pitchFamily="34" charset="0"/>
            </a:endParaRPr>
          </a:p>
        </p:txBody>
      </p:sp>
      <p:sp>
        <p:nvSpPr>
          <p:cNvPr id="7" name="Rectangle 6"/>
          <p:cNvSpPr/>
          <p:nvPr/>
        </p:nvSpPr>
        <p:spPr>
          <a:xfrm>
            <a:off x="6629400" y="6380946"/>
            <a:ext cx="2432076" cy="477054"/>
          </a:xfrm>
          <a:prstGeom prst="rect">
            <a:avLst/>
          </a:prstGeom>
        </p:spPr>
        <p:txBody>
          <a:bodyPr wrap="none">
            <a:spAutoFit/>
          </a:bodyPr>
          <a:lstStyle/>
          <a:p>
            <a:r>
              <a:rPr lang="en-US" sz="2500" b="1" dirty="0" smtClean="0">
                <a:solidFill>
                  <a:srgbClr val="CCFFFF"/>
                </a:solidFill>
              </a:rPr>
              <a:t>Selection Sort</a:t>
            </a:r>
            <a:endParaRPr lang="en-US" sz="2500" b="1" dirty="0">
              <a:solidFill>
                <a:srgbClr val="CCFFFF"/>
              </a:solidFill>
            </a:endParaRPr>
          </a:p>
        </p:txBody>
      </p:sp>
      <p:sp>
        <p:nvSpPr>
          <p:cNvPr id="8" name="Rectangle 7"/>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Tree>
    <p:extLst>
      <p:ext uri="{BB962C8B-B14F-4D97-AF65-F5344CB8AC3E}">
        <p14:creationId xmlns:p14="http://schemas.microsoft.com/office/powerpoint/2010/main" val="424566107"/>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Repeat the </a:t>
            </a:r>
            <a:r>
              <a:rPr lang="en-US" dirty="0"/>
              <a:t>previous </a:t>
            </a:r>
            <a:r>
              <a:rPr lang="en-US" dirty="0" smtClean="0"/>
              <a:t>steps</a:t>
            </a:r>
            <a:r>
              <a:rPr lang="en-US" dirty="0"/>
              <a:t> </a:t>
            </a:r>
            <a:r>
              <a:rPr lang="en-US" dirty="0" smtClean="0"/>
              <a:t>for the unordered elements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34966"/>
            <a:ext cx="9010650" cy="1789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4648200" y="3962400"/>
            <a:ext cx="914400" cy="8382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581400" y="3962400"/>
            <a:ext cx="1066800" cy="8382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bwMode="auto">
          <a:xfrm>
            <a:off x="4267200" y="3390900"/>
            <a:ext cx="838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Flip</a:t>
            </a:r>
            <a:endParaRPr lang="en-US" sz="3000" dirty="0"/>
          </a:p>
        </p:txBody>
      </p:sp>
      <p:sp>
        <p:nvSpPr>
          <p:cNvPr id="9" name="Content Placeholder 2"/>
          <p:cNvSpPr txBox="1">
            <a:spLocks/>
          </p:cNvSpPr>
          <p:nvPr/>
        </p:nvSpPr>
        <p:spPr bwMode="auto">
          <a:xfrm>
            <a:off x="838200" y="52578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solidFill>
                  <a:srgbClr val="FFC000"/>
                </a:solidFill>
                <a:latin typeface="Arial" panose="020B0604020202020204" pitchFamily="34" charset="0"/>
                <a:cs typeface="Arial" panose="020B0604020202020204" pitchFamily="34" charset="0"/>
              </a:rPr>
              <a:t>1.5 </a:t>
            </a:r>
            <a:r>
              <a:rPr lang="en-US" sz="2500" dirty="0" smtClean="0">
                <a:latin typeface="Arial" panose="020B0604020202020204" pitchFamily="34" charset="0"/>
                <a:cs typeface="Arial" panose="020B0604020202020204" pitchFamily="34" charset="0"/>
              </a:rPr>
              <a:t>                    </a:t>
            </a:r>
            <a:r>
              <a:rPr lang="en-US" sz="2500" dirty="0" smtClean="0">
                <a:solidFill>
                  <a:srgbClr val="FFFF00"/>
                </a:solidFill>
                <a:latin typeface="Arial" panose="020B0604020202020204" pitchFamily="34" charset="0"/>
                <a:cs typeface="Arial" panose="020B0604020202020204" pitchFamily="34" charset="0"/>
              </a:rPr>
              <a:t>7.2</a:t>
            </a:r>
            <a:r>
              <a:rPr lang="en-US" sz="2500" dirty="0" smtClean="0">
                <a:latin typeface="Arial" panose="020B0604020202020204" pitchFamily="34" charset="0"/>
                <a:cs typeface="Arial" panose="020B0604020202020204" pitchFamily="34" charset="0"/>
              </a:rPr>
              <a:t>                     3.8                    2.7</a:t>
            </a:r>
            <a:endParaRPr lang="en-US" sz="2500" dirty="0">
              <a:latin typeface="Arial" panose="020B0604020202020204" pitchFamily="34" charset="0"/>
              <a:cs typeface="Arial" panose="020B0604020202020204" pitchFamily="34" charset="0"/>
            </a:endParaRPr>
          </a:p>
        </p:txBody>
      </p:sp>
      <p:sp>
        <p:nvSpPr>
          <p:cNvPr id="10" name="Rectangle 9"/>
          <p:cNvSpPr/>
          <p:nvPr/>
        </p:nvSpPr>
        <p:spPr>
          <a:xfrm>
            <a:off x="6629400" y="6380946"/>
            <a:ext cx="2432076" cy="477054"/>
          </a:xfrm>
          <a:prstGeom prst="rect">
            <a:avLst/>
          </a:prstGeom>
        </p:spPr>
        <p:txBody>
          <a:bodyPr wrap="none">
            <a:spAutoFit/>
          </a:bodyPr>
          <a:lstStyle/>
          <a:p>
            <a:r>
              <a:rPr lang="en-US" sz="2500" b="1" dirty="0" smtClean="0">
                <a:solidFill>
                  <a:srgbClr val="CCFFFF"/>
                </a:solidFill>
              </a:rPr>
              <a:t>Selection Sort</a:t>
            </a:r>
            <a:endParaRPr lang="en-US" sz="2500" b="1" dirty="0">
              <a:solidFill>
                <a:srgbClr val="CCFFFF"/>
              </a:solidFill>
            </a:endParaRPr>
          </a:p>
        </p:txBody>
      </p:sp>
      <p:sp>
        <p:nvSpPr>
          <p:cNvPr id="11" name="Rectangle 10"/>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Tree>
    <p:extLst>
      <p:ext uri="{BB962C8B-B14F-4D97-AF65-F5344CB8AC3E}">
        <p14:creationId xmlns:p14="http://schemas.microsoft.com/office/powerpoint/2010/main" val="424566107"/>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Repeat the </a:t>
            </a:r>
            <a:r>
              <a:rPr lang="en-US" dirty="0"/>
              <a:t>previous </a:t>
            </a:r>
            <a:r>
              <a:rPr lang="en-US" dirty="0" smtClean="0"/>
              <a:t>steps</a:t>
            </a:r>
            <a:r>
              <a:rPr lang="en-US" dirty="0"/>
              <a:t> </a:t>
            </a:r>
            <a:r>
              <a:rPr lang="en-US" dirty="0" smtClean="0"/>
              <a:t>for the unordered elements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34966"/>
            <a:ext cx="9010650" cy="1789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5638800" y="3962400"/>
            <a:ext cx="2209800" cy="8382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05200" y="3962400"/>
            <a:ext cx="2133600" cy="8382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bwMode="auto">
          <a:xfrm>
            <a:off x="5257800" y="3390900"/>
            <a:ext cx="990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Flip</a:t>
            </a:r>
            <a:endParaRPr lang="en-US" sz="3000" dirty="0"/>
          </a:p>
        </p:txBody>
      </p:sp>
      <p:sp>
        <p:nvSpPr>
          <p:cNvPr id="11" name="Content Placeholder 2"/>
          <p:cNvSpPr txBox="1">
            <a:spLocks/>
          </p:cNvSpPr>
          <p:nvPr/>
        </p:nvSpPr>
        <p:spPr bwMode="auto">
          <a:xfrm>
            <a:off x="838200" y="52578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solidFill>
                  <a:srgbClr val="FFC000"/>
                </a:solidFill>
                <a:latin typeface="Arial" panose="020B0604020202020204" pitchFamily="34" charset="0"/>
                <a:cs typeface="Arial" panose="020B0604020202020204" pitchFamily="34" charset="0"/>
              </a:rPr>
              <a:t>1.5 </a:t>
            </a:r>
            <a:r>
              <a:rPr lang="en-US" sz="2500" dirty="0" smtClean="0">
                <a:latin typeface="Arial" panose="020B0604020202020204" pitchFamily="34" charset="0"/>
                <a:cs typeface="Arial" panose="020B0604020202020204" pitchFamily="34" charset="0"/>
              </a:rPr>
              <a:t>                    </a:t>
            </a:r>
            <a:r>
              <a:rPr lang="en-US" sz="2500" dirty="0" smtClean="0">
                <a:solidFill>
                  <a:srgbClr val="FFFF00"/>
                </a:solidFill>
                <a:latin typeface="Arial" panose="020B0604020202020204" pitchFamily="34" charset="0"/>
                <a:cs typeface="Arial" panose="020B0604020202020204" pitchFamily="34" charset="0"/>
              </a:rPr>
              <a:t>3.8</a:t>
            </a:r>
            <a:r>
              <a:rPr lang="en-US" sz="2500" dirty="0" smtClean="0">
                <a:latin typeface="Arial" panose="020B0604020202020204" pitchFamily="34" charset="0"/>
                <a:cs typeface="Arial" panose="020B0604020202020204" pitchFamily="34" charset="0"/>
              </a:rPr>
              <a:t>                     7.2                    2.7</a:t>
            </a:r>
            <a:endParaRPr lang="en-US" sz="2500" dirty="0">
              <a:latin typeface="Arial" panose="020B0604020202020204" pitchFamily="34" charset="0"/>
              <a:cs typeface="Arial" panose="020B0604020202020204" pitchFamily="34" charset="0"/>
            </a:endParaRPr>
          </a:p>
        </p:txBody>
      </p:sp>
      <p:sp>
        <p:nvSpPr>
          <p:cNvPr id="12" name="Rectangle 11"/>
          <p:cNvSpPr/>
          <p:nvPr/>
        </p:nvSpPr>
        <p:spPr>
          <a:xfrm>
            <a:off x="6629400" y="6380946"/>
            <a:ext cx="2432076" cy="477054"/>
          </a:xfrm>
          <a:prstGeom prst="rect">
            <a:avLst/>
          </a:prstGeom>
        </p:spPr>
        <p:txBody>
          <a:bodyPr wrap="none">
            <a:spAutoFit/>
          </a:bodyPr>
          <a:lstStyle/>
          <a:p>
            <a:r>
              <a:rPr lang="en-US" sz="2500" b="1" dirty="0" smtClean="0">
                <a:solidFill>
                  <a:srgbClr val="CCFFFF"/>
                </a:solidFill>
              </a:rPr>
              <a:t>Selection Sort</a:t>
            </a:r>
            <a:endParaRPr lang="en-US" sz="2500" b="1" dirty="0">
              <a:solidFill>
                <a:srgbClr val="CCFFFF"/>
              </a:solidFill>
            </a:endParaRPr>
          </a:p>
        </p:txBody>
      </p:sp>
      <p:sp>
        <p:nvSpPr>
          <p:cNvPr id="13" name="Rectangle 12"/>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Tree>
    <p:extLst>
      <p:ext uri="{BB962C8B-B14F-4D97-AF65-F5344CB8AC3E}">
        <p14:creationId xmlns:p14="http://schemas.microsoft.com/office/powerpoint/2010/main" val="2423581506"/>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Now you have a new “smallest”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34966"/>
            <a:ext cx="9010650" cy="1789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bwMode="auto">
          <a:xfrm>
            <a:off x="838200" y="52578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solidFill>
                  <a:srgbClr val="FFC000"/>
                </a:solidFill>
                <a:latin typeface="Arial" panose="020B0604020202020204" pitchFamily="34" charset="0"/>
                <a:cs typeface="Arial" panose="020B0604020202020204" pitchFamily="34" charset="0"/>
              </a:rPr>
              <a:t>1.5</a:t>
            </a:r>
            <a:r>
              <a:rPr lang="en-US" sz="2500" dirty="0" smtClean="0">
                <a:solidFill>
                  <a:srgbClr val="FFFF00"/>
                </a:solidFill>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                    </a:t>
            </a:r>
            <a:r>
              <a:rPr lang="en-US" sz="2500" dirty="0" smtClean="0">
                <a:solidFill>
                  <a:srgbClr val="FFFF00"/>
                </a:solidFill>
                <a:latin typeface="Arial" panose="020B0604020202020204" pitchFamily="34" charset="0"/>
                <a:cs typeface="Arial" panose="020B0604020202020204" pitchFamily="34" charset="0"/>
              </a:rPr>
              <a:t>2.7</a:t>
            </a:r>
            <a:r>
              <a:rPr lang="en-US" sz="2500" dirty="0" smtClean="0">
                <a:latin typeface="Arial" panose="020B0604020202020204" pitchFamily="34" charset="0"/>
                <a:cs typeface="Arial" panose="020B0604020202020204" pitchFamily="34" charset="0"/>
              </a:rPr>
              <a:t>                     7.2                    3.8</a:t>
            </a:r>
            <a:endParaRPr lang="en-US" sz="2500" dirty="0">
              <a:latin typeface="Arial" panose="020B0604020202020204" pitchFamily="34" charset="0"/>
              <a:cs typeface="Arial" panose="020B0604020202020204" pitchFamily="34" charset="0"/>
            </a:endParaRPr>
          </a:p>
        </p:txBody>
      </p:sp>
      <p:sp>
        <p:nvSpPr>
          <p:cNvPr id="11" name="Rectangle 10"/>
          <p:cNvSpPr/>
          <p:nvPr/>
        </p:nvSpPr>
        <p:spPr>
          <a:xfrm>
            <a:off x="6629400" y="6380946"/>
            <a:ext cx="2432076" cy="477054"/>
          </a:xfrm>
          <a:prstGeom prst="rect">
            <a:avLst/>
          </a:prstGeom>
        </p:spPr>
        <p:txBody>
          <a:bodyPr wrap="none">
            <a:spAutoFit/>
          </a:bodyPr>
          <a:lstStyle/>
          <a:p>
            <a:r>
              <a:rPr lang="en-US" sz="2500" b="1" dirty="0" smtClean="0">
                <a:solidFill>
                  <a:srgbClr val="CCFFFF"/>
                </a:solidFill>
              </a:rPr>
              <a:t>Selection Sort</a:t>
            </a:r>
            <a:endParaRPr lang="en-US" sz="2500" b="1" dirty="0">
              <a:solidFill>
                <a:srgbClr val="CCFFFF"/>
              </a:solidFill>
            </a:endParaRPr>
          </a:p>
        </p:txBody>
      </p:sp>
      <p:sp>
        <p:nvSpPr>
          <p:cNvPr id="12" name="Rectangle 11"/>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Tree>
    <p:extLst>
      <p:ext uri="{BB962C8B-B14F-4D97-AF65-F5344CB8AC3E}">
        <p14:creationId xmlns:p14="http://schemas.microsoft.com/office/powerpoint/2010/main" val="4108188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838200"/>
            <a:ext cx="8229600" cy="5638800"/>
          </a:xfrm>
        </p:spPr>
        <p:txBody>
          <a:bodyPr/>
          <a:lstStyle/>
          <a:p>
            <a:pPr>
              <a:lnSpc>
                <a:spcPts val="4000"/>
              </a:lnSpc>
              <a:spcBef>
                <a:spcPct val="0"/>
              </a:spcBef>
            </a:pPr>
            <a:r>
              <a:rPr lang="en-US" altLang="en-US" dirty="0" smtClean="0">
                <a:cs typeface="Courier New" pitchFamily="49" charset="0"/>
              </a:rPr>
              <a:t>         x   y   z</a:t>
            </a:r>
            <a:r>
              <a:rPr lang="en-US" altLang="en-US" sz="6000" dirty="0" smtClean="0">
                <a:cs typeface="Courier New" pitchFamily="49" charset="0"/>
              </a:rPr>
              <a:t> </a:t>
            </a:r>
            <a:r>
              <a:rPr lang="en-US" altLang="en-US" dirty="0" smtClean="0">
                <a:cs typeface="Courier New" pitchFamily="49" charset="0"/>
              </a:rPr>
              <a:t>   k</a:t>
            </a:r>
          </a:p>
          <a:p>
            <a:pPr>
              <a:lnSpc>
                <a:spcPts val="4000"/>
              </a:lnSpc>
              <a:spcBef>
                <a:spcPct val="0"/>
              </a:spcBef>
            </a:pPr>
            <a:r>
              <a:rPr lang="en-US" altLang="en-US" dirty="0" err="1" smtClean="0">
                <a:solidFill>
                  <a:schemeClr val="bg1"/>
                </a:solidFill>
              </a:rPr>
              <a:t>eq</a:t>
            </a:r>
            <a:r>
              <a:rPr lang="en-US" altLang="en-US" dirty="0" smtClean="0">
                <a:solidFill>
                  <a:schemeClr val="bg1"/>
                </a:solidFill>
              </a:rPr>
              <a:t> </a:t>
            </a:r>
            <a:r>
              <a:rPr lang="en-US" altLang="en-US" dirty="0">
                <a:solidFill>
                  <a:schemeClr val="bg1"/>
                </a:solidFill>
              </a:rPr>
              <a:t>1</a:t>
            </a:r>
            <a:r>
              <a:rPr lang="en-US" altLang="en-US" sz="2400" dirty="0">
                <a:solidFill>
                  <a:schemeClr val="bg1"/>
                </a:solidFill>
              </a:rPr>
              <a:t> </a:t>
            </a:r>
            <a:r>
              <a:rPr lang="en-US" altLang="en-US" dirty="0">
                <a:latin typeface="Courier New" pitchFamily="49" charset="0"/>
                <a:cs typeface="Courier New" pitchFamily="49" charset="0"/>
              </a:rPr>
              <a:t>┌</a:t>
            </a:r>
            <a:r>
              <a:rPr lang="en-US" altLang="en-US" dirty="0" smtClean="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1  1  2</a:t>
            </a:r>
            <a:r>
              <a:rPr lang="en-US" altLang="en-US" baseline="-25000" dirty="0">
                <a:solidFill>
                  <a:schemeClr val="bg1"/>
                </a:solidFill>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19</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err="1" smtClean="0"/>
              <a:t>eq</a:t>
            </a:r>
            <a:r>
              <a:rPr lang="en-US" altLang="en-US" dirty="0" smtClean="0"/>
              <a:t> 1</a:t>
            </a:r>
            <a:r>
              <a:rPr lang="en-US" altLang="en-US" sz="2400" dirty="0" smtClean="0"/>
              <a:t> </a:t>
            </a:r>
            <a:r>
              <a:rPr lang="en-US" altLang="en-US" dirty="0" smtClean="0">
                <a:latin typeface="Courier New" pitchFamily="49" charset="0"/>
                <a:cs typeface="Courier New" pitchFamily="49" charset="0"/>
              </a:rPr>
              <a:t>│  1  1  2</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19│</a:t>
            </a:r>
          </a:p>
          <a:p>
            <a:pPr>
              <a:lnSpc>
                <a:spcPts val="4000"/>
              </a:lnSpc>
              <a:spcBef>
                <a:spcPct val="0"/>
              </a:spcBef>
            </a:pPr>
            <a:r>
              <a:rPr lang="en-US" altLang="en-US" dirty="0" err="1" smtClean="0"/>
              <a:t>eq</a:t>
            </a:r>
            <a:r>
              <a:rPr lang="en-US" altLang="en-US" dirty="0" smtClean="0"/>
              <a:t> 2</a:t>
            </a:r>
            <a:r>
              <a:rPr lang="en-US" altLang="en-US" sz="2400" dirty="0" smtClean="0"/>
              <a:t> </a:t>
            </a:r>
            <a:r>
              <a:rPr lang="en-US" altLang="en-US" dirty="0" smtClean="0">
                <a:latin typeface="Courier New" pitchFamily="49" charset="0"/>
                <a:cs typeface="Courier New" pitchFamily="49" charset="0"/>
              </a:rPr>
              <a:t>│  0  1  2</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13│</a:t>
            </a:r>
          </a:p>
          <a:p>
            <a:pPr>
              <a:lnSpc>
                <a:spcPts val="4000"/>
              </a:lnSpc>
              <a:spcBef>
                <a:spcPct val="0"/>
              </a:spcBef>
            </a:pPr>
            <a:r>
              <a:rPr lang="en-US" altLang="en-US" sz="3000" dirty="0" smtClean="0">
                <a:solidFill>
                  <a:srgbClr val="FFFF00"/>
                </a:solidFill>
              </a:rPr>
              <a:t>eq3</a:t>
            </a:r>
            <a:r>
              <a:rPr lang="en-US" altLang="en-US" sz="3000" dirty="0" smtClean="0">
                <a:solidFill>
                  <a:srgbClr val="FFFF00"/>
                </a:solidFill>
                <a:latin typeface="Symbol" pitchFamily="18" charset="2"/>
              </a:rPr>
              <a:t>*</a:t>
            </a:r>
            <a:r>
              <a:rPr lang="en-US" altLang="en-US" sz="3000" dirty="0" smtClean="0">
                <a:solidFill>
                  <a:srgbClr val="FFFF00"/>
                </a:solidFill>
              </a:rPr>
              <a:t>-2</a:t>
            </a:r>
            <a:r>
              <a:rPr lang="en-US" altLang="en-US" sz="1900" dirty="0" smtClean="0">
                <a:solidFill>
                  <a:srgbClr val="FFFF00"/>
                </a:solidFill>
              </a:rPr>
              <a:t> </a:t>
            </a:r>
            <a:r>
              <a:rPr lang="en-US" altLang="en-US" dirty="0" smtClean="0">
                <a:solidFill>
                  <a:srgbClr val="FFFF00"/>
                </a:solidFill>
                <a:latin typeface="Courier New" pitchFamily="49" charset="0"/>
                <a:cs typeface="Courier New" pitchFamily="49" charset="0"/>
              </a:rPr>
              <a:t>  </a:t>
            </a:r>
            <a:r>
              <a:rPr lang="en-US" altLang="en-US" sz="1500" dirty="0" smtClean="0">
                <a:solidFill>
                  <a:srgbClr val="FFFF00"/>
                </a:solidFill>
                <a:latin typeface="Courier New" pitchFamily="49" charset="0"/>
                <a:cs typeface="Courier New" pitchFamily="49" charset="0"/>
              </a:rPr>
              <a:t> </a:t>
            </a:r>
            <a:r>
              <a:rPr lang="en-US" altLang="en-US" u="sng" dirty="0" smtClean="0">
                <a:solidFill>
                  <a:srgbClr val="FFFF00"/>
                </a:solidFill>
                <a:latin typeface="Courier New" pitchFamily="49" charset="0"/>
                <a:cs typeface="Courier New" pitchFamily="49" charset="0"/>
              </a:rPr>
              <a:t>0</a:t>
            </a:r>
            <a:r>
              <a:rPr lang="en-US" altLang="en-US" dirty="0" smtClean="0">
                <a:solidFill>
                  <a:srgbClr val="FFFF00"/>
                </a:solidFill>
                <a:latin typeface="Courier New" pitchFamily="49" charset="0"/>
                <a:cs typeface="Courier New" pitchFamily="49" charset="0"/>
              </a:rPr>
              <a:t>  </a:t>
            </a:r>
            <a:r>
              <a:rPr lang="en-US" altLang="en-US" u="sng" dirty="0" smtClean="0">
                <a:solidFill>
                  <a:srgbClr val="FFFF00"/>
                </a:solidFill>
                <a:latin typeface="Courier New" pitchFamily="49" charset="0"/>
                <a:cs typeface="Courier New" pitchFamily="49" charset="0"/>
              </a:rPr>
              <a:t>0</a:t>
            </a:r>
            <a:r>
              <a:rPr lang="en-US" altLang="en-US" dirty="0" smtClean="0">
                <a:solidFill>
                  <a:srgbClr val="FFFF00"/>
                </a:solidFill>
                <a:latin typeface="Courier New" pitchFamily="49" charset="0"/>
                <a:cs typeface="Courier New" pitchFamily="49" charset="0"/>
              </a:rPr>
              <a:t> </a:t>
            </a:r>
            <a:r>
              <a:rPr lang="en-US" altLang="en-US" u="sng" dirty="0" smtClean="0">
                <a:solidFill>
                  <a:srgbClr val="FFFF00"/>
                </a:solidFill>
                <a:latin typeface="Courier New" pitchFamily="49" charset="0"/>
                <a:cs typeface="Courier New" pitchFamily="49" charset="0"/>
              </a:rPr>
              <a:t>-2</a:t>
            </a:r>
            <a:r>
              <a:rPr lang="en-US" altLang="en-US" dirty="0" smtClean="0">
                <a:solidFill>
                  <a:srgbClr val="FFFF00"/>
                </a:solidFill>
                <a:latin typeface="Courier New" pitchFamily="49" charset="0"/>
                <a:cs typeface="Courier New" pitchFamily="49" charset="0"/>
              </a:rPr>
              <a:t> </a:t>
            </a:r>
            <a:r>
              <a:rPr lang="en-US" altLang="en-US" sz="3000" dirty="0" smtClean="0">
                <a:solidFill>
                  <a:srgbClr val="FFFF00"/>
                </a:solidFill>
                <a:latin typeface="Courier New" pitchFamily="49" charset="0"/>
                <a:cs typeface="Courier New" pitchFamily="49" charset="0"/>
              </a:rPr>
              <a:t> </a:t>
            </a:r>
            <a:r>
              <a:rPr lang="en-US" altLang="en-US" u="sng" dirty="0" smtClean="0">
                <a:solidFill>
                  <a:srgbClr val="FFFF00"/>
                </a:solidFill>
                <a:latin typeface="Courier New" pitchFamily="49" charset="0"/>
                <a:cs typeface="Courier New" pitchFamily="49" charset="0"/>
              </a:rPr>
              <a:t>-10</a:t>
            </a:r>
          </a:p>
          <a:p>
            <a:pPr>
              <a:lnSpc>
                <a:spcPts val="4000"/>
              </a:lnSpc>
              <a:spcBef>
                <a:spcPts val="1200"/>
              </a:spcBef>
            </a:pPr>
            <a:r>
              <a:rPr lang="en-US" altLang="en-US" sz="3000" dirty="0" smtClean="0">
                <a:solidFill>
                  <a:srgbClr val="FFFF00"/>
                </a:solidFill>
              </a:rPr>
              <a:t>new eq2 </a:t>
            </a:r>
            <a:r>
              <a:rPr lang="en-US" altLang="en-US" sz="1200" dirty="0" smtClean="0">
                <a:solidFill>
                  <a:srgbClr val="FFFF00"/>
                </a:solidFill>
                <a:latin typeface="Courier New" pitchFamily="49" charset="0"/>
                <a:cs typeface="Courier New" pitchFamily="49" charset="0"/>
              </a:rPr>
              <a:t>    </a:t>
            </a:r>
            <a:r>
              <a:rPr lang="en-US" altLang="en-US" sz="1500" dirty="0" smtClean="0">
                <a:solidFill>
                  <a:srgbClr val="FFFF00"/>
                </a:solidFill>
                <a:latin typeface="Courier New" pitchFamily="49" charset="0"/>
                <a:cs typeface="Courier New" pitchFamily="49" charset="0"/>
              </a:rPr>
              <a:t> </a:t>
            </a:r>
            <a:r>
              <a:rPr lang="en-US" altLang="en-US" dirty="0" smtClean="0">
                <a:solidFill>
                  <a:srgbClr val="FFFF00"/>
                </a:solidFill>
                <a:latin typeface="Courier New" pitchFamily="49" charset="0"/>
                <a:cs typeface="Courier New" pitchFamily="49" charset="0"/>
              </a:rPr>
              <a:t>0  1  0   </a:t>
            </a:r>
            <a:r>
              <a:rPr lang="en-US" altLang="en-US" sz="2500" dirty="0" smtClean="0">
                <a:solidFill>
                  <a:srgbClr val="FFFF00"/>
                </a:solidFill>
                <a:latin typeface="Courier New" pitchFamily="49" charset="0"/>
                <a:cs typeface="Courier New" pitchFamily="49" charset="0"/>
              </a:rPr>
              <a:t> </a:t>
            </a:r>
            <a:r>
              <a:rPr lang="en-US" altLang="en-US" dirty="0" smtClean="0">
                <a:solidFill>
                  <a:srgbClr val="FFFF00"/>
                </a:solidFill>
                <a:latin typeface="Courier New" pitchFamily="49" charset="0"/>
                <a:cs typeface="Courier New" pitchFamily="49" charset="0"/>
              </a:rPr>
              <a:t>3</a:t>
            </a:r>
            <a:r>
              <a:rPr lang="en-US" altLang="en-US" dirty="0" smtClean="0">
                <a:solidFill>
                  <a:srgbClr val="FFFF00"/>
                </a:solidFill>
              </a:rPr>
              <a:t>   </a:t>
            </a:r>
          </a:p>
          <a:p>
            <a:pPr>
              <a:lnSpc>
                <a:spcPts val="4000"/>
              </a:lnSpc>
              <a:spcBef>
                <a:spcPct val="0"/>
              </a:spcBef>
            </a:pPr>
            <a:r>
              <a:rPr lang="en-US" altLang="en-US" dirty="0" err="1" smtClean="0"/>
              <a:t>eq</a:t>
            </a:r>
            <a:r>
              <a:rPr lang="en-US" altLang="en-US" dirty="0" smtClean="0"/>
              <a:t> 3</a:t>
            </a:r>
            <a:r>
              <a:rPr lang="en-US" altLang="en-US" sz="2400" dirty="0" smtClean="0"/>
              <a:t> </a:t>
            </a:r>
            <a:r>
              <a:rPr lang="en-US" altLang="en-US" dirty="0" smtClean="0">
                <a:latin typeface="Courier New" pitchFamily="49" charset="0"/>
                <a:cs typeface="Courier New" pitchFamily="49" charset="0"/>
              </a:rPr>
              <a:t>│  0  0  1</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5│</a:t>
            </a:r>
          </a:p>
          <a:p>
            <a:pPr>
              <a:lnSpc>
                <a:spcPts val="4000"/>
              </a:lnSpc>
              <a:spcBef>
                <a:spcPct val="0"/>
              </a:spcBef>
            </a:pPr>
            <a:r>
              <a:rPr lang="en-US" altLang="en-US" dirty="0" smtClean="0"/>
              <a:t>    </a:t>
            </a:r>
            <a:r>
              <a:rPr lang="en-US" altLang="en-US" sz="5800" dirty="0" smtClean="0"/>
              <a:t> </a:t>
            </a:r>
            <a:r>
              <a:rPr lang="en-US" altLang="en-US" dirty="0" smtClean="0">
                <a:latin typeface="Courier New" pitchFamily="49" charset="0"/>
                <a:cs typeface="Courier New" pitchFamily="49" charset="0"/>
              </a:rPr>
              <a:t>└             </a:t>
            </a:r>
            <a:r>
              <a:rPr lang="en-US" altLang="en-US" sz="27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a:t>
            </a:r>
            <a:endParaRPr lang="en-US" altLang="en-US" dirty="0" smtClean="0"/>
          </a:p>
          <a:p>
            <a:endParaRPr lang="en-US" altLang="en-US" dirty="0" smtClean="0"/>
          </a:p>
        </p:txBody>
      </p:sp>
      <p:sp>
        <p:nvSpPr>
          <p:cNvPr id="32771"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Tree>
    <p:extLst>
      <p:ext uri="{BB962C8B-B14F-4D97-AF65-F5344CB8AC3E}">
        <p14:creationId xmlns:p14="http://schemas.microsoft.com/office/powerpoint/2010/main" val="271586204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4351926"/>
            <a:ext cx="9163050" cy="2050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Consider it “sorted”</a:t>
            </a:r>
            <a:endParaRPr lang="en-US" dirty="0"/>
          </a:p>
        </p:txBody>
      </p:sp>
      <p:sp>
        <p:nvSpPr>
          <p:cNvPr id="5" name="Content Placeholder 2"/>
          <p:cNvSpPr txBox="1">
            <a:spLocks/>
          </p:cNvSpPr>
          <p:nvPr/>
        </p:nvSpPr>
        <p:spPr bwMode="auto">
          <a:xfrm>
            <a:off x="838200" y="52578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solidFill>
                  <a:srgbClr val="FFC000"/>
                </a:solidFill>
                <a:latin typeface="Arial" panose="020B0604020202020204" pitchFamily="34" charset="0"/>
                <a:cs typeface="Arial" panose="020B0604020202020204" pitchFamily="34" charset="0"/>
              </a:rPr>
              <a:t>1.5</a:t>
            </a:r>
            <a:r>
              <a:rPr lang="en-US" sz="2500" dirty="0" smtClean="0">
                <a:solidFill>
                  <a:srgbClr val="FFFF00"/>
                </a:solidFill>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                   </a:t>
            </a:r>
            <a:r>
              <a:rPr lang="en-US" sz="2500" dirty="0" smtClean="0">
                <a:solidFill>
                  <a:srgbClr val="FFC000"/>
                </a:solidFill>
                <a:latin typeface="Arial" panose="020B0604020202020204" pitchFamily="34" charset="0"/>
                <a:cs typeface="Arial" panose="020B0604020202020204" pitchFamily="34" charset="0"/>
              </a:rPr>
              <a:t> 2.7                     </a:t>
            </a:r>
            <a:r>
              <a:rPr lang="en-US" sz="2500" dirty="0" smtClean="0">
                <a:solidFill>
                  <a:srgbClr val="FFFF00"/>
                </a:solidFill>
                <a:latin typeface="Arial" panose="020B0604020202020204" pitchFamily="34" charset="0"/>
                <a:cs typeface="Arial" panose="020B0604020202020204" pitchFamily="34" charset="0"/>
              </a:rPr>
              <a:t>7.2</a:t>
            </a:r>
            <a:r>
              <a:rPr lang="en-US" sz="2500" dirty="0" smtClean="0">
                <a:latin typeface="Arial" panose="020B0604020202020204" pitchFamily="34" charset="0"/>
                <a:cs typeface="Arial" panose="020B0604020202020204" pitchFamily="34" charset="0"/>
              </a:rPr>
              <a:t>                    3.8</a:t>
            </a:r>
            <a:endParaRPr lang="en-US" sz="2500" dirty="0">
              <a:latin typeface="Arial" panose="020B0604020202020204" pitchFamily="34" charset="0"/>
              <a:cs typeface="Arial" panose="020B0604020202020204" pitchFamily="34" charset="0"/>
            </a:endParaRPr>
          </a:p>
        </p:txBody>
      </p:sp>
      <p:sp>
        <p:nvSpPr>
          <p:cNvPr id="7" name="Rectangle 6"/>
          <p:cNvSpPr/>
          <p:nvPr/>
        </p:nvSpPr>
        <p:spPr>
          <a:xfrm>
            <a:off x="6629400" y="6380946"/>
            <a:ext cx="2432076" cy="477054"/>
          </a:xfrm>
          <a:prstGeom prst="rect">
            <a:avLst/>
          </a:prstGeom>
        </p:spPr>
        <p:txBody>
          <a:bodyPr wrap="none">
            <a:spAutoFit/>
          </a:bodyPr>
          <a:lstStyle/>
          <a:p>
            <a:r>
              <a:rPr lang="en-US" sz="2500" b="1" dirty="0" smtClean="0">
                <a:solidFill>
                  <a:srgbClr val="CCFFFF"/>
                </a:solidFill>
              </a:rPr>
              <a:t>Selection Sort</a:t>
            </a:r>
            <a:endParaRPr lang="en-US" sz="2500" b="1" dirty="0">
              <a:solidFill>
                <a:srgbClr val="CCFFFF"/>
              </a:solidFill>
            </a:endParaRPr>
          </a:p>
        </p:txBody>
      </p:sp>
      <p:sp>
        <p:nvSpPr>
          <p:cNvPr id="8" name="Rectangle 7"/>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Tree>
    <p:extLst>
      <p:ext uri="{BB962C8B-B14F-4D97-AF65-F5344CB8AC3E}">
        <p14:creationId xmlns:p14="http://schemas.microsoft.com/office/powerpoint/2010/main" val="3134368527"/>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4351926"/>
            <a:ext cx="9163050" cy="2050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a:t>Repeat the previous steps for the unordered elements</a:t>
            </a:r>
          </a:p>
        </p:txBody>
      </p:sp>
      <p:sp>
        <p:nvSpPr>
          <p:cNvPr id="5" name="Content Placeholder 2"/>
          <p:cNvSpPr txBox="1">
            <a:spLocks/>
          </p:cNvSpPr>
          <p:nvPr/>
        </p:nvSpPr>
        <p:spPr bwMode="auto">
          <a:xfrm>
            <a:off x="838200" y="52578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solidFill>
                  <a:srgbClr val="FFC000"/>
                </a:solidFill>
                <a:latin typeface="Arial" panose="020B0604020202020204" pitchFamily="34" charset="0"/>
                <a:cs typeface="Arial" panose="020B0604020202020204" pitchFamily="34" charset="0"/>
              </a:rPr>
              <a:t>1.5</a:t>
            </a:r>
            <a:r>
              <a:rPr lang="en-US" sz="2500" dirty="0" smtClean="0">
                <a:solidFill>
                  <a:srgbClr val="FFFF00"/>
                </a:solidFill>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                   </a:t>
            </a:r>
            <a:r>
              <a:rPr lang="en-US" sz="2500" dirty="0" smtClean="0">
                <a:solidFill>
                  <a:srgbClr val="FFC000"/>
                </a:solidFill>
                <a:latin typeface="Arial" panose="020B0604020202020204" pitchFamily="34" charset="0"/>
                <a:cs typeface="Arial" panose="020B0604020202020204" pitchFamily="34" charset="0"/>
              </a:rPr>
              <a:t> 2.7                     </a:t>
            </a:r>
            <a:r>
              <a:rPr lang="en-US" sz="2500" dirty="0" smtClean="0">
                <a:solidFill>
                  <a:srgbClr val="FFFF00"/>
                </a:solidFill>
                <a:latin typeface="Arial" panose="020B0604020202020204" pitchFamily="34" charset="0"/>
                <a:cs typeface="Arial" panose="020B0604020202020204" pitchFamily="34" charset="0"/>
              </a:rPr>
              <a:t>7.2 </a:t>
            </a:r>
            <a:r>
              <a:rPr lang="en-US" sz="2500" dirty="0" smtClean="0">
                <a:latin typeface="Arial" panose="020B0604020202020204" pitchFamily="34" charset="0"/>
                <a:cs typeface="Arial" panose="020B0604020202020204" pitchFamily="34" charset="0"/>
              </a:rPr>
              <a:t>                   3.8</a:t>
            </a:r>
            <a:endParaRPr lang="en-US" sz="2500" dirty="0">
              <a:latin typeface="Arial" panose="020B0604020202020204" pitchFamily="34" charset="0"/>
              <a:cs typeface="Arial" panose="020B0604020202020204" pitchFamily="34" charset="0"/>
            </a:endParaRPr>
          </a:p>
        </p:txBody>
      </p:sp>
      <p:cxnSp>
        <p:nvCxnSpPr>
          <p:cNvPr id="7" name="Straight Arrow Connector 6"/>
          <p:cNvCxnSpPr/>
          <p:nvPr/>
        </p:nvCxnSpPr>
        <p:spPr>
          <a:xfrm>
            <a:off x="6858000" y="3962400"/>
            <a:ext cx="914400" cy="8382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791200" y="3962400"/>
            <a:ext cx="1066800" cy="8382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bwMode="auto">
          <a:xfrm>
            <a:off x="6477000" y="3390900"/>
            <a:ext cx="838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Flip</a:t>
            </a:r>
            <a:endParaRPr lang="en-US" sz="3000" dirty="0"/>
          </a:p>
        </p:txBody>
      </p:sp>
      <p:sp>
        <p:nvSpPr>
          <p:cNvPr id="10" name="Rectangle 9"/>
          <p:cNvSpPr/>
          <p:nvPr/>
        </p:nvSpPr>
        <p:spPr>
          <a:xfrm>
            <a:off x="6629400" y="6380946"/>
            <a:ext cx="2432076" cy="477054"/>
          </a:xfrm>
          <a:prstGeom prst="rect">
            <a:avLst/>
          </a:prstGeom>
        </p:spPr>
        <p:txBody>
          <a:bodyPr wrap="none">
            <a:spAutoFit/>
          </a:bodyPr>
          <a:lstStyle/>
          <a:p>
            <a:r>
              <a:rPr lang="en-US" sz="2500" b="1" dirty="0" smtClean="0">
                <a:solidFill>
                  <a:srgbClr val="CCFFFF"/>
                </a:solidFill>
              </a:rPr>
              <a:t>Selection Sort</a:t>
            </a:r>
            <a:endParaRPr lang="en-US" sz="2500" b="1" dirty="0">
              <a:solidFill>
                <a:srgbClr val="CCFFFF"/>
              </a:solidFill>
            </a:endParaRPr>
          </a:p>
        </p:txBody>
      </p:sp>
      <p:sp>
        <p:nvSpPr>
          <p:cNvPr id="11" name="Rectangle 10"/>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Tree>
    <p:extLst>
      <p:ext uri="{BB962C8B-B14F-4D97-AF65-F5344CB8AC3E}">
        <p14:creationId xmlns:p14="http://schemas.microsoft.com/office/powerpoint/2010/main" val="88518914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4351926"/>
            <a:ext cx="9163050" cy="2050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a:t>Repeat the previous steps for the unordered elements</a:t>
            </a:r>
          </a:p>
        </p:txBody>
      </p:sp>
      <p:sp>
        <p:nvSpPr>
          <p:cNvPr id="5" name="Content Placeholder 2"/>
          <p:cNvSpPr txBox="1">
            <a:spLocks/>
          </p:cNvSpPr>
          <p:nvPr/>
        </p:nvSpPr>
        <p:spPr bwMode="auto">
          <a:xfrm>
            <a:off x="838200" y="52578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solidFill>
                  <a:srgbClr val="FFC000"/>
                </a:solidFill>
                <a:latin typeface="Arial" panose="020B0604020202020204" pitchFamily="34" charset="0"/>
                <a:cs typeface="Arial" panose="020B0604020202020204" pitchFamily="34" charset="0"/>
              </a:rPr>
              <a:t>1.5</a:t>
            </a:r>
            <a:r>
              <a:rPr lang="en-US" sz="2500" dirty="0" smtClean="0">
                <a:solidFill>
                  <a:srgbClr val="FFFF00"/>
                </a:solidFill>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                   </a:t>
            </a:r>
            <a:r>
              <a:rPr lang="en-US" sz="2500" dirty="0" smtClean="0">
                <a:solidFill>
                  <a:srgbClr val="FFC000"/>
                </a:solidFill>
                <a:latin typeface="Arial" panose="020B0604020202020204" pitchFamily="34" charset="0"/>
                <a:cs typeface="Arial" panose="020B0604020202020204" pitchFamily="34" charset="0"/>
              </a:rPr>
              <a:t> 2.7                     </a:t>
            </a:r>
            <a:r>
              <a:rPr lang="en-US" sz="2500" dirty="0" smtClean="0">
                <a:solidFill>
                  <a:srgbClr val="FFFF00"/>
                </a:solidFill>
                <a:latin typeface="Arial" panose="020B0604020202020204" pitchFamily="34" charset="0"/>
                <a:cs typeface="Arial" panose="020B0604020202020204" pitchFamily="34" charset="0"/>
              </a:rPr>
              <a:t>3.8 </a:t>
            </a:r>
            <a:r>
              <a:rPr lang="en-US" sz="2500" dirty="0" smtClean="0">
                <a:latin typeface="Arial" panose="020B0604020202020204" pitchFamily="34" charset="0"/>
                <a:cs typeface="Arial" panose="020B0604020202020204" pitchFamily="34" charset="0"/>
              </a:rPr>
              <a:t>                   7.2</a:t>
            </a:r>
            <a:endParaRPr lang="en-US" sz="2500" dirty="0">
              <a:latin typeface="Arial" panose="020B0604020202020204" pitchFamily="34" charset="0"/>
              <a:cs typeface="Arial" panose="020B0604020202020204" pitchFamily="34" charset="0"/>
            </a:endParaRPr>
          </a:p>
        </p:txBody>
      </p:sp>
      <p:sp>
        <p:nvSpPr>
          <p:cNvPr id="10" name="Rectangle 9"/>
          <p:cNvSpPr/>
          <p:nvPr/>
        </p:nvSpPr>
        <p:spPr>
          <a:xfrm>
            <a:off x="6629400" y="6380946"/>
            <a:ext cx="2432076" cy="477054"/>
          </a:xfrm>
          <a:prstGeom prst="rect">
            <a:avLst/>
          </a:prstGeom>
        </p:spPr>
        <p:txBody>
          <a:bodyPr wrap="none">
            <a:spAutoFit/>
          </a:bodyPr>
          <a:lstStyle/>
          <a:p>
            <a:r>
              <a:rPr lang="en-US" sz="2500" b="1" dirty="0" smtClean="0">
                <a:solidFill>
                  <a:srgbClr val="CCFFFF"/>
                </a:solidFill>
              </a:rPr>
              <a:t>Selection Sort</a:t>
            </a:r>
            <a:endParaRPr lang="en-US" sz="2500" b="1" dirty="0">
              <a:solidFill>
                <a:srgbClr val="CCFFFF"/>
              </a:solidFill>
            </a:endParaRPr>
          </a:p>
        </p:txBody>
      </p:sp>
      <p:sp>
        <p:nvSpPr>
          <p:cNvPr id="11" name="Rectangle 10"/>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Tree>
    <p:extLst>
      <p:ext uri="{BB962C8B-B14F-4D97-AF65-F5344CB8AC3E}">
        <p14:creationId xmlns:p14="http://schemas.microsoft.com/office/powerpoint/2010/main" val="80017558"/>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47" y="4667250"/>
            <a:ext cx="9096203" cy="165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a:t>Repeat the previous steps for the unordered elements</a:t>
            </a:r>
          </a:p>
        </p:txBody>
      </p:sp>
      <p:sp>
        <p:nvSpPr>
          <p:cNvPr id="5" name="Content Placeholder 2"/>
          <p:cNvSpPr txBox="1">
            <a:spLocks/>
          </p:cNvSpPr>
          <p:nvPr/>
        </p:nvSpPr>
        <p:spPr bwMode="auto">
          <a:xfrm>
            <a:off x="838200" y="52578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solidFill>
                  <a:srgbClr val="FFC000"/>
                </a:solidFill>
                <a:latin typeface="Arial" panose="020B0604020202020204" pitchFamily="34" charset="0"/>
                <a:cs typeface="Arial" panose="020B0604020202020204" pitchFamily="34" charset="0"/>
              </a:rPr>
              <a:t>1.5</a:t>
            </a:r>
            <a:r>
              <a:rPr lang="en-US" sz="2500" dirty="0" smtClean="0">
                <a:solidFill>
                  <a:srgbClr val="FFFF00"/>
                </a:solidFill>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                   </a:t>
            </a:r>
            <a:r>
              <a:rPr lang="en-US" sz="2500" dirty="0" smtClean="0">
                <a:solidFill>
                  <a:srgbClr val="FFC000"/>
                </a:solidFill>
                <a:latin typeface="Arial" panose="020B0604020202020204" pitchFamily="34" charset="0"/>
                <a:cs typeface="Arial" panose="020B0604020202020204" pitchFamily="34" charset="0"/>
              </a:rPr>
              <a:t> 2.7                     3.8</a:t>
            </a:r>
            <a:r>
              <a:rPr lang="en-US" sz="2500" dirty="0" smtClean="0">
                <a:solidFill>
                  <a:srgbClr val="FFFF00"/>
                </a:solidFill>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                   7.2</a:t>
            </a:r>
            <a:endParaRPr lang="en-US" sz="2500" dirty="0">
              <a:latin typeface="Arial" panose="020B0604020202020204" pitchFamily="34" charset="0"/>
              <a:cs typeface="Arial" panose="020B0604020202020204" pitchFamily="34" charset="0"/>
            </a:endParaRPr>
          </a:p>
        </p:txBody>
      </p:sp>
      <p:sp>
        <p:nvSpPr>
          <p:cNvPr id="8" name="Rectangle 7"/>
          <p:cNvSpPr/>
          <p:nvPr/>
        </p:nvSpPr>
        <p:spPr>
          <a:xfrm>
            <a:off x="6629400" y="6380946"/>
            <a:ext cx="2432076" cy="477054"/>
          </a:xfrm>
          <a:prstGeom prst="rect">
            <a:avLst/>
          </a:prstGeom>
        </p:spPr>
        <p:txBody>
          <a:bodyPr wrap="none">
            <a:spAutoFit/>
          </a:bodyPr>
          <a:lstStyle/>
          <a:p>
            <a:r>
              <a:rPr lang="en-US" sz="2500" b="1" dirty="0" smtClean="0">
                <a:solidFill>
                  <a:srgbClr val="CCFFFF"/>
                </a:solidFill>
              </a:rPr>
              <a:t>Selection Sort</a:t>
            </a:r>
            <a:endParaRPr lang="en-US" sz="2500" b="1" dirty="0">
              <a:solidFill>
                <a:srgbClr val="CCFFFF"/>
              </a:solidFill>
            </a:endParaRPr>
          </a:p>
        </p:txBody>
      </p:sp>
      <p:sp>
        <p:nvSpPr>
          <p:cNvPr id="9" name="Rectangle 8"/>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Tree>
    <p:extLst>
      <p:ext uri="{BB962C8B-B14F-4D97-AF65-F5344CB8AC3E}">
        <p14:creationId xmlns:p14="http://schemas.microsoft.com/office/powerpoint/2010/main" val="3247363432"/>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136" y="4667250"/>
            <a:ext cx="9026224" cy="1638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The sorted elements:</a:t>
            </a:r>
            <a:endParaRPr lang="en-US" dirty="0"/>
          </a:p>
        </p:txBody>
      </p:sp>
      <p:sp>
        <p:nvSpPr>
          <p:cNvPr id="5" name="Content Placeholder 2"/>
          <p:cNvSpPr txBox="1">
            <a:spLocks/>
          </p:cNvSpPr>
          <p:nvPr/>
        </p:nvSpPr>
        <p:spPr bwMode="auto">
          <a:xfrm>
            <a:off x="838200" y="52578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solidFill>
                  <a:srgbClr val="FFC000"/>
                </a:solidFill>
                <a:latin typeface="Arial" panose="020B0604020202020204" pitchFamily="34" charset="0"/>
                <a:cs typeface="Arial" panose="020B0604020202020204" pitchFamily="34" charset="0"/>
              </a:rPr>
              <a:t>1.5</a:t>
            </a:r>
            <a:r>
              <a:rPr lang="en-US" sz="2500" dirty="0" smtClean="0">
                <a:solidFill>
                  <a:srgbClr val="FFFF00"/>
                </a:solidFill>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                   </a:t>
            </a:r>
            <a:r>
              <a:rPr lang="en-US" sz="2500" dirty="0" smtClean="0">
                <a:solidFill>
                  <a:srgbClr val="FFC000"/>
                </a:solidFill>
                <a:latin typeface="Arial" panose="020B0604020202020204" pitchFamily="34" charset="0"/>
                <a:cs typeface="Arial" panose="020B0604020202020204" pitchFamily="34" charset="0"/>
              </a:rPr>
              <a:t> 2.7                     3.8</a:t>
            </a:r>
            <a:r>
              <a:rPr lang="en-US" sz="2500" dirty="0" smtClean="0">
                <a:solidFill>
                  <a:srgbClr val="FFFF00"/>
                </a:solidFill>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                   </a:t>
            </a:r>
            <a:r>
              <a:rPr lang="en-US" sz="2500" dirty="0" smtClean="0">
                <a:solidFill>
                  <a:srgbClr val="FFC000"/>
                </a:solidFill>
                <a:latin typeface="Arial" panose="020B0604020202020204" pitchFamily="34" charset="0"/>
                <a:cs typeface="Arial" panose="020B0604020202020204" pitchFamily="34" charset="0"/>
              </a:rPr>
              <a:t>7.2</a:t>
            </a:r>
            <a:endParaRPr lang="en-US" sz="2500" dirty="0">
              <a:solidFill>
                <a:srgbClr val="FFC000"/>
              </a:solidFill>
              <a:latin typeface="Arial" panose="020B0604020202020204" pitchFamily="34" charset="0"/>
              <a:cs typeface="Arial" panose="020B0604020202020204" pitchFamily="34" charset="0"/>
            </a:endParaRPr>
          </a:p>
        </p:txBody>
      </p:sp>
      <p:sp>
        <p:nvSpPr>
          <p:cNvPr id="8" name="Rectangle 7"/>
          <p:cNvSpPr/>
          <p:nvPr/>
        </p:nvSpPr>
        <p:spPr>
          <a:xfrm>
            <a:off x="6629400" y="6380946"/>
            <a:ext cx="2432076" cy="477054"/>
          </a:xfrm>
          <a:prstGeom prst="rect">
            <a:avLst/>
          </a:prstGeom>
        </p:spPr>
        <p:txBody>
          <a:bodyPr wrap="none">
            <a:spAutoFit/>
          </a:bodyPr>
          <a:lstStyle/>
          <a:p>
            <a:r>
              <a:rPr lang="en-US" sz="2500" b="1" dirty="0" smtClean="0">
                <a:solidFill>
                  <a:srgbClr val="CCFFFF"/>
                </a:solidFill>
              </a:rPr>
              <a:t>Selection Sort</a:t>
            </a:r>
            <a:endParaRPr lang="en-US" sz="2500" b="1" dirty="0">
              <a:solidFill>
                <a:srgbClr val="CCFFFF"/>
              </a:solidFill>
            </a:endParaRPr>
          </a:p>
        </p:txBody>
      </p:sp>
      <p:sp>
        <p:nvSpPr>
          <p:cNvPr id="9" name="Rectangle 8"/>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Tree>
    <p:extLst>
      <p:ext uri="{BB962C8B-B14F-4D97-AF65-F5344CB8AC3E}">
        <p14:creationId xmlns:p14="http://schemas.microsoft.com/office/powerpoint/2010/main" val="310638122"/>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a:t>The Selection sort algorithm as described here has two properties which are often desirable in sorting </a:t>
            </a:r>
            <a:r>
              <a:rPr lang="en-US" dirty="0" smtClean="0"/>
              <a:t>algorithms</a:t>
            </a:r>
            <a:endParaRPr lang="en-US" dirty="0"/>
          </a:p>
        </p:txBody>
      </p:sp>
    </p:spTree>
    <p:extLst>
      <p:ext uri="{BB962C8B-B14F-4D97-AF65-F5344CB8AC3E}">
        <p14:creationId xmlns:p14="http://schemas.microsoft.com/office/powerpoint/2010/main" val="424566107"/>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The </a:t>
            </a:r>
            <a:r>
              <a:rPr lang="en-US" dirty="0"/>
              <a:t>first is that </a:t>
            </a:r>
            <a:r>
              <a:rPr lang="en-US" dirty="0" smtClean="0"/>
              <a:t>the algorithm is “in-place” </a:t>
            </a:r>
          </a:p>
          <a:p>
            <a:r>
              <a:rPr lang="en-US" dirty="0" smtClean="0"/>
              <a:t>This means that it uses essentially no extra storage beyond that required for the input (the unsorted list in this case)</a:t>
            </a:r>
            <a:endParaRPr lang="en-US" dirty="0"/>
          </a:p>
        </p:txBody>
      </p:sp>
    </p:spTree>
    <p:extLst>
      <p:ext uri="{BB962C8B-B14F-4D97-AF65-F5344CB8AC3E}">
        <p14:creationId xmlns:p14="http://schemas.microsoft.com/office/powerpoint/2010/main" val="3188948504"/>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The </a:t>
            </a:r>
            <a:r>
              <a:rPr lang="en-US" dirty="0"/>
              <a:t>second is that the sorting algorithm is </a:t>
            </a:r>
            <a:r>
              <a:rPr lang="en-US" dirty="0" smtClean="0"/>
              <a:t>“stable”</a:t>
            </a:r>
          </a:p>
          <a:p>
            <a:r>
              <a:rPr lang="en-US" dirty="0" smtClean="0"/>
              <a:t>This </a:t>
            </a:r>
            <a:r>
              <a:rPr lang="en-US" dirty="0"/>
              <a:t>means that two elements which are equal retain their initial relative </a:t>
            </a:r>
            <a:r>
              <a:rPr lang="en-US" dirty="0" smtClean="0"/>
              <a:t>ordering</a:t>
            </a:r>
          </a:p>
          <a:p>
            <a:endParaRPr lang="en-US" dirty="0"/>
          </a:p>
        </p:txBody>
      </p:sp>
    </p:spTree>
    <p:extLst>
      <p:ext uri="{BB962C8B-B14F-4D97-AF65-F5344CB8AC3E}">
        <p14:creationId xmlns:p14="http://schemas.microsoft.com/office/powerpoint/2010/main" val="1378065536"/>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This </a:t>
            </a:r>
            <a:r>
              <a:rPr lang="en-US" dirty="0"/>
              <a:t>becomes important if there is additional information attached to the values being sorted (for example, if we are sorting a list of people using a comparison function that compares their dates of birth</a:t>
            </a:r>
            <a:r>
              <a:rPr lang="en-US" dirty="0" smtClean="0"/>
              <a:t>)</a:t>
            </a:r>
            <a:endParaRPr lang="en-US" dirty="0"/>
          </a:p>
        </p:txBody>
      </p:sp>
    </p:spTree>
    <p:extLst>
      <p:ext uri="{BB962C8B-B14F-4D97-AF65-F5344CB8AC3E}">
        <p14:creationId xmlns:p14="http://schemas.microsoft.com/office/powerpoint/2010/main" val="84907344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solidFill>
                  <a:srgbClr val="FFC000"/>
                </a:solidFill>
              </a:rPr>
              <a:t>Merge </a:t>
            </a:r>
            <a:r>
              <a:rPr lang="en-US" dirty="0">
                <a:solidFill>
                  <a:srgbClr val="FFC000"/>
                </a:solidFill>
              </a:rPr>
              <a:t>sort </a:t>
            </a:r>
            <a:r>
              <a:rPr lang="en-US" dirty="0" smtClean="0"/>
              <a:t>repeatedly merges </a:t>
            </a:r>
            <a:r>
              <a:rPr lang="en-US" dirty="0"/>
              <a:t>sorted sub-sections of the list </a:t>
            </a:r>
            <a:r>
              <a:rPr lang="en-US" dirty="0" smtClean="0"/>
              <a:t>starting </a:t>
            </a:r>
            <a:r>
              <a:rPr lang="en-US" dirty="0"/>
              <a:t>from sub-sections consisting of a single item </a:t>
            </a:r>
            <a:r>
              <a:rPr lang="en-US" dirty="0" smtClean="0"/>
              <a:t>each</a:t>
            </a:r>
          </a:p>
          <a:p>
            <a:endParaRPr lang="en-US" dirty="0"/>
          </a:p>
          <a:p>
            <a:r>
              <a:rPr lang="en-US" dirty="0" smtClean="0"/>
              <a:t>O(Nlog</a:t>
            </a:r>
            <a:r>
              <a:rPr lang="en-US" baseline="-25000" dirty="0" smtClean="0"/>
              <a:t>2</a:t>
            </a:r>
            <a:r>
              <a:rPr lang="en-US" dirty="0" smtClean="0"/>
              <a:t>N)</a:t>
            </a:r>
            <a:endParaRPr lang="en-US" dirty="0"/>
          </a:p>
        </p:txBody>
      </p:sp>
    </p:spTree>
    <p:extLst>
      <p:ext uri="{BB962C8B-B14F-4D97-AF65-F5344CB8AC3E}">
        <p14:creationId xmlns:p14="http://schemas.microsoft.com/office/powerpoint/2010/main" val="424566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838200"/>
            <a:ext cx="8229600" cy="5638800"/>
          </a:xfrm>
        </p:spPr>
        <p:txBody>
          <a:bodyPr/>
          <a:lstStyle/>
          <a:p>
            <a:pPr>
              <a:lnSpc>
                <a:spcPts val="4000"/>
              </a:lnSpc>
              <a:spcBef>
                <a:spcPct val="0"/>
              </a:spcBef>
            </a:pPr>
            <a:r>
              <a:rPr lang="en-US" altLang="en-US" dirty="0" smtClean="0">
                <a:cs typeface="Courier New" pitchFamily="49" charset="0"/>
              </a:rPr>
              <a:t>         x   y   z</a:t>
            </a:r>
            <a:r>
              <a:rPr lang="en-US" altLang="en-US" sz="6000" dirty="0" smtClean="0">
                <a:cs typeface="Courier New" pitchFamily="49" charset="0"/>
              </a:rPr>
              <a:t> </a:t>
            </a:r>
            <a:r>
              <a:rPr lang="en-US" altLang="en-US" dirty="0" smtClean="0">
                <a:cs typeface="Courier New" pitchFamily="49" charset="0"/>
              </a:rPr>
              <a:t>   k</a:t>
            </a:r>
          </a:p>
          <a:p>
            <a:pPr>
              <a:lnSpc>
                <a:spcPts val="4000"/>
              </a:lnSpc>
              <a:spcBef>
                <a:spcPct val="0"/>
              </a:spcBef>
            </a:pPr>
            <a:r>
              <a:rPr lang="en-US" altLang="en-US" dirty="0" err="1" smtClean="0">
                <a:solidFill>
                  <a:schemeClr val="bg1"/>
                </a:solidFill>
              </a:rPr>
              <a:t>eq</a:t>
            </a:r>
            <a:r>
              <a:rPr lang="en-US" altLang="en-US" dirty="0" smtClean="0">
                <a:solidFill>
                  <a:schemeClr val="bg1"/>
                </a:solidFill>
              </a:rPr>
              <a:t> </a:t>
            </a:r>
            <a:r>
              <a:rPr lang="en-US" altLang="en-US" dirty="0">
                <a:solidFill>
                  <a:schemeClr val="bg1"/>
                </a:solidFill>
              </a:rPr>
              <a:t>1</a:t>
            </a:r>
            <a:r>
              <a:rPr lang="en-US" altLang="en-US" sz="2400" dirty="0">
                <a:solidFill>
                  <a:schemeClr val="bg1"/>
                </a:solidFill>
              </a:rPr>
              <a:t> </a:t>
            </a:r>
            <a:r>
              <a:rPr lang="en-US" altLang="en-US" dirty="0">
                <a:latin typeface="Courier New" pitchFamily="49" charset="0"/>
                <a:cs typeface="Courier New" pitchFamily="49" charset="0"/>
              </a:rPr>
              <a:t>┌</a:t>
            </a:r>
            <a:r>
              <a:rPr lang="en-US" altLang="en-US" dirty="0" smtClean="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1  1  2</a:t>
            </a:r>
            <a:r>
              <a:rPr lang="en-US" altLang="en-US" baseline="-25000" dirty="0">
                <a:solidFill>
                  <a:schemeClr val="bg1"/>
                </a:solidFill>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19</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err="1" smtClean="0"/>
              <a:t>eq</a:t>
            </a:r>
            <a:r>
              <a:rPr lang="en-US" altLang="en-US" dirty="0" smtClean="0"/>
              <a:t> 1</a:t>
            </a:r>
            <a:r>
              <a:rPr lang="en-US" altLang="en-US" sz="2400" dirty="0" smtClean="0"/>
              <a:t> </a:t>
            </a:r>
            <a:r>
              <a:rPr lang="en-US" altLang="en-US" dirty="0" smtClean="0">
                <a:latin typeface="Courier New" pitchFamily="49" charset="0"/>
                <a:cs typeface="Courier New" pitchFamily="49" charset="0"/>
              </a:rPr>
              <a:t>│  1  1  2</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19│</a:t>
            </a:r>
          </a:p>
          <a:p>
            <a:pPr>
              <a:lnSpc>
                <a:spcPts val="4000"/>
              </a:lnSpc>
              <a:spcBef>
                <a:spcPct val="0"/>
              </a:spcBef>
            </a:pPr>
            <a:r>
              <a:rPr lang="en-US" altLang="en-US" dirty="0" err="1" smtClean="0"/>
              <a:t>eq</a:t>
            </a:r>
            <a:r>
              <a:rPr lang="en-US" altLang="en-US" dirty="0" smtClean="0"/>
              <a:t> 2</a:t>
            </a:r>
            <a:r>
              <a:rPr lang="en-US" altLang="en-US" sz="2400" dirty="0" smtClean="0"/>
              <a:t> </a:t>
            </a:r>
            <a:r>
              <a:rPr lang="en-US" altLang="en-US" dirty="0" smtClean="0">
                <a:latin typeface="Courier New" pitchFamily="49" charset="0"/>
                <a:cs typeface="Courier New" pitchFamily="49" charset="0"/>
              </a:rPr>
              <a:t>│  0  1  0</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1</a:t>
            </a:r>
            <a:r>
              <a:rPr lang="en-US" altLang="en-US" dirty="0" smtClean="0">
                <a:latin typeface="Courier New" pitchFamily="49" charset="0"/>
                <a:cs typeface="Courier New" pitchFamily="49" charset="0"/>
              </a:rPr>
              <a:t>3│</a:t>
            </a:r>
          </a:p>
          <a:p>
            <a:pPr>
              <a:lnSpc>
                <a:spcPts val="4000"/>
              </a:lnSpc>
              <a:spcBef>
                <a:spcPct val="0"/>
              </a:spcBef>
            </a:pPr>
            <a:r>
              <a:rPr lang="en-US" altLang="en-US" dirty="0" err="1"/>
              <a:t>eq</a:t>
            </a:r>
            <a:r>
              <a:rPr lang="en-US" altLang="en-US" dirty="0"/>
              <a:t> </a:t>
            </a:r>
            <a:r>
              <a:rPr lang="en-US" altLang="en-US" dirty="0" smtClean="0"/>
              <a:t>3</a:t>
            </a:r>
            <a:r>
              <a:rPr lang="en-US" altLang="en-US" sz="2400" dirty="0" smtClean="0"/>
              <a:t> </a:t>
            </a:r>
            <a:r>
              <a:rPr lang="en-US" altLang="en-US" dirty="0">
                <a:latin typeface="Courier New" pitchFamily="49" charset="0"/>
                <a:cs typeface="Courier New" pitchFamily="49" charset="0"/>
              </a:rPr>
              <a:t>│  0  </a:t>
            </a:r>
            <a:r>
              <a:rPr lang="en-US" altLang="en-US" dirty="0" smtClean="0">
                <a:latin typeface="Courier New" pitchFamily="49" charset="0"/>
                <a:cs typeface="Courier New" pitchFamily="49" charset="0"/>
              </a:rPr>
              <a:t>0  1</a:t>
            </a:r>
            <a:r>
              <a:rPr lang="en-US" altLang="en-US" baseline="-25000" dirty="0" smtClean="0">
                <a:latin typeface="Courier New" pitchFamily="49" charset="0"/>
                <a:cs typeface="Courier New" pitchFamily="49" charset="0"/>
              </a:rPr>
              <a:t> </a:t>
            </a:r>
            <a:r>
              <a:rPr lang="en-US" altLang="en-US" dirty="0">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1</a:t>
            </a:r>
            <a:r>
              <a:rPr lang="en-US" altLang="en-US" dirty="0" smtClean="0">
                <a:latin typeface="Courier New" pitchFamily="49" charset="0"/>
                <a:cs typeface="Courier New" pitchFamily="49" charset="0"/>
              </a:rPr>
              <a:t>5│</a:t>
            </a:r>
            <a:endParaRPr lang="en-US" altLang="en-US" dirty="0">
              <a:latin typeface="Courier New" pitchFamily="49" charset="0"/>
              <a:cs typeface="Courier New" pitchFamily="49" charset="0"/>
            </a:endParaRPr>
          </a:p>
          <a:p>
            <a:pPr>
              <a:lnSpc>
                <a:spcPts val="4000"/>
              </a:lnSpc>
              <a:spcBef>
                <a:spcPct val="0"/>
              </a:spcBef>
            </a:pPr>
            <a:r>
              <a:rPr lang="en-US" altLang="en-US" dirty="0" err="1">
                <a:solidFill>
                  <a:schemeClr val="bg1"/>
                </a:solidFill>
              </a:rPr>
              <a:t>eq</a:t>
            </a:r>
            <a:r>
              <a:rPr lang="en-US" altLang="en-US" dirty="0">
                <a:solidFill>
                  <a:schemeClr val="bg1"/>
                </a:solidFill>
              </a:rPr>
              <a:t> 3</a:t>
            </a:r>
            <a:r>
              <a:rPr lang="en-US" altLang="en-US" sz="2400" dirty="0">
                <a:solidFill>
                  <a:schemeClr val="bg1"/>
                </a:solidFill>
              </a:rPr>
              <a:t> </a:t>
            </a:r>
            <a:r>
              <a:rPr lang="en-US" altLang="en-US" dirty="0">
                <a:latin typeface="Courier New" pitchFamily="49" charset="0"/>
                <a:cs typeface="Courier New" pitchFamily="49" charset="0"/>
              </a:rPr>
              <a:t>└</a:t>
            </a:r>
            <a:r>
              <a:rPr lang="en-US" altLang="en-US" dirty="0" smtClean="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0  0  1</a:t>
            </a:r>
            <a:r>
              <a:rPr lang="en-US" altLang="en-US" baseline="-25000" dirty="0">
                <a:solidFill>
                  <a:schemeClr val="bg1"/>
                </a:solidFill>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15</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endParaRPr lang="en-US" altLang="en-US" dirty="0" smtClean="0"/>
          </a:p>
        </p:txBody>
      </p:sp>
      <p:sp>
        <p:nvSpPr>
          <p:cNvPr id="32771"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Tree>
    <p:extLst>
      <p:ext uri="{BB962C8B-B14F-4D97-AF65-F5344CB8AC3E}">
        <p14:creationId xmlns:p14="http://schemas.microsoft.com/office/powerpoint/2010/main" val="3972230847"/>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solidFill>
                  <a:srgbClr val="FFC000"/>
                </a:solidFill>
              </a:rPr>
              <a:t>Merge </a:t>
            </a:r>
            <a:r>
              <a:rPr lang="en-US" dirty="0">
                <a:solidFill>
                  <a:srgbClr val="FFC000"/>
                </a:solidFill>
              </a:rPr>
              <a:t>sort </a:t>
            </a:r>
            <a:r>
              <a:rPr lang="en-US" dirty="0" smtClean="0"/>
              <a:t>repeatedly merges </a:t>
            </a:r>
            <a:r>
              <a:rPr lang="en-US" dirty="0"/>
              <a:t>sorted sub-sections of the list </a:t>
            </a:r>
            <a:r>
              <a:rPr lang="en-US" dirty="0" smtClean="0"/>
              <a:t>starting </a:t>
            </a:r>
            <a:r>
              <a:rPr lang="en-US" dirty="0"/>
              <a:t>from sub-sections consisting of a single item </a:t>
            </a:r>
            <a:r>
              <a:rPr lang="en-US" dirty="0" smtClean="0"/>
              <a:t>each</a:t>
            </a:r>
          </a:p>
          <a:p>
            <a:endParaRPr lang="en-US" dirty="0"/>
          </a:p>
          <a:p>
            <a:r>
              <a:rPr lang="en-US" dirty="0" smtClean="0"/>
              <a:t>O(Nlog</a:t>
            </a:r>
            <a:r>
              <a:rPr lang="en-US" baseline="-25000" dirty="0" smtClean="0"/>
              <a:t>2</a:t>
            </a:r>
            <a:r>
              <a:rPr lang="en-US" dirty="0" smtClean="0"/>
              <a:t>N) </a:t>
            </a:r>
          </a:p>
          <a:p>
            <a:r>
              <a:rPr lang="en-US" sz="3000" dirty="0" smtClean="0"/>
              <a:t>(obviously the one used for the last slide under “Searching algorithms”)</a:t>
            </a:r>
            <a:endParaRPr lang="en-US" sz="3000" dirty="0"/>
          </a:p>
        </p:txBody>
      </p:sp>
    </p:spTree>
    <p:extLst>
      <p:ext uri="{BB962C8B-B14F-4D97-AF65-F5344CB8AC3E}">
        <p14:creationId xmlns:p14="http://schemas.microsoft.com/office/powerpoint/2010/main" val="548944123"/>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Merge </a:t>
            </a:r>
            <a:r>
              <a:rPr lang="en-US" dirty="0"/>
              <a:t>sort requires significantly fewer operations than selection sort</a:t>
            </a:r>
          </a:p>
        </p:txBody>
      </p:sp>
    </p:spTree>
    <p:extLst>
      <p:ext uri="{BB962C8B-B14F-4D97-AF65-F5344CB8AC3E}">
        <p14:creationId xmlns:p14="http://schemas.microsoft.com/office/powerpoint/2010/main" val="1982565760"/>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Start with the unsorted elements and some temporary storage the same size</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05200"/>
            <a:ext cx="8848381"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bwMode="auto">
          <a:xfrm>
            <a:off x="762000" y="39624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latin typeface="Arial" panose="020B0604020202020204" pitchFamily="34" charset="0"/>
                <a:cs typeface="Arial" panose="020B0604020202020204" pitchFamily="34" charset="0"/>
              </a:rPr>
              <a:t>7.2                     3.8                     1.5                     2.7</a:t>
            </a:r>
            <a:endParaRPr lang="en-US" sz="2500" dirty="0">
              <a:latin typeface="Arial" panose="020B0604020202020204" pitchFamily="34" charset="0"/>
              <a:cs typeface="Arial" panose="020B0604020202020204" pitchFamily="34" charset="0"/>
            </a:endParaRPr>
          </a:p>
        </p:txBody>
      </p:sp>
      <p:sp>
        <p:nvSpPr>
          <p:cNvPr id="6" name="Rectangle 5"/>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
        <p:nvSpPr>
          <p:cNvPr id="7" name="Rectangle 6"/>
          <p:cNvSpPr/>
          <p:nvPr/>
        </p:nvSpPr>
        <p:spPr>
          <a:xfrm>
            <a:off x="7086600" y="6380946"/>
            <a:ext cx="1986441" cy="477054"/>
          </a:xfrm>
          <a:prstGeom prst="rect">
            <a:avLst/>
          </a:prstGeom>
        </p:spPr>
        <p:txBody>
          <a:bodyPr wrap="none">
            <a:spAutoFit/>
          </a:bodyPr>
          <a:lstStyle/>
          <a:p>
            <a:r>
              <a:rPr lang="en-US" sz="2500" b="1" dirty="0" smtClean="0">
                <a:solidFill>
                  <a:srgbClr val="CCFFFF"/>
                </a:solidFill>
              </a:rPr>
              <a:t>Merge Sort</a:t>
            </a:r>
            <a:endParaRPr lang="en-US" sz="2500" b="1" dirty="0">
              <a:solidFill>
                <a:srgbClr val="CCFFFF"/>
              </a:solidFill>
            </a:endParaRPr>
          </a:p>
        </p:txBody>
      </p:sp>
    </p:spTree>
    <p:extLst>
      <p:ext uri="{BB962C8B-B14F-4D97-AF65-F5344CB8AC3E}">
        <p14:creationId xmlns:p14="http://schemas.microsoft.com/office/powerpoint/2010/main" val="1982565760"/>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a:t>First we will merge the two sections on the left into the temporary storage</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05200"/>
            <a:ext cx="8848381"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bwMode="auto">
          <a:xfrm>
            <a:off x="762000" y="39624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latin typeface="Arial" panose="020B0604020202020204" pitchFamily="34" charset="0"/>
                <a:cs typeface="Arial" panose="020B0604020202020204" pitchFamily="34" charset="0"/>
              </a:rPr>
              <a:t>7.2                     3.8                     1.5                     2.7</a:t>
            </a:r>
            <a:endParaRPr lang="en-US" sz="2500" dirty="0">
              <a:latin typeface="Arial" panose="020B0604020202020204" pitchFamily="34" charset="0"/>
              <a:cs typeface="Arial" panose="020B0604020202020204" pitchFamily="34" charset="0"/>
            </a:endParaRPr>
          </a:p>
        </p:txBody>
      </p:sp>
      <p:sp>
        <p:nvSpPr>
          <p:cNvPr id="6" name="Content Placeholder 2"/>
          <p:cNvSpPr txBox="1">
            <a:spLocks/>
          </p:cNvSpPr>
          <p:nvPr/>
        </p:nvSpPr>
        <p:spPr bwMode="auto">
          <a:xfrm>
            <a:off x="762000" y="54483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latin typeface="Arial" panose="020B0604020202020204" pitchFamily="34" charset="0"/>
                <a:cs typeface="Arial" panose="020B0604020202020204" pitchFamily="34" charset="0"/>
              </a:rPr>
              <a:t>7.2                     3.8</a:t>
            </a:r>
            <a:endParaRPr lang="en-US" sz="2500" dirty="0">
              <a:latin typeface="Arial" panose="020B0604020202020204" pitchFamily="34" charset="0"/>
              <a:cs typeface="Arial" panose="020B0604020202020204" pitchFamily="34" charset="0"/>
            </a:endParaRPr>
          </a:p>
        </p:txBody>
      </p:sp>
      <p:sp>
        <p:nvSpPr>
          <p:cNvPr id="7" name="Rectangle 6"/>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
        <p:nvSpPr>
          <p:cNvPr id="8" name="Rectangle 7"/>
          <p:cNvSpPr/>
          <p:nvPr/>
        </p:nvSpPr>
        <p:spPr>
          <a:xfrm>
            <a:off x="7086600" y="6380946"/>
            <a:ext cx="1986441" cy="477054"/>
          </a:xfrm>
          <a:prstGeom prst="rect">
            <a:avLst/>
          </a:prstGeom>
        </p:spPr>
        <p:txBody>
          <a:bodyPr wrap="none">
            <a:spAutoFit/>
          </a:bodyPr>
          <a:lstStyle/>
          <a:p>
            <a:r>
              <a:rPr lang="en-US" sz="2500" b="1" dirty="0" smtClean="0">
                <a:solidFill>
                  <a:srgbClr val="CCFFFF"/>
                </a:solidFill>
              </a:rPr>
              <a:t>Merge Sort</a:t>
            </a:r>
            <a:endParaRPr lang="en-US" sz="2500" b="1" dirty="0">
              <a:solidFill>
                <a:srgbClr val="CCFFFF"/>
              </a:solidFill>
            </a:endParaRPr>
          </a:p>
        </p:txBody>
      </p:sp>
    </p:spTree>
    <p:extLst>
      <p:ext uri="{BB962C8B-B14F-4D97-AF65-F5344CB8AC3E}">
        <p14:creationId xmlns:p14="http://schemas.microsoft.com/office/powerpoint/2010/main" val="2084037335"/>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Taking </a:t>
            </a:r>
            <a:r>
              <a:rPr lang="en-US" dirty="0"/>
              <a:t>the smaller of the </a:t>
            </a:r>
            <a:r>
              <a:rPr lang="en-US" dirty="0" smtClean="0"/>
              <a:t>two elements </a:t>
            </a:r>
            <a:r>
              <a:rPr lang="en-US" dirty="0"/>
              <a:t>and </a:t>
            </a:r>
            <a:r>
              <a:rPr lang="en-US" dirty="0" smtClean="0"/>
              <a:t>move </a:t>
            </a:r>
            <a:r>
              <a:rPr lang="en-US" dirty="0"/>
              <a:t>it </a:t>
            </a:r>
            <a:r>
              <a:rPr lang="en-US" dirty="0" smtClean="0"/>
              <a:t>to </a:t>
            </a:r>
            <a:r>
              <a:rPr lang="en-US" dirty="0"/>
              <a:t>the </a:t>
            </a:r>
            <a:r>
              <a:rPr lang="en-US" dirty="0" smtClean="0"/>
              <a:t>beginning </a:t>
            </a:r>
            <a:r>
              <a:rPr lang="en-US" dirty="0"/>
              <a:t>of the merged list </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05200"/>
            <a:ext cx="8848381"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bwMode="auto">
          <a:xfrm>
            <a:off x="762000" y="39624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latin typeface="Arial" panose="020B0604020202020204" pitchFamily="34" charset="0"/>
                <a:cs typeface="Arial" panose="020B0604020202020204" pitchFamily="34" charset="0"/>
              </a:rPr>
              <a:t>7.2                     3.8                     1.5                     2.7</a:t>
            </a:r>
            <a:endParaRPr lang="en-US" sz="2500" dirty="0">
              <a:latin typeface="Arial" panose="020B0604020202020204" pitchFamily="34" charset="0"/>
              <a:cs typeface="Arial" panose="020B0604020202020204" pitchFamily="34" charset="0"/>
            </a:endParaRPr>
          </a:p>
        </p:txBody>
      </p:sp>
      <p:sp>
        <p:nvSpPr>
          <p:cNvPr id="6" name="Content Placeholder 2"/>
          <p:cNvSpPr txBox="1">
            <a:spLocks/>
          </p:cNvSpPr>
          <p:nvPr/>
        </p:nvSpPr>
        <p:spPr bwMode="auto">
          <a:xfrm>
            <a:off x="762000" y="54483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latin typeface="Arial" panose="020B0604020202020204" pitchFamily="34" charset="0"/>
                <a:cs typeface="Arial" panose="020B0604020202020204" pitchFamily="34" charset="0"/>
              </a:rPr>
              <a:t>3.8                     7.2</a:t>
            </a:r>
            <a:endParaRPr lang="en-US" sz="2500" dirty="0">
              <a:latin typeface="Arial" panose="020B0604020202020204" pitchFamily="34" charset="0"/>
              <a:cs typeface="Arial" panose="020B0604020202020204" pitchFamily="34" charset="0"/>
            </a:endParaRPr>
          </a:p>
        </p:txBody>
      </p:sp>
      <p:sp>
        <p:nvSpPr>
          <p:cNvPr id="7" name="Rectangle 6"/>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
        <p:nvSpPr>
          <p:cNvPr id="8" name="Rectangle 7"/>
          <p:cNvSpPr/>
          <p:nvPr/>
        </p:nvSpPr>
        <p:spPr>
          <a:xfrm>
            <a:off x="7086600" y="6380946"/>
            <a:ext cx="1986441" cy="477054"/>
          </a:xfrm>
          <a:prstGeom prst="rect">
            <a:avLst/>
          </a:prstGeom>
        </p:spPr>
        <p:txBody>
          <a:bodyPr wrap="none">
            <a:spAutoFit/>
          </a:bodyPr>
          <a:lstStyle/>
          <a:p>
            <a:r>
              <a:rPr lang="en-US" sz="2500" b="1" dirty="0" smtClean="0">
                <a:solidFill>
                  <a:srgbClr val="CCFFFF"/>
                </a:solidFill>
              </a:rPr>
              <a:t>Merge Sort</a:t>
            </a:r>
            <a:endParaRPr lang="en-US" sz="2500" b="1" dirty="0">
              <a:solidFill>
                <a:srgbClr val="CCFFFF"/>
              </a:solidFill>
            </a:endParaRPr>
          </a:p>
        </p:txBody>
      </p:sp>
    </p:spTree>
    <p:extLst>
      <p:ext uri="{BB962C8B-B14F-4D97-AF65-F5344CB8AC3E}">
        <p14:creationId xmlns:p14="http://schemas.microsoft.com/office/powerpoint/2010/main" val="1698292544"/>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86151"/>
            <a:ext cx="9026928"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Copy </a:t>
            </a:r>
            <a:r>
              <a:rPr lang="en-US" dirty="0"/>
              <a:t>the merged list </a:t>
            </a:r>
            <a:r>
              <a:rPr lang="en-US" dirty="0" smtClean="0"/>
              <a:t>back </a:t>
            </a:r>
            <a:r>
              <a:rPr lang="en-US" dirty="0"/>
              <a:t>into the portion of the list originally occupied by the </a:t>
            </a:r>
            <a:r>
              <a:rPr lang="en-US" dirty="0" smtClean="0"/>
              <a:t>subsections</a:t>
            </a:r>
            <a:endParaRPr lang="en-US" dirty="0"/>
          </a:p>
        </p:txBody>
      </p:sp>
      <p:sp>
        <p:nvSpPr>
          <p:cNvPr id="5" name="Content Placeholder 2"/>
          <p:cNvSpPr txBox="1">
            <a:spLocks/>
          </p:cNvSpPr>
          <p:nvPr/>
        </p:nvSpPr>
        <p:spPr bwMode="auto">
          <a:xfrm>
            <a:off x="762000" y="39624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latin typeface="Arial" panose="020B0604020202020204" pitchFamily="34" charset="0"/>
                <a:cs typeface="Arial" panose="020B0604020202020204" pitchFamily="34" charset="0"/>
              </a:rPr>
              <a:t>3.8                     7.2                     1.5                     2.7</a:t>
            </a:r>
            <a:endParaRPr lang="en-US" sz="2500" dirty="0">
              <a:latin typeface="Arial" panose="020B0604020202020204" pitchFamily="34" charset="0"/>
              <a:cs typeface="Arial" panose="020B0604020202020204" pitchFamily="34" charset="0"/>
            </a:endParaRPr>
          </a:p>
        </p:txBody>
      </p:sp>
      <p:sp>
        <p:nvSpPr>
          <p:cNvPr id="6" name="Content Placeholder 2"/>
          <p:cNvSpPr txBox="1">
            <a:spLocks/>
          </p:cNvSpPr>
          <p:nvPr/>
        </p:nvSpPr>
        <p:spPr bwMode="auto">
          <a:xfrm>
            <a:off x="762000" y="54483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latin typeface="Arial" panose="020B0604020202020204" pitchFamily="34" charset="0"/>
                <a:cs typeface="Arial" panose="020B0604020202020204" pitchFamily="34" charset="0"/>
              </a:rPr>
              <a:t>3.8                     7.2</a:t>
            </a:r>
            <a:endParaRPr lang="en-US" sz="2500" dirty="0">
              <a:latin typeface="Arial" panose="020B0604020202020204" pitchFamily="34" charset="0"/>
              <a:cs typeface="Arial" panose="020B0604020202020204" pitchFamily="34" charset="0"/>
            </a:endParaRPr>
          </a:p>
        </p:txBody>
      </p:sp>
      <p:sp>
        <p:nvSpPr>
          <p:cNvPr id="9" name="Rectangle 8"/>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
        <p:nvSpPr>
          <p:cNvPr id="10" name="Rectangle 9"/>
          <p:cNvSpPr/>
          <p:nvPr/>
        </p:nvSpPr>
        <p:spPr>
          <a:xfrm>
            <a:off x="7086600" y="6380946"/>
            <a:ext cx="1986441" cy="477054"/>
          </a:xfrm>
          <a:prstGeom prst="rect">
            <a:avLst/>
          </a:prstGeom>
        </p:spPr>
        <p:txBody>
          <a:bodyPr wrap="none">
            <a:spAutoFit/>
          </a:bodyPr>
          <a:lstStyle/>
          <a:p>
            <a:r>
              <a:rPr lang="en-US" sz="2500" b="1" dirty="0" smtClean="0">
                <a:solidFill>
                  <a:srgbClr val="CCFFFF"/>
                </a:solidFill>
              </a:rPr>
              <a:t>Merge Sort</a:t>
            </a:r>
            <a:endParaRPr lang="en-US" sz="2500" b="1" dirty="0">
              <a:solidFill>
                <a:srgbClr val="CCFFFF"/>
              </a:solidFill>
            </a:endParaRPr>
          </a:p>
        </p:txBody>
      </p:sp>
    </p:spTree>
    <p:extLst>
      <p:ext uri="{BB962C8B-B14F-4D97-AF65-F5344CB8AC3E}">
        <p14:creationId xmlns:p14="http://schemas.microsoft.com/office/powerpoint/2010/main" val="80542177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86151"/>
            <a:ext cx="9026928"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Repeat </a:t>
            </a:r>
            <a:r>
              <a:rPr lang="en-US" dirty="0"/>
              <a:t>the procedure to merge the second pair of sorted sub-sections:</a:t>
            </a:r>
          </a:p>
        </p:txBody>
      </p:sp>
      <p:sp>
        <p:nvSpPr>
          <p:cNvPr id="5" name="Content Placeholder 2"/>
          <p:cNvSpPr txBox="1">
            <a:spLocks/>
          </p:cNvSpPr>
          <p:nvPr/>
        </p:nvSpPr>
        <p:spPr bwMode="auto">
          <a:xfrm>
            <a:off x="762000" y="39624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latin typeface="Arial" panose="020B0604020202020204" pitchFamily="34" charset="0"/>
                <a:cs typeface="Arial" panose="020B0604020202020204" pitchFamily="34" charset="0"/>
              </a:rPr>
              <a:t>3.8                     7.2                     1.5                     2.7</a:t>
            </a:r>
            <a:endParaRPr lang="en-US" sz="2500" dirty="0">
              <a:latin typeface="Arial" panose="020B0604020202020204" pitchFamily="34" charset="0"/>
              <a:cs typeface="Arial" panose="020B0604020202020204" pitchFamily="34" charset="0"/>
            </a:endParaRPr>
          </a:p>
        </p:txBody>
      </p:sp>
      <p:sp>
        <p:nvSpPr>
          <p:cNvPr id="6" name="Content Placeholder 2"/>
          <p:cNvSpPr txBox="1">
            <a:spLocks/>
          </p:cNvSpPr>
          <p:nvPr/>
        </p:nvSpPr>
        <p:spPr bwMode="auto">
          <a:xfrm>
            <a:off x="762000" y="54483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latin typeface="Arial" panose="020B0604020202020204" pitchFamily="34" charset="0"/>
                <a:cs typeface="Arial" panose="020B0604020202020204" pitchFamily="34" charset="0"/>
              </a:rPr>
              <a:t>1.5                     2.7</a:t>
            </a:r>
            <a:endParaRPr lang="en-US" sz="2500" dirty="0">
              <a:latin typeface="Arial" panose="020B0604020202020204" pitchFamily="34" charset="0"/>
              <a:cs typeface="Arial" panose="020B0604020202020204" pitchFamily="34" charset="0"/>
            </a:endParaRPr>
          </a:p>
        </p:txBody>
      </p:sp>
      <p:sp>
        <p:nvSpPr>
          <p:cNvPr id="7" name="Rectangle 6"/>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
        <p:nvSpPr>
          <p:cNvPr id="9" name="Rectangle 8"/>
          <p:cNvSpPr/>
          <p:nvPr/>
        </p:nvSpPr>
        <p:spPr>
          <a:xfrm>
            <a:off x="7086600" y="6380946"/>
            <a:ext cx="1986441" cy="477054"/>
          </a:xfrm>
          <a:prstGeom prst="rect">
            <a:avLst/>
          </a:prstGeom>
        </p:spPr>
        <p:txBody>
          <a:bodyPr wrap="none">
            <a:spAutoFit/>
          </a:bodyPr>
          <a:lstStyle/>
          <a:p>
            <a:r>
              <a:rPr lang="en-US" sz="2500" b="1" dirty="0" smtClean="0">
                <a:solidFill>
                  <a:srgbClr val="CCFFFF"/>
                </a:solidFill>
              </a:rPr>
              <a:t>Merge Sort</a:t>
            </a:r>
            <a:endParaRPr lang="en-US" sz="2500" b="1" dirty="0">
              <a:solidFill>
                <a:srgbClr val="CCFFFF"/>
              </a:solidFill>
            </a:endParaRPr>
          </a:p>
        </p:txBody>
      </p:sp>
    </p:spTree>
    <p:extLst>
      <p:ext uri="{BB962C8B-B14F-4D97-AF65-F5344CB8AC3E}">
        <p14:creationId xmlns:p14="http://schemas.microsoft.com/office/powerpoint/2010/main" val="312015533"/>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3450227"/>
            <a:ext cx="8896351" cy="3026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Repeat </a:t>
            </a:r>
            <a:r>
              <a:rPr lang="en-US" dirty="0"/>
              <a:t>the procedure to merge the second pair of sorted sub-sections:</a:t>
            </a:r>
          </a:p>
        </p:txBody>
      </p:sp>
      <p:sp>
        <p:nvSpPr>
          <p:cNvPr id="5" name="Content Placeholder 2"/>
          <p:cNvSpPr txBox="1">
            <a:spLocks/>
          </p:cNvSpPr>
          <p:nvPr/>
        </p:nvSpPr>
        <p:spPr bwMode="auto">
          <a:xfrm>
            <a:off x="762000" y="39624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latin typeface="Arial" panose="020B0604020202020204" pitchFamily="34" charset="0"/>
                <a:cs typeface="Arial" panose="020B0604020202020204" pitchFamily="34" charset="0"/>
              </a:rPr>
              <a:t>3.8                     7.2                     1.5                     2.7</a:t>
            </a:r>
            <a:endParaRPr lang="en-US" sz="2500" dirty="0">
              <a:latin typeface="Arial" panose="020B0604020202020204" pitchFamily="34" charset="0"/>
              <a:cs typeface="Arial" panose="020B0604020202020204" pitchFamily="34" charset="0"/>
            </a:endParaRPr>
          </a:p>
        </p:txBody>
      </p:sp>
      <p:sp>
        <p:nvSpPr>
          <p:cNvPr id="6" name="Content Placeholder 2"/>
          <p:cNvSpPr txBox="1">
            <a:spLocks/>
          </p:cNvSpPr>
          <p:nvPr/>
        </p:nvSpPr>
        <p:spPr bwMode="auto">
          <a:xfrm>
            <a:off x="762000" y="54483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latin typeface="Arial" panose="020B0604020202020204" pitchFamily="34" charset="0"/>
                <a:cs typeface="Arial" panose="020B0604020202020204" pitchFamily="34" charset="0"/>
              </a:rPr>
              <a:t>1.5                     2.7</a:t>
            </a:r>
            <a:endParaRPr lang="en-US" sz="2500" dirty="0">
              <a:latin typeface="Arial" panose="020B0604020202020204" pitchFamily="34" charset="0"/>
              <a:cs typeface="Arial" panose="020B0604020202020204" pitchFamily="34" charset="0"/>
            </a:endParaRPr>
          </a:p>
        </p:txBody>
      </p:sp>
      <p:sp>
        <p:nvSpPr>
          <p:cNvPr id="10" name="Rectangle 9"/>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
        <p:nvSpPr>
          <p:cNvPr id="11" name="Rectangle 10"/>
          <p:cNvSpPr/>
          <p:nvPr/>
        </p:nvSpPr>
        <p:spPr>
          <a:xfrm>
            <a:off x="7086600" y="6380946"/>
            <a:ext cx="1986441" cy="477054"/>
          </a:xfrm>
          <a:prstGeom prst="rect">
            <a:avLst/>
          </a:prstGeom>
        </p:spPr>
        <p:txBody>
          <a:bodyPr wrap="none">
            <a:spAutoFit/>
          </a:bodyPr>
          <a:lstStyle/>
          <a:p>
            <a:r>
              <a:rPr lang="en-US" sz="2500" b="1" dirty="0" smtClean="0">
                <a:solidFill>
                  <a:srgbClr val="CCFFFF"/>
                </a:solidFill>
              </a:rPr>
              <a:t>Merge Sort</a:t>
            </a:r>
            <a:endParaRPr lang="en-US" sz="2500" b="1" dirty="0">
              <a:solidFill>
                <a:srgbClr val="CCFFFF"/>
              </a:solidFill>
            </a:endParaRPr>
          </a:p>
        </p:txBody>
      </p:sp>
    </p:spTree>
    <p:extLst>
      <p:ext uri="{BB962C8B-B14F-4D97-AF65-F5344CB8AC3E}">
        <p14:creationId xmlns:p14="http://schemas.microsoft.com/office/powerpoint/2010/main" val="781539114"/>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3450227"/>
            <a:ext cx="8896351" cy="3026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a:t>Having reached the end of the original list, </a:t>
            </a:r>
            <a:r>
              <a:rPr lang="en-US" dirty="0" smtClean="0"/>
              <a:t>return </a:t>
            </a:r>
            <a:r>
              <a:rPr lang="en-US" dirty="0"/>
              <a:t>to the start of the </a:t>
            </a:r>
            <a:r>
              <a:rPr lang="en-US" dirty="0" smtClean="0"/>
              <a:t>list</a:t>
            </a:r>
            <a:endParaRPr lang="en-US" dirty="0"/>
          </a:p>
        </p:txBody>
      </p:sp>
      <p:sp>
        <p:nvSpPr>
          <p:cNvPr id="5" name="Content Placeholder 2"/>
          <p:cNvSpPr txBox="1">
            <a:spLocks/>
          </p:cNvSpPr>
          <p:nvPr/>
        </p:nvSpPr>
        <p:spPr bwMode="auto">
          <a:xfrm>
            <a:off x="762000" y="39624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latin typeface="Arial" panose="020B0604020202020204" pitchFamily="34" charset="0"/>
                <a:cs typeface="Arial" panose="020B0604020202020204" pitchFamily="34" charset="0"/>
              </a:rPr>
              <a:t>3.8                     7.2                     1.5                     2.7</a:t>
            </a:r>
            <a:endParaRPr lang="en-US" sz="2500" dirty="0">
              <a:latin typeface="Arial" panose="020B0604020202020204" pitchFamily="34" charset="0"/>
              <a:cs typeface="Arial" panose="020B0604020202020204" pitchFamily="34" charset="0"/>
            </a:endParaRPr>
          </a:p>
        </p:txBody>
      </p:sp>
      <p:sp>
        <p:nvSpPr>
          <p:cNvPr id="6" name="Content Placeholder 2"/>
          <p:cNvSpPr txBox="1">
            <a:spLocks/>
          </p:cNvSpPr>
          <p:nvPr/>
        </p:nvSpPr>
        <p:spPr bwMode="auto">
          <a:xfrm>
            <a:off x="762000" y="54483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latin typeface="Arial" panose="020B0604020202020204" pitchFamily="34" charset="0"/>
                <a:cs typeface="Arial" panose="020B0604020202020204" pitchFamily="34" charset="0"/>
              </a:rPr>
              <a:t>1.5                     2.7</a:t>
            </a:r>
            <a:endParaRPr lang="en-US" sz="2500" dirty="0">
              <a:latin typeface="Arial" panose="020B0604020202020204" pitchFamily="34" charset="0"/>
              <a:cs typeface="Arial" panose="020B0604020202020204" pitchFamily="34" charset="0"/>
            </a:endParaRPr>
          </a:p>
        </p:txBody>
      </p:sp>
      <p:sp>
        <p:nvSpPr>
          <p:cNvPr id="7" name="Rectangle 6"/>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
        <p:nvSpPr>
          <p:cNvPr id="8" name="Rectangle 7"/>
          <p:cNvSpPr/>
          <p:nvPr/>
        </p:nvSpPr>
        <p:spPr>
          <a:xfrm>
            <a:off x="7086600" y="6380946"/>
            <a:ext cx="1986441" cy="477054"/>
          </a:xfrm>
          <a:prstGeom prst="rect">
            <a:avLst/>
          </a:prstGeom>
        </p:spPr>
        <p:txBody>
          <a:bodyPr wrap="none">
            <a:spAutoFit/>
          </a:bodyPr>
          <a:lstStyle/>
          <a:p>
            <a:r>
              <a:rPr lang="en-US" sz="2500" b="1" dirty="0" smtClean="0">
                <a:solidFill>
                  <a:srgbClr val="CCFFFF"/>
                </a:solidFill>
              </a:rPr>
              <a:t>Merge Sort</a:t>
            </a:r>
            <a:endParaRPr lang="en-US" sz="2500" b="1" dirty="0">
              <a:solidFill>
                <a:srgbClr val="CCFFFF"/>
              </a:solidFill>
            </a:endParaRPr>
          </a:p>
        </p:txBody>
      </p:sp>
    </p:spTree>
    <p:extLst>
      <p:ext uri="{BB962C8B-B14F-4D97-AF65-F5344CB8AC3E}">
        <p14:creationId xmlns:p14="http://schemas.microsoft.com/office/powerpoint/2010/main" val="2060409382"/>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3450227"/>
            <a:ext cx="8896351" cy="3026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smtClean="0"/>
              <a:t>Merge </a:t>
            </a:r>
            <a:r>
              <a:rPr lang="en-US" dirty="0"/>
              <a:t>sorted sub-sections </a:t>
            </a:r>
            <a:r>
              <a:rPr lang="en-US" dirty="0" smtClean="0"/>
              <a:t>again</a:t>
            </a:r>
          </a:p>
        </p:txBody>
      </p:sp>
      <p:sp>
        <p:nvSpPr>
          <p:cNvPr id="6" name="Content Placeholder 2"/>
          <p:cNvSpPr txBox="1">
            <a:spLocks/>
          </p:cNvSpPr>
          <p:nvPr/>
        </p:nvSpPr>
        <p:spPr bwMode="auto">
          <a:xfrm>
            <a:off x="762000" y="54483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latin typeface="Arial" panose="020B0604020202020204" pitchFamily="34" charset="0"/>
                <a:cs typeface="Arial" panose="020B0604020202020204" pitchFamily="34" charset="0"/>
              </a:rPr>
              <a:t>3.8                     7.2                     1.5                     2.7</a:t>
            </a:r>
            <a:endParaRPr lang="en-US" sz="2500" dirty="0">
              <a:latin typeface="Arial" panose="020B0604020202020204" pitchFamily="34" charset="0"/>
              <a:cs typeface="Arial" panose="020B0604020202020204" pitchFamily="34" charset="0"/>
            </a:endParaRPr>
          </a:p>
        </p:txBody>
      </p:sp>
      <p:sp>
        <p:nvSpPr>
          <p:cNvPr id="7" name="Content Placeholder 2"/>
          <p:cNvSpPr txBox="1">
            <a:spLocks/>
          </p:cNvSpPr>
          <p:nvPr/>
        </p:nvSpPr>
        <p:spPr bwMode="auto">
          <a:xfrm>
            <a:off x="762000" y="39624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latin typeface="Arial" panose="020B0604020202020204" pitchFamily="34" charset="0"/>
                <a:cs typeface="Arial" panose="020B0604020202020204" pitchFamily="34" charset="0"/>
              </a:rPr>
              <a:t>3.8                     7.2                     1.5                     2.7</a:t>
            </a:r>
            <a:endParaRPr lang="en-US" sz="2500" dirty="0">
              <a:latin typeface="Arial" panose="020B0604020202020204" pitchFamily="34" charset="0"/>
              <a:cs typeface="Arial" panose="020B0604020202020204" pitchFamily="34" charset="0"/>
            </a:endParaRPr>
          </a:p>
        </p:txBody>
      </p:sp>
      <p:sp>
        <p:nvSpPr>
          <p:cNvPr id="8" name="Rectangle 7"/>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
        <p:nvSpPr>
          <p:cNvPr id="10" name="Rectangle 9"/>
          <p:cNvSpPr/>
          <p:nvPr/>
        </p:nvSpPr>
        <p:spPr>
          <a:xfrm>
            <a:off x="7086600" y="6380946"/>
            <a:ext cx="1986441" cy="477054"/>
          </a:xfrm>
          <a:prstGeom prst="rect">
            <a:avLst/>
          </a:prstGeom>
        </p:spPr>
        <p:txBody>
          <a:bodyPr wrap="none">
            <a:spAutoFit/>
          </a:bodyPr>
          <a:lstStyle/>
          <a:p>
            <a:r>
              <a:rPr lang="en-US" sz="2500" b="1" dirty="0" smtClean="0">
                <a:solidFill>
                  <a:srgbClr val="CCFFFF"/>
                </a:solidFill>
              </a:rPr>
              <a:t>Merge Sort</a:t>
            </a:r>
            <a:endParaRPr lang="en-US" sz="2500" b="1" dirty="0">
              <a:solidFill>
                <a:srgbClr val="CCFFFF"/>
              </a:solidFill>
            </a:endParaRPr>
          </a:p>
        </p:txBody>
      </p:sp>
    </p:spTree>
    <p:extLst>
      <p:ext uri="{BB962C8B-B14F-4D97-AF65-F5344CB8AC3E}">
        <p14:creationId xmlns:p14="http://schemas.microsoft.com/office/powerpoint/2010/main" val="385435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838200"/>
            <a:ext cx="8229600" cy="5638800"/>
          </a:xfrm>
        </p:spPr>
        <p:txBody>
          <a:bodyPr/>
          <a:lstStyle/>
          <a:p>
            <a:pPr>
              <a:lnSpc>
                <a:spcPts val="4000"/>
              </a:lnSpc>
              <a:spcBef>
                <a:spcPct val="0"/>
              </a:spcBef>
            </a:pPr>
            <a:r>
              <a:rPr lang="en-US" altLang="en-US" dirty="0"/>
              <a:t>So now we know 2 values:</a:t>
            </a:r>
          </a:p>
          <a:p>
            <a:pPr>
              <a:lnSpc>
                <a:spcPts val="4000"/>
              </a:lnSpc>
              <a:spcBef>
                <a:spcPct val="0"/>
              </a:spcBef>
            </a:pPr>
            <a:endParaRPr lang="en-US" altLang="en-US" dirty="0" smtClean="0">
              <a:cs typeface="Courier New" pitchFamily="49" charset="0"/>
            </a:endParaRPr>
          </a:p>
          <a:p>
            <a:pPr>
              <a:lnSpc>
                <a:spcPts val="4000"/>
              </a:lnSpc>
              <a:spcBef>
                <a:spcPct val="0"/>
              </a:spcBef>
            </a:pPr>
            <a:r>
              <a:rPr lang="en-US" altLang="en-US" dirty="0" smtClean="0">
                <a:cs typeface="Courier New" pitchFamily="49" charset="0"/>
              </a:rPr>
              <a:t>         x   y   z</a:t>
            </a:r>
            <a:r>
              <a:rPr lang="en-US" altLang="en-US" sz="6000" dirty="0" smtClean="0">
                <a:cs typeface="Courier New" pitchFamily="49" charset="0"/>
              </a:rPr>
              <a:t> </a:t>
            </a:r>
            <a:r>
              <a:rPr lang="en-US" altLang="en-US" dirty="0" smtClean="0">
                <a:cs typeface="Courier New" pitchFamily="49" charset="0"/>
              </a:rPr>
              <a:t>   k</a:t>
            </a:r>
          </a:p>
          <a:p>
            <a:pPr>
              <a:lnSpc>
                <a:spcPts val="4000"/>
              </a:lnSpc>
              <a:spcBef>
                <a:spcPct val="0"/>
              </a:spcBef>
            </a:pPr>
            <a:r>
              <a:rPr lang="en-US" altLang="en-US" dirty="0" err="1" smtClean="0">
                <a:solidFill>
                  <a:schemeClr val="bg1"/>
                </a:solidFill>
              </a:rPr>
              <a:t>eq</a:t>
            </a:r>
            <a:r>
              <a:rPr lang="en-US" altLang="en-US" dirty="0" smtClean="0">
                <a:solidFill>
                  <a:schemeClr val="bg1"/>
                </a:solidFill>
              </a:rPr>
              <a:t> </a:t>
            </a:r>
            <a:r>
              <a:rPr lang="en-US" altLang="en-US" dirty="0">
                <a:solidFill>
                  <a:schemeClr val="bg1"/>
                </a:solidFill>
              </a:rPr>
              <a:t>1</a:t>
            </a:r>
            <a:r>
              <a:rPr lang="en-US" altLang="en-US" sz="2400" dirty="0">
                <a:solidFill>
                  <a:schemeClr val="bg1"/>
                </a:solidFill>
              </a:rPr>
              <a:t> </a:t>
            </a:r>
            <a:r>
              <a:rPr lang="en-US" altLang="en-US" dirty="0">
                <a:latin typeface="Courier New" pitchFamily="49" charset="0"/>
                <a:cs typeface="Courier New" pitchFamily="49" charset="0"/>
              </a:rPr>
              <a:t>┌</a:t>
            </a:r>
            <a:r>
              <a:rPr lang="en-US" altLang="en-US" dirty="0" smtClean="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1  1  2</a:t>
            </a:r>
            <a:r>
              <a:rPr lang="en-US" altLang="en-US" baseline="-25000" dirty="0">
                <a:solidFill>
                  <a:schemeClr val="bg1"/>
                </a:solidFill>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19</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err="1" smtClean="0"/>
              <a:t>eq</a:t>
            </a:r>
            <a:r>
              <a:rPr lang="en-US" altLang="en-US" dirty="0" smtClean="0"/>
              <a:t> 1</a:t>
            </a:r>
            <a:r>
              <a:rPr lang="en-US" altLang="en-US" sz="2400" dirty="0" smtClean="0"/>
              <a:t> </a:t>
            </a:r>
            <a:r>
              <a:rPr lang="en-US" altLang="en-US" dirty="0" smtClean="0">
                <a:latin typeface="Courier New" pitchFamily="49" charset="0"/>
                <a:cs typeface="Courier New" pitchFamily="49" charset="0"/>
              </a:rPr>
              <a:t>│  1  1  2</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19│</a:t>
            </a:r>
          </a:p>
          <a:p>
            <a:pPr>
              <a:lnSpc>
                <a:spcPts val="4000"/>
              </a:lnSpc>
              <a:spcBef>
                <a:spcPct val="0"/>
              </a:spcBef>
            </a:pPr>
            <a:r>
              <a:rPr lang="en-US" altLang="en-US" dirty="0" err="1" smtClean="0"/>
              <a:t>eq</a:t>
            </a:r>
            <a:r>
              <a:rPr lang="en-US" altLang="en-US" dirty="0" smtClean="0"/>
              <a:t> 2</a:t>
            </a:r>
            <a:r>
              <a:rPr lang="en-US" altLang="en-US" sz="2400" dirty="0" smtClean="0"/>
              <a:t> </a:t>
            </a:r>
            <a:r>
              <a:rPr lang="en-US" altLang="en-US" dirty="0" smtClean="0">
                <a:latin typeface="Courier New" pitchFamily="49" charset="0"/>
                <a:cs typeface="Courier New" pitchFamily="49" charset="0"/>
              </a:rPr>
              <a:t>│  0  1  0</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1</a:t>
            </a:r>
            <a:r>
              <a:rPr lang="en-US" altLang="en-US" dirty="0" smtClean="0">
                <a:latin typeface="Courier New" pitchFamily="49" charset="0"/>
                <a:cs typeface="Courier New" pitchFamily="49" charset="0"/>
              </a:rPr>
              <a:t>3│</a:t>
            </a:r>
            <a:r>
              <a:rPr lang="en-US" altLang="en-US" dirty="0"/>
              <a:t>y = 3</a:t>
            </a:r>
            <a:r>
              <a:rPr lang="en-US" altLang="en-US" sz="2000" dirty="0"/>
              <a:t> </a:t>
            </a:r>
            <a:endParaRPr lang="en-US" altLang="en-US" dirty="0">
              <a:latin typeface="Courier New" pitchFamily="49" charset="0"/>
              <a:cs typeface="Courier New" pitchFamily="49" charset="0"/>
            </a:endParaRPr>
          </a:p>
          <a:p>
            <a:pPr>
              <a:lnSpc>
                <a:spcPts val="4000"/>
              </a:lnSpc>
              <a:spcBef>
                <a:spcPct val="0"/>
              </a:spcBef>
            </a:pPr>
            <a:r>
              <a:rPr lang="en-US" altLang="en-US" dirty="0" err="1" smtClean="0"/>
              <a:t>eq</a:t>
            </a:r>
            <a:r>
              <a:rPr lang="en-US" altLang="en-US" dirty="0" smtClean="0"/>
              <a:t> 3</a:t>
            </a:r>
            <a:r>
              <a:rPr lang="en-US" altLang="en-US" sz="2400" dirty="0" smtClean="0"/>
              <a:t> </a:t>
            </a:r>
            <a:r>
              <a:rPr lang="en-US" altLang="en-US" dirty="0">
                <a:latin typeface="Courier New" pitchFamily="49" charset="0"/>
                <a:cs typeface="Courier New" pitchFamily="49" charset="0"/>
              </a:rPr>
              <a:t>│  0  </a:t>
            </a:r>
            <a:r>
              <a:rPr lang="en-US" altLang="en-US" dirty="0" smtClean="0">
                <a:latin typeface="Courier New" pitchFamily="49" charset="0"/>
                <a:cs typeface="Courier New" pitchFamily="49" charset="0"/>
              </a:rPr>
              <a:t>0  1</a:t>
            </a:r>
            <a:r>
              <a:rPr lang="en-US" altLang="en-US" baseline="-25000" dirty="0" smtClean="0">
                <a:latin typeface="Courier New" pitchFamily="49" charset="0"/>
                <a:cs typeface="Courier New" pitchFamily="49" charset="0"/>
              </a:rPr>
              <a:t> </a:t>
            </a:r>
            <a:r>
              <a:rPr lang="en-US" altLang="en-US" dirty="0">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1</a:t>
            </a:r>
            <a:r>
              <a:rPr lang="en-US" altLang="en-US" dirty="0" smtClean="0">
                <a:latin typeface="Courier New" pitchFamily="49" charset="0"/>
                <a:cs typeface="Courier New" pitchFamily="49" charset="0"/>
              </a:rPr>
              <a:t>5│</a:t>
            </a:r>
            <a:r>
              <a:rPr lang="en-US" altLang="en-US" dirty="0"/>
              <a:t>z = 5</a:t>
            </a:r>
            <a:r>
              <a:rPr lang="en-US" altLang="en-US" sz="2000" dirty="0"/>
              <a:t> </a:t>
            </a:r>
            <a:endParaRPr lang="en-US" altLang="en-US" dirty="0">
              <a:latin typeface="Courier New" pitchFamily="49" charset="0"/>
              <a:cs typeface="Courier New" pitchFamily="49" charset="0"/>
            </a:endParaRPr>
          </a:p>
          <a:p>
            <a:pPr>
              <a:lnSpc>
                <a:spcPts val="4000"/>
              </a:lnSpc>
              <a:spcBef>
                <a:spcPct val="0"/>
              </a:spcBef>
            </a:pPr>
            <a:endParaRPr lang="en-US" altLang="en-US" dirty="0">
              <a:latin typeface="Courier New" pitchFamily="49" charset="0"/>
              <a:cs typeface="Courier New" pitchFamily="49" charset="0"/>
            </a:endParaRPr>
          </a:p>
          <a:p>
            <a:pPr>
              <a:lnSpc>
                <a:spcPts val="4000"/>
              </a:lnSpc>
              <a:spcBef>
                <a:spcPct val="0"/>
              </a:spcBef>
            </a:pPr>
            <a:r>
              <a:rPr lang="en-US" altLang="en-US" dirty="0" err="1">
                <a:solidFill>
                  <a:schemeClr val="bg1"/>
                </a:solidFill>
              </a:rPr>
              <a:t>eq</a:t>
            </a:r>
            <a:r>
              <a:rPr lang="en-US" altLang="en-US" dirty="0">
                <a:solidFill>
                  <a:schemeClr val="bg1"/>
                </a:solidFill>
              </a:rPr>
              <a:t> 3</a:t>
            </a:r>
            <a:r>
              <a:rPr lang="en-US" altLang="en-US" sz="2400" dirty="0">
                <a:solidFill>
                  <a:schemeClr val="bg1"/>
                </a:solidFill>
              </a:rPr>
              <a:t> </a:t>
            </a:r>
            <a:r>
              <a:rPr lang="en-US" altLang="en-US" dirty="0">
                <a:latin typeface="Courier New" pitchFamily="49" charset="0"/>
                <a:cs typeface="Courier New" pitchFamily="49" charset="0"/>
              </a:rPr>
              <a:t>└</a:t>
            </a:r>
            <a:r>
              <a:rPr lang="en-US" altLang="en-US" dirty="0" smtClean="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0  0  1</a:t>
            </a:r>
            <a:r>
              <a:rPr lang="en-US" altLang="en-US" baseline="-25000" dirty="0">
                <a:solidFill>
                  <a:schemeClr val="bg1"/>
                </a:solidFill>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15</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endParaRPr lang="en-US" altLang="en-US" dirty="0" smtClean="0"/>
          </a:p>
        </p:txBody>
      </p:sp>
      <p:sp>
        <p:nvSpPr>
          <p:cNvPr id="32771"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Tree>
    <p:extLst>
      <p:ext uri="{BB962C8B-B14F-4D97-AF65-F5344CB8AC3E}">
        <p14:creationId xmlns:p14="http://schemas.microsoft.com/office/powerpoint/2010/main" val="831054487"/>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3450227"/>
            <a:ext cx="8896351" cy="3026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Sorting </a:t>
            </a:r>
            <a:r>
              <a:rPr lang="en-US" dirty="0"/>
              <a:t>Algorithms</a:t>
            </a:r>
          </a:p>
        </p:txBody>
      </p:sp>
      <p:sp>
        <p:nvSpPr>
          <p:cNvPr id="3" name="Content Placeholder 2"/>
          <p:cNvSpPr>
            <a:spLocks noGrp="1"/>
          </p:cNvSpPr>
          <p:nvPr>
            <p:ph idx="1"/>
          </p:nvPr>
        </p:nvSpPr>
        <p:spPr/>
        <p:txBody>
          <a:bodyPr/>
          <a:lstStyle/>
          <a:p>
            <a:r>
              <a:rPr lang="en-US" dirty="0"/>
              <a:t>Repeat this until the entire list is a single sorted sub-section</a:t>
            </a:r>
          </a:p>
        </p:txBody>
      </p:sp>
      <p:sp>
        <p:nvSpPr>
          <p:cNvPr id="6" name="Content Placeholder 2"/>
          <p:cNvSpPr txBox="1">
            <a:spLocks/>
          </p:cNvSpPr>
          <p:nvPr/>
        </p:nvSpPr>
        <p:spPr bwMode="auto">
          <a:xfrm>
            <a:off x="762000" y="54483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latin typeface="Arial" panose="020B0604020202020204" pitchFamily="34" charset="0"/>
                <a:cs typeface="Arial" panose="020B0604020202020204" pitchFamily="34" charset="0"/>
              </a:rPr>
              <a:t>1.5                     2.7                     3.8                     7.2</a:t>
            </a:r>
            <a:endParaRPr lang="en-US" sz="2500" dirty="0">
              <a:latin typeface="Arial" panose="020B0604020202020204" pitchFamily="34" charset="0"/>
              <a:cs typeface="Arial" panose="020B0604020202020204" pitchFamily="34" charset="0"/>
            </a:endParaRPr>
          </a:p>
        </p:txBody>
      </p:sp>
      <p:sp>
        <p:nvSpPr>
          <p:cNvPr id="8" name="Content Placeholder 2"/>
          <p:cNvSpPr txBox="1">
            <a:spLocks/>
          </p:cNvSpPr>
          <p:nvPr/>
        </p:nvSpPr>
        <p:spPr bwMode="auto">
          <a:xfrm>
            <a:off x="762000" y="39624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latin typeface="Arial" panose="020B0604020202020204" pitchFamily="34" charset="0"/>
                <a:cs typeface="Arial" panose="020B0604020202020204" pitchFamily="34" charset="0"/>
              </a:rPr>
              <a:t>1.5                     2.7                     3.8                     7.2</a:t>
            </a:r>
            <a:endParaRPr lang="en-US" sz="2500" dirty="0">
              <a:latin typeface="Arial" panose="020B0604020202020204" pitchFamily="34" charset="0"/>
              <a:cs typeface="Arial" panose="020B0604020202020204" pitchFamily="34" charset="0"/>
            </a:endParaRPr>
          </a:p>
        </p:txBody>
      </p:sp>
      <p:sp>
        <p:nvSpPr>
          <p:cNvPr id="10" name="Rectangle 9"/>
          <p:cNvSpPr/>
          <p:nvPr/>
        </p:nvSpPr>
        <p:spPr>
          <a:xfrm>
            <a:off x="0" y="6687235"/>
            <a:ext cx="9144000" cy="323165"/>
          </a:xfrm>
          <a:prstGeom prst="rect">
            <a:avLst/>
          </a:prstGeom>
        </p:spPr>
        <p:txBody>
          <a:bodyPr wrap="square">
            <a:spAutoFit/>
          </a:bodyPr>
          <a:lstStyle/>
          <a:p>
            <a:r>
              <a:rPr lang="en-US" sz="1500" dirty="0">
                <a:solidFill>
                  <a:srgbClr val="00B0F0"/>
                </a:solidFill>
              </a:rPr>
              <a:t>http://python-textbok.readthedocs.io/en/1.0/Sorting_and_Searching_Algorithms.html</a:t>
            </a:r>
          </a:p>
        </p:txBody>
      </p:sp>
      <p:sp>
        <p:nvSpPr>
          <p:cNvPr id="11" name="Rectangle 10"/>
          <p:cNvSpPr/>
          <p:nvPr/>
        </p:nvSpPr>
        <p:spPr>
          <a:xfrm>
            <a:off x="7086600" y="6380946"/>
            <a:ext cx="1986441" cy="477054"/>
          </a:xfrm>
          <a:prstGeom prst="rect">
            <a:avLst/>
          </a:prstGeom>
        </p:spPr>
        <p:txBody>
          <a:bodyPr wrap="none">
            <a:spAutoFit/>
          </a:bodyPr>
          <a:lstStyle/>
          <a:p>
            <a:r>
              <a:rPr lang="en-US" sz="2500" b="1" dirty="0" smtClean="0">
                <a:solidFill>
                  <a:srgbClr val="CCFFFF"/>
                </a:solidFill>
              </a:rPr>
              <a:t>Merge Sort</a:t>
            </a:r>
            <a:endParaRPr lang="en-US" sz="2500" b="1" dirty="0">
              <a:solidFill>
                <a:srgbClr val="CCFFFF"/>
              </a:solidFill>
            </a:endParaRPr>
          </a:p>
        </p:txBody>
      </p:sp>
    </p:spTree>
    <p:extLst>
      <p:ext uri="{BB962C8B-B14F-4D97-AF65-F5344CB8AC3E}">
        <p14:creationId xmlns:p14="http://schemas.microsoft.com/office/powerpoint/2010/main" val="288029206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Rectangle 3"/>
          <p:cNvSpPr>
            <a:spLocks noChangeArrowheads="1"/>
          </p:cNvSpPr>
          <p:nvPr/>
        </p:nvSpPr>
        <p:spPr bwMode="auto">
          <a:xfrm>
            <a:off x="76200" y="0"/>
            <a:ext cx="899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5400">
                <a:solidFill>
                  <a:srgbClr val="FFFF00"/>
                </a:solidFill>
                <a:cs typeface="Tahoma" pitchFamily="34" charset="0"/>
              </a:rPr>
              <a:t>Questions?</a:t>
            </a:r>
          </a:p>
        </p:txBody>
      </p:sp>
    </p:spTree>
    <p:extLst>
      <p:ext uri="{BB962C8B-B14F-4D97-AF65-F5344CB8AC3E}">
        <p14:creationId xmlns:p14="http://schemas.microsoft.com/office/powerpoint/2010/main" val="2057063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457200" y="838200"/>
            <a:ext cx="8229600" cy="5638800"/>
          </a:xfrm>
        </p:spPr>
        <p:txBody>
          <a:bodyPr/>
          <a:lstStyle/>
          <a:p>
            <a:r>
              <a:rPr lang="en-US" altLang="en-US" dirty="0" smtClean="0"/>
              <a:t>Use the same strategy to solve for x!</a:t>
            </a:r>
          </a:p>
          <a:p>
            <a:endParaRPr lang="en-US" altLang="en-US" sz="2000" dirty="0" smtClean="0"/>
          </a:p>
          <a:p>
            <a:pPr>
              <a:lnSpc>
                <a:spcPts val="4000"/>
              </a:lnSpc>
              <a:spcBef>
                <a:spcPct val="0"/>
              </a:spcBef>
            </a:pPr>
            <a:r>
              <a:rPr lang="en-US" altLang="en-US" dirty="0" smtClean="0">
                <a:cs typeface="Courier New" pitchFamily="49" charset="0"/>
              </a:rPr>
              <a:t>         x   y   z</a:t>
            </a:r>
            <a:r>
              <a:rPr lang="en-US" altLang="en-US" sz="6000" dirty="0" smtClean="0">
                <a:cs typeface="Courier New" pitchFamily="49" charset="0"/>
              </a:rPr>
              <a:t> </a:t>
            </a:r>
            <a:r>
              <a:rPr lang="en-US" altLang="en-US" dirty="0" smtClean="0">
                <a:cs typeface="Courier New" pitchFamily="49" charset="0"/>
              </a:rPr>
              <a:t>   k</a:t>
            </a:r>
          </a:p>
          <a:p>
            <a:pPr>
              <a:lnSpc>
                <a:spcPts val="4000"/>
              </a:lnSpc>
              <a:spcBef>
                <a:spcPct val="0"/>
              </a:spcBef>
            </a:pPr>
            <a:r>
              <a:rPr lang="en-US" altLang="en-US" dirty="0" err="1">
                <a:solidFill>
                  <a:schemeClr val="bg1"/>
                </a:solidFill>
              </a:rPr>
              <a:t>eq</a:t>
            </a:r>
            <a:r>
              <a:rPr lang="en-US" altLang="en-US" dirty="0">
                <a:solidFill>
                  <a:schemeClr val="bg1"/>
                </a:solidFill>
              </a:rPr>
              <a:t> 1</a:t>
            </a:r>
            <a:r>
              <a:rPr lang="en-US" altLang="en-US" sz="2400" dirty="0">
                <a:solidFill>
                  <a:schemeClr val="bg1"/>
                </a:solidFill>
              </a:rPr>
              <a:t> </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1  1  2</a:t>
            </a:r>
            <a:r>
              <a:rPr lang="en-US" altLang="en-US" baseline="-25000" dirty="0">
                <a:solidFill>
                  <a:schemeClr val="bg1"/>
                </a:solidFill>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 19</a:t>
            </a:r>
            <a:r>
              <a:rPr lang="en-US" altLang="en-US" dirty="0">
                <a:latin typeface="Courier New" pitchFamily="49" charset="0"/>
                <a:cs typeface="Courier New" pitchFamily="49" charset="0"/>
              </a:rPr>
              <a:t>┐</a:t>
            </a:r>
          </a:p>
          <a:p>
            <a:pPr>
              <a:lnSpc>
                <a:spcPts val="4000"/>
              </a:lnSpc>
              <a:spcBef>
                <a:spcPct val="0"/>
              </a:spcBef>
            </a:pPr>
            <a:r>
              <a:rPr lang="en-US" altLang="en-US" dirty="0" err="1"/>
              <a:t>eq</a:t>
            </a:r>
            <a:r>
              <a:rPr lang="en-US" altLang="en-US" dirty="0"/>
              <a:t> 1</a:t>
            </a:r>
            <a:r>
              <a:rPr lang="en-US" altLang="en-US" sz="2400" dirty="0"/>
              <a:t> </a:t>
            </a:r>
            <a:r>
              <a:rPr lang="en-US" altLang="en-US" dirty="0">
                <a:latin typeface="Courier New" pitchFamily="49" charset="0"/>
                <a:cs typeface="Courier New" pitchFamily="49" charset="0"/>
              </a:rPr>
              <a:t>│  1  1  2</a:t>
            </a:r>
            <a:r>
              <a:rPr lang="en-US" altLang="en-US" baseline="-25000" dirty="0">
                <a:latin typeface="Courier New" pitchFamily="49" charset="0"/>
                <a:cs typeface="Courier New" pitchFamily="49" charset="0"/>
              </a:rPr>
              <a:t> </a:t>
            </a:r>
            <a:r>
              <a:rPr lang="en-US" altLang="en-US" dirty="0">
                <a:latin typeface="Courier New" pitchFamily="49" charset="0"/>
                <a:cs typeface="Courier New" pitchFamily="49" charset="0"/>
              </a:rPr>
              <a:t>│ 19│</a:t>
            </a:r>
          </a:p>
          <a:p>
            <a:pPr>
              <a:lnSpc>
                <a:spcPts val="4000"/>
              </a:lnSpc>
              <a:spcBef>
                <a:spcPct val="0"/>
              </a:spcBef>
            </a:pPr>
            <a:r>
              <a:rPr lang="en-US" altLang="en-US" dirty="0" err="1"/>
              <a:t>eq</a:t>
            </a:r>
            <a:r>
              <a:rPr lang="en-US" altLang="en-US" dirty="0"/>
              <a:t> 2</a:t>
            </a:r>
            <a:r>
              <a:rPr lang="en-US" altLang="en-US" sz="2400" dirty="0"/>
              <a:t> </a:t>
            </a:r>
            <a:r>
              <a:rPr lang="en-US" altLang="en-US" dirty="0">
                <a:latin typeface="Courier New" pitchFamily="49" charset="0"/>
                <a:cs typeface="Courier New" pitchFamily="49" charset="0"/>
              </a:rPr>
              <a:t>│  0  1  0</a:t>
            </a:r>
            <a:r>
              <a:rPr lang="en-US" altLang="en-US" baseline="-25000" dirty="0">
                <a:latin typeface="Courier New" pitchFamily="49" charset="0"/>
                <a:cs typeface="Courier New" pitchFamily="49" charset="0"/>
              </a:rPr>
              <a:t> </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1</a:t>
            </a:r>
            <a:r>
              <a:rPr lang="en-US" altLang="en-US" dirty="0">
                <a:latin typeface="Courier New" pitchFamily="49" charset="0"/>
                <a:cs typeface="Courier New" pitchFamily="49" charset="0"/>
              </a:rPr>
              <a:t>3│</a:t>
            </a:r>
          </a:p>
          <a:p>
            <a:pPr>
              <a:lnSpc>
                <a:spcPts val="4000"/>
              </a:lnSpc>
              <a:spcBef>
                <a:spcPct val="0"/>
              </a:spcBef>
            </a:pPr>
            <a:r>
              <a:rPr lang="en-US" altLang="en-US" dirty="0" err="1"/>
              <a:t>eq</a:t>
            </a:r>
            <a:r>
              <a:rPr lang="en-US" altLang="en-US" dirty="0"/>
              <a:t> 3</a:t>
            </a:r>
            <a:r>
              <a:rPr lang="en-US" altLang="en-US" sz="2400" dirty="0"/>
              <a:t> </a:t>
            </a:r>
            <a:r>
              <a:rPr lang="en-US" altLang="en-US" dirty="0">
                <a:latin typeface="Courier New" pitchFamily="49" charset="0"/>
                <a:cs typeface="Courier New" pitchFamily="49" charset="0"/>
              </a:rPr>
              <a:t>│  0  0  1</a:t>
            </a:r>
            <a:r>
              <a:rPr lang="en-US" altLang="en-US" baseline="-25000" dirty="0">
                <a:latin typeface="Courier New" pitchFamily="49" charset="0"/>
                <a:cs typeface="Courier New" pitchFamily="49" charset="0"/>
              </a:rPr>
              <a:t> </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1</a:t>
            </a:r>
            <a:r>
              <a:rPr lang="en-US" altLang="en-US" dirty="0">
                <a:latin typeface="Courier New" pitchFamily="49" charset="0"/>
                <a:cs typeface="Courier New" pitchFamily="49" charset="0"/>
              </a:rPr>
              <a:t>5│</a:t>
            </a:r>
          </a:p>
          <a:p>
            <a:pPr>
              <a:lnSpc>
                <a:spcPts val="4000"/>
              </a:lnSpc>
              <a:spcBef>
                <a:spcPct val="0"/>
              </a:spcBef>
            </a:pPr>
            <a:r>
              <a:rPr lang="en-US" altLang="en-US" dirty="0" err="1">
                <a:solidFill>
                  <a:schemeClr val="bg1"/>
                </a:solidFill>
              </a:rPr>
              <a:t>eq</a:t>
            </a:r>
            <a:r>
              <a:rPr lang="en-US" altLang="en-US" dirty="0">
                <a:solidFill>
                  <a:schemeClr val="bg1"/>
                </a:solidFill>
              </a:rPr>
              <a:t> 3</a:t>
            </a:r>
            <a:r>
              <a:rPr lang="en-US" altLang="en-US" sz="2400" dirty="0">
                <a:solidFill>
                  <a:schemeClr val="bg1"/>
                </a:solidFill>
              </a:rPr>
              <a:t> </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0  0  1</a:t>
            </a:r>
            <a:r>
              <a:rPr lang="en-US" altLang="en-US" baseline="-25000" dirty="0">
                <a:solidFill>
                  <a:schemeClr val="bg1"/>
                </a:solidFill>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 15</a:t>
            </a:r>
            <a:r>
              <a:rPr lang="en-US" altLang="en-US" dirty="0">
                <a:latin typeface="Courier New" pitchFamily="49" charset="0"/>
                <a:cs typeface="Courier New" pitchFamily="49" charset="0"/>
              </a:rPr>
              <a:t>┘</a:t>
            </a:r>
          </a:p>
          <a:p>
            <a:endParaRPr lang="en-US" altLang="en-US" dirty="0" smtClean="0"/>
          </a:p>
        </p:txBody>
      </p:sp>
      <p:sp>
        <p:nvSpPr>
          <p:cNvPr id="36867" name="Rectangle 5"/>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Tree>
    <p:extLst>
      <p:ext uri="{BB962C8B-B14F-4D97-AF65-F5344CB8AC3E}">
        <p14:creationId xmlns:p14="http://schemas.microsoft.com/office/powerpoint/2010/main" val="4021399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457200" y="838200"/>
            <a:ext cx="8229600" cy="5638800"/>
          </a:xfrm>
        </p:spPr>
        <p:txBody>
          <a:bodyPr/>
          <a:lstStyle/>
          <a:p>
            <a:r>
              <a:rPr lang="en-US" altLang="en-US" dirty="0" smtClean="0"/>
              <a:t>-R2 + R1:</a:t>
            </a:r>
          </a:p>
          <a:p>
            <a:endParaRPr lang="en-US" altLang="en-US" sz="2000" dirty="0" smtClean="0"/>
          </a:p>
          <a:p>
            <a:pPr>
              <a:lnSpc>
                <a:spcPts val="4000"/>
              </a:lnSpc>
              <a:spcBef>
                <a:spcPct val="0"/>
              </a:spcBef>
            </a:pPr>
            <a:r>
              <a:rPr lang="en-US" altLang="en-US" dirty="0" smtClean="0">
                <a:cs typeface="Courier New" pitchFamily="49" charset="0"/>
              </a:rPr>
              <a:t>         x   y   z</a:t>
            </a:r>
            <a:r>
              <a:rPr lang="en-US" altLang="en-US" sz="6000" dirty="0" smtClean="0">
                <a:cs typeface="Courier New" pitchFamily="49" charset="0"/>
              </a:rPr>
              <a:t> </a:t>
            </a:r>
            <a:r>
              <a:rPr lang="en-US" altLang="en-US" dirty="0" smtClean="0">
                <a:cs typeface="Courier New" pitchFamily="49" charset="0"/>
              </a:rPr>
              <a:t>   k</a:t>
            </a:r>
          </a:p>
          <a:p>
            <a:pPr>
              <a:lnSpc>
                <a:spcPts val="4000"/>
              </a:lnSpc>
              <a:spcBef>
                <a:spcPct val="0"/>
              </a:spcBef>
            </a:pPr>
            <a:r>
              <a:rPr lang="en-US" altLang="en-US" dirty="0" err="1" smtClean="0">
                <a:solidFill>
                  <a:schemeClr val="bg1"/>
                </a:solidFill>
              </a:rPr>
              <a:t>eq</a:t>
            </a:r>
            <a:r>
              <a:rPr lang="en-US" altLang="en-US" dirty="0" smtClean="0">
                <a:solidFill>
                  <a:schemeClr val="bg1"/>
                </a:solidFill>
              </a:rPr>
              <a:t> </a:t>
            </a:r>
            <a:r>
              <a:rPr lang="en-US" altLang="en-US" dirty="0">
                <a:solidFill>
                  <a:schemeClr val="bg1"/>
                </a:solidFill>
              </a:rPr>
              <a:t>1</a:t>
            </a:r>
            <a:r>
              <a:rPr lang="en-US" altLang="en-US" sz="2400" dirty="0">
                <a:solidFill>
                  <a:schemeClr val="bg1"/>
                </a:solidFill>
              </a:rPr>
              <a:t> </a:t>
            </a:r>
            <a:r>
              <a:rPr lang="en-US" altLang="en-US" dirty="0">
                <a:latin typeface="Courier New" pitchFamily="49" charset="0"/>
                <a:cs typeface="Courier New" pitchFamily="49" charset="0"/>
              </a:rPr>
              <a:t>┌</a:t>
            </a:r>
            <a:r>
              <a:rPr lang="en-US" altLang="en-US" dirty="0" smtClean="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1  1  2</a:t>
            </a:r>
            <a:r>
              <a:rPr lang="en-US" altLang="en-US" baseline="-25000" dirty="0">
                <a:solidFill>
                  <a:schemeClr val="bg1"/>
                </a:solidFill>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19</a:t>
            </a:r>
            <a:r>
              <a:rPr lang="en-US" altLang="en-US" dirty="0" smtClean="0">
                <a:latin typeface="Courier New" pitchFamily="49" charset="0"/>
                <a:cs typeface="Courier New" pitchFamily="49" charset="0"/>
              </a:rPr>
              <a:t>┐</a:t>
            </a:r>
            <a:endParaRPr lang="en-US" altLang="en-US" dirty="0">
              <a:latin typeface="Courier New" pitchFamily="49" charset="0"/>
              <a:cs typeface="Courier New" pitchFamily="49" charset="0"/>
            </a:endParaRPr>
          </a:p>
          <a:p>
            <a:pPr>
              <a:lnSpc>
                <a:spcPts val="4000"/>
              </a:lnSpc>
              <a:spcBef>
                <a:spcPct val="0"/>
              </a:spcBef>
            </a:pPr>
            <a:r>
              <a:rPr lang="en-US" altLang="en-US" dirty="0" err="1" smtClean="0"/>
              <a:t>eq</a:t>
            </a:r>
            <a:r>
              <a:rPr lang="en-US" altLang="en-US" dirty="0" smtClean="0"/>
              <a:t> 1</a:t>
            </a:r>
            <a:r>
              <a:rPr lang="en-US" altLang="en-US" sz="2400" dirty="0" smtClean="0"/>
              <a:t> </a:t>
            </a:r>
            <a:r>
              <a:rPr lang="en-US" altLang="en-US" dirty="0" smtClean="0">
                <a:latin typeface="Courier New" pitchFamily="49" charset="0"/>
                <a:cs typeface="Courier New" pitchFamily="49" charset="0"/>
              </a:rPr>
              <a:t>│  1  1  2</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19│</a:t>
            </a:r>
          </a:p>
          <a:p>
            <a:pPr>
              <a:lnSpc>
                <a:spcPts val="4000"/>
              </a:lnSpc>
              <a:spcBef>
                <a:spcPct val="0"/>
              </a:spcBef>
            </a:pPr>
            <a:r>
              <a:rPr lang="en-US" altLang="en-US" dirty="0" smtClean="0">
                <a:solidFill>
                  <a:srgbClr val="FFFF00"/>
                </a:solidFill>
                <a:latin typeface="Courier New" pitchFamily="49" charset="0"/>
                <a:cs typeface="Courier New" pitchFamily="49" charset="0"/>
              </a:rPr>
              <a:t>      </a:t>
            </a:r>
            <a:r>
              <a:rPr lang="en-US" altLang="en-US" u="sng" dirty="0" smtClean="0">
                <a:solidFill>
                  <a:srgbClr val="FFFF00"/>
                </a:solidFill>
                <a:latin typeface="Courier New" pitchFamily="49" charset="0"/>
                <a:cs typeface="Courier New" pitchFamily="49" charset="0"/>
              </a:rPr>
              <a:t>+0</a:t>
            </a:r>
            <a:r>
              <a:rPr lang="en-US" altLang="en-US" dirty="0" smtClean="0">
                <a:solidFill>
                  <a:srgbClr val="FFFF00"/>
                </a:solidFill>
                <a:latin typeface="Courier New" pitchFamily="49" charset="0"/>
                <a:cs typeface="Courier New" pitchFamily="49" charset="0"/>
              </a:rPr>
              <a:t> </a:t>
            </a:r>
            <a:r>
              <a:rPr lang="en-US" altLang="en-US" u="sng" dirty="0" smtClean="0">
                <a:solidFill>
                  <a:srgbClr val="FFFF00"/>
                </a:solidFill>
                <a:latin typeface="Courier New" pitchFamily="49" charset="0"/>
                <a:cs typeface="Courier New" pitchFamily="49" charset="0"/>
              </a:rPr>
              <a:t>-1</a:t>
            </a:r>
            <a:r>
              <a:rPr lang="en-US" altLang="en-US" dirty="0" smtClean="0">
                <a:solidFill>
                  <a:srgbClr val="FFFF00"/>
                </a:solidFill>
                <a:latin typeface="Courier New" pitchFamily="49" charset="0"/>
                <a:cs typeface="Courier New" pitchFamily="49" charset="0"/>
              </a:rPr>
              <a:t> </a:t>
            </a:r>
            <a:r>
              <a:rPr lang="en-US" altLang="en-US" u="sng" dirty="0" smtClean="0">
                <a:solidFill>
                  <a:srgbClr val="FFFF00"/>
                </a:solidFill>
                <a:latin typeface="Courier New" pitchFamily="49" charset="0"/>
                <a:cs typeface="Courier New" pitchFamily="49" charset="0"/>
              </a:rPr>
              <a:t>+0</a:t>
            </a:r>
            <a:r>
              <a:rPr lang="en-US" altLang="en-US" dirty="0" smtClean="0">
                <a:solidFill>
                  <a:srgbClr val="FFFF00"/>
                </a:solidFill>
                <a:latin typeface="Courier New" pitchFamily="49" charset="0"/>
                <a:cs typeface="Courier New" pitchFamily="49" charset="0"/>
              </a:rPr>
              <a:t>  </a:t>
            </a:r>
            <a:r>
              <a:rPr lang="en-US" altLang="en-US" sz="2500" dirty="0" smtClean="0">
                <a:solidFill>
                  <a:srgbClr val="FFFF00"/>
                </a:solidFill>
                <a:latin typeface="Courier New" pitchFamily="49" charset="0"/>
                <a:cs typeface="Courier New" pitchFamily="49" charset="0"/>
              </a:rPr>
              <a:t> </a:t>
            </a:r>
            <a:r>
              <a:rPr lang="en-US" altLang="en-US" u="sng" dirty="0" smtClean="0">
                <a:solidFill>
                  <a:srgbClr val="FFFF00"/>
                </a:solidFill>
                <a:latin typeface="Courier New" pitchFamily="49" charset="0"/>
                <a:cs typeface="Courier New" pitchFamily="49" charset="0"/>
              </a:rPr>
              <a:t>-3</a:t>
            </a:r>
            <a:r>
              <a:rPr lang="en-US" altLang="en-US" dirty="0" smtClean="0">
                <a:solidFill>
                  <a:srgbClr val="FFFF00"/>
                </a:solidFill>
                <a:latin typeface="Courier New" pitchFamily="49" charset="0"/>
                <a:cs typeface="Courier New" pitchFamily="49" charset="0"/>
              </a:rPr>
              <a:t> </a:t>
            </a:r>
          </a:p>
          <a:p>
            <a:pPr>
              <a:lnSpc>
                <a:spcPts val="4000"/>
              </a:lnSpc>
              <a:spcBef>
                <a:spcPts val="600"/>
              </a:spcBef>
            </a:pPr>
            <a:r>
              <a:rPr lang="en-US" altLang="en-US" dirty="0" smtClean="0">
                <a:solidFill>
                  <a:srgbClr val="FFFF00"/>
                </a:solidFill>
                <a:latin typeface="Courier New" pitchFamily="49" charset="0"/>
                <a:cs typeface="Courier New" pitchFamily="49" charset="0"/>
              </a:rPr>
              <a:t>       1  0  2  </a:t>
            </a:r>
            <a:r>
              <a:rPr lang="en-US" altLang="en-US" sz="2500" dirty="0" smtClean="0">
                <a:solidFill>
                  <a:srgbClr val="FFFF00"/>
                </a:solidFill>
                <a:latin typeface="Courier New" pitchFamily="49" charset="0"/>
                <a:cs typeface="Courier New" pitchFamily="49" charset="0"/>
              </a:rPr>
              <a:t> </a:t>
            </a:r>
            <a:r>
              <a:rPr lang="en-US" altLang="en-US" dirty="0" smtClean="0">
                <a:solidFill>
                  <a:srgbClr val="FFFF00"/>
                </a:solidFill>
                <a:latin typeface="Courier New" pitchFamily="49" charset="0"/>
                <a:cs typeface="Courier New" pitchFamily="49" charset="0"/>
              </a:rPr>
              <a:t>16  </a:t>
            </a:r>
          </a:p>
          <a:p>
            <a:pPr>
              <a:lnSpc>
                <a:spcPts val="4000"/>
              </a:lnSpc>
              <a:spcBef>
                <a:spcPct val="0"/>
              </a:spcBef>
            </a:pPr>
            <a:r>
              <a:rPr lang="en-US" altLang="en-US" dirty="0" err="1" smtClean="0"/>
              <a:t>eq</a:t>
            </a:r>
            <a:r>
              <a:rPr lang="en-US" altLang="en-US" dirty="0" smtClean="0"/>
              <a:t> 2</a:t>
            </a:r>
            <a:r>
              <a:rPr lang="en-US" altLang="en-US" sz="2400" dirty="0" smtClean="0"/>
              <a:t> </a:t>
            </a:r>
            <a:r>
              <a:rPr lang="en-US" altLang="en-US" dirty="0" smtClean="0">
                <a:latin typeface="Courier New" pitchFamily="49" charset="0"/>
                <a:cs typeface="Courier New" pitchFamily="49" charset="0"/>
              </a:rPr>
              <a:t>│  0  1  0</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3│</a:t>
            </a:r>
          </a:p>
          <a:p>
            <a:pPr>
              <a:lnSpc>
                <a:spcPts val="4000"/>
              </a:lnSpc>
              <a:spcBef>
                <a:spcPct val="0"/>
              </a:spcBef>
            </a:pPr>
            <a:r>
              <a:rPr lang="en-US" altLang="en-US" dirty="0" err="1" smtClean="0"/>
              <a:t>eq</a:t>
            </a:r>
            <a:r>
              <a:rPr lang="en-US" altLang="en-US" dirty="0" smtClean="0"/>
              <a:t> 3</a:t>
            </a:r>
            <a:r>
              <a:rPr lang="en-US" altLang="en-US" sz="2400" dirty="0" smtClean="0"/>
              <a:t> </a:t>
            </a:r>
            <a:r>
              <a:rPr lang="en-US" altLang="en-US" dirty="0" smtClean="0">
                <a:latin typeface="Courier New" pitchFamily="49" charset="0"/>
                <a:cs typeface="Courier New" pitchFamily="49" charset="0"/>
              </a:rPr>
              <a:t>│  0  0  1</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5│</a:t>
            </a:r>
          </a:p>
          <a:p>
            <a:pPr>
              <a:lnSpc>
                <a:spcPts val="4000"/>
              </a:lnSpc>
              <a:spcBef>
                <a:spcPct val="0"/>
              </a:spcBef>
            </a:pPr>
            <a:r>
              <a:rPr lang="en-US" altLang="en-US" dirty="0" smtClean="0"/>
              <a:t>    </a:t>
            </a:r>
            <a:r>
              <a:rPr lang="en-US" altLang="en-US" sz="5800" dirty="0" smtClean="0"/>
              <a:t> </a:t>
            </a:r>
            <a:r>
              <a:rPr lang="en-US" altLang="en-US" dirty="0" smtClean="0">
                <a:latin typeface="Courier New" pitchFamily="49" charset="0"/>
                <a:cs typeface="Courier New" pitchFamily="49" charset="0"/>
              </a:rPr>
              <a:t>└             </a:t>
            </a:r>
            <a:r>
              <a:rPr lang="en-US" altLang="en-US" sz="27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a:t>
            </a:r>
            <a:endParaRPr lang="en-US" altLang="en-US" dirty="0" smtClean="0"/>
          </a:p>
          <a:p>
            <a:endParaRPr lang="en-US" altLang="en-US" dirty="0" smtClean="0"/>
          </a:p>
        </p:txBody>
      </p:sp>
      <p:sp>
        <p:nvSpPr>
          <p:cNvPr id="37891"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Tree>
    <p:extLst>
      <p:ext uri="{BB962C8B-B14F-4D97-AF65-F5344CB8AC3E}">
        <p14:creationId xmlns:p14="http://schemas.microsoft.com/office/powerpoint/2010/main" val="3174272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457200" y="838200"/>
            <a:ext cx="8229600" cy="5638800"/>
          </a:xfrm>
        </p:spPr>
        <p:txBody>
          <a:bodyPr/>
          <a:lstStyle/>
          <a:p>
            <a:r>
              <a:rPr lang="en-US" altLang="en-US" dirty="0" smtClean="0"/>
              <a:t>Now what?</a:t>
            </a:r>
          </a:p>
          <a:p>
            <a:endParaRPr lang="en-US" altLang="en-US" sz="2000" dirty="0" smtClean="0"/>
          </a:p>
          <a:p>
            <a:pPr>
              <a:lnSpc>
                <a:spcPts val="4000"/>
              </a:lnSpc>
              <a:spcBef>
                <a:spcPct val="0"/>
              </a:spcBef>
            </a:pPr>
            <a:r>
              <a:rPr lang="en-US" altLang="en-US" dirty="0" smtClean="0">
                <a:cs typeface="Courier New" pitchFamily="49" charset="0"/>
              </a:rPr>
              <a:t>         x   y   z</a:t>
            </a:r>
            <a:r>
              <a:rPr lang="en-US" altLang="en-US" sz="6000" dirty="0" smtClean="0">
                <a:cs typeface="Courier New" pitchFamily="49" charset="0"/>
              </a:rPr>
              <a:t> </a:t>
            </a:r>
            <a:r>
              <a:rPr lang="en-US" altLang="en-US" dirty="0" smtClean="0">
                <a:cs typeface="Courier New" pitchFamily="49" charset="0"/>
              </a:rPr>
              <a:t>   k</a:t>
            </a:r>
          </a:p>
          <a:p>
            <a:pPr>
              <a:lnSpc>
                <a:spcPts val="4000"/>
              </a:lnSpc>
              <a:spcBef>
                <a:spcPct val="0"/>
              </a:spcBef>
            </a:pPr>
            <a:r>
              <a:rPr lang="en-US" altLang="en-US" dirty="0" err="1">
                <a:solidFill>
                  <a:schemeClr val="bg1"/>
                </a:solidFill>
              </a:rPr>
              <a:t>eq</a:t>
            </a:r>
            <a:r>
              <a:rPr lang="en-US" altLang="en-US" dirty="0">
                <a:solidFill>
                  <a:schemeClr val="bg1"/>
                </a:solidFill>
              </a:rPr>
              <a:t> 1</a:t>
            </a:r>
            <a:r>
              <a:rPr lang="en-US" altLang="en-US" sz="2400" dirty="0">
                <a:solidFill>
                  <a:schemeClr val="bg1"/>
                </a:solidFill>
              </a:rPr>
              <a:t> </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1  1  2</a:t>
            </a:r>
            <a:r>
              <a:rPr lang="en-US" altLang="en-US" baseline="-25000" dirty="0">
                <a:solidFill>
                  <a:schemeClr val="bg1"/>
                </a:solidFill>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 19</a:t>
            </a:r>
            <a:r>
              <a:rPr lang="en-US" altLang="en-US" dirty="0">
                <a:latin typeface="Courier New" pitchFamily="49" charset="0"/>
                <a:cs typeface="Courier New" pitchFamily="49" charset="0"/>
              </a:rPr>
              <a:t>┐</a:t>
            </a:r>
          </a:p>
          <a:p>
            <a:pPr>
              <a:lnSpc>
                <a:spcPts val="4000"/>
              </a:lnSpc>
              <a:spcBef>
                <a:spcPct val="0"/>
              </a:spcBef>
            </a:pPr>
            <a:r>
              <a:rPr lang="en-US" altLang="en-US" dirty="0" err="1" smtClean="0"/>
              <a:t>eq</a:t>
            </a:r>
            <a:r>
              <a:rPr lang="en-US" altLang="en-US" dirty="0" smtClean="0"/>
              <a:t> 1</a:t>
            </a:r>
            <a:r>
              <a:rPr lang="en-US" altLang="en-US" sz="2400" dirty="0" smtClean="0"/>
              <a:t> </a:t>
            </a:r>
            <a:r>
              <a:rPr lang="en-US" altLang="en-US" dirty="0" smtClean="0">
                <a:latin typeface="Courier New" pitchFamily="49" charset="0"/>
                <a:cs typeface="Courier New" pitchFamily="49" charset="0"/>
              </a:rPr>
              <a:t>│  1  0  2</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16│</a:t>
            </a:r>
          </a:p>
          <a:p>
            <a:pPr>
              <a:lnSpc>
                <a:spcPts val="4000"/>
              </a:lnSpc>
              <a:spcBef>
                <a:spcPct val="0"/>
              </a:spcBef>
            </a:pPr>
            <a:r>
              <a:rPr lang="en-US" altLang="en-US" dirty="0" err="1" smtClean="0"/>
              <a:t>eq</a:t>
            </a:r>
            <a:r>
              <a:rPr lang="en-US" altLang="en-US" dirty="0" smtClean="0"/>
              <a:t> 2</a:t>
            </a:r>
            <a:r>
              <a:rPr lang="en-US" altLang="en-US" sz="2400" dirty="0" smtClean="0"/>
              <a:t> </a:t>
            </a:r>
            <a:r>
              <a:rPr lang="en-US" altLang="en-US" dirty="0" smtClean="0">
                <a:latin typeface="Courier New" pitchFamily="49" charset="0"/>
                <a:cs typeface="Courier New" pitchFamily="49" charset="0"/>
              </a:rPr>
              <a:t>│  0  1  0</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1</a:t>
            </a:r>
            <a:r>
              <a:rPr lang="en-US" altLang="en-US" dirty="0" smtClean="0">
                <a:latin typeface="Courier New" pitchFamily="49" charset="0"/>
                <a:cs typeface="Courier New" pitchFamily="49" charset="0"/>
              </a:rPr>
              <a:t>3│</a:t>
            </a:r>
            <a:r>
              <a:rPr lang="en-US" altLang="en-US" dirty="0" smtClean="0"/>
              <a:t> </a:t>
            </a:r>
          </a:p>
          <a:p>
            <a:pPr>
              <a:lnSpc>
                <a:spcPts val="4000"/>
              </a:lnSpc>
              <a:spcBef>
                <a:spcPct val="0"/>
              </a:spcBef>
            </a:pPr>
            <a:r>
              <a:rPr lang="en-US" altLang="en-US" dirty="0" err="1" smtClean="0"/>
              <a:t>eq</a:t>
            </a:r>
            <a:r>
              <a:rPr lang="en-US" altLang="en-US" dirty="0" smtClean="0"/>
              <a:t> 3</a:t>
            </a:r>
            <a:r>
              <a:rPr lang="en-US" altLang="en-US" sz="2400" dirty="0" smtClean="0"/>
              <a:t> </a:t>
            </a:r>
            <a:r>
              <a:rPr lang="en-US" altLang="en-US" dirty="0" smtClean="0">
                <a:latin typeface="Courier New" pitchFamily="49" charset="0"/>
                <a:cs typeface="Courier New" pitchFamily="49" charset="0"/>
              </a:rPr>
              <a:t>│  0  0  1</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1</a:t>
            </a:r>
            <a:r>
              <a:rPr lang="en-US" altLang="en-US" dirty="0" smtClean="0">
                <a:latin typeface="Courier New" pitchFamily="49" charset="0"/>
                <a:cs typeface="Courier New" pitchFamily="49" charset="0"/>
              </a:rPr>
              <a:t>5│</a:t>
            </a:r>
            <a:r>
              <a:rPr lang="en-US" altLang="en-US" dirty="0" smtClean="0"/>
              <a:t> </a:t>
            </a:r>
            <a:r>
              <a:rPr lang="en-US" altLang="en-US" sz="2000" dirty="0" smtClean="0"/>
              <a:t> </a:t>
            </a:r>
            <a:endParaRPr lang="en-US" altLang="en-US" dirty="0" smtClean="0">
              <a:latin typeface="Courier New" pitchFamily="49" charset="0"/>
              <a:cs typeface="Courier New" pitchFamily="49" charset="0"/>
            </a:endParaRPr>
          </a:p>
          <a:p>
            <a:pPr>
              <a:lnSpc>
                <a:spcPts val="4000"/>
              </a:lnSpc>
              <a:spcBef>
                <a:spcPct val="0"/>
              </a:spcBef>
            </a:pPr>
            <a:r>
              <a:rPr lang="en-US" altLang="en-US" dirty="0" err="1">
                <a:solidFill>
                  <a:schemeClr val="bg1"/>
                </a:solidFill>
              </a:rPr>
              <a:t>eq</a:t>
            </a:r>
            <a:r>
              <a:rPr lang="en-US" altLang="en-US" dirty="0">
                <a:solidFill>
                  <a:schemeClr val="bg1"/>
                </a:solidFill>
              </a:rPr>
              <a:t> 3</a:t>
            </a:r>
            <a:r>
              <a:rPr lang="en-US" altLang="en-US" sz="2400" dirty="0">
                <a:solidFill>
                  <a:schemeClr val="bg1"/>
                </a:solidFill>
              </a:rPr>
              <a:t> </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0  0  1</a:t>
            </a:r>
            <a:r>
              <a:rPr lang="en-US" altLang="en-US" baseline="-25000" dirty="0">
                <a:solidFill>
                  <a:schemeClr val="bg1"/>
                </a:solidFill>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 15</a:t>
            </a:r>
            <a:r>
              <a:rPr lang="en-US" altLang="en-US" dirty="0">
                <a:latin typeface="Courier New" pitchFamily="49" charset="0"/>
                <a:cs typeface="Courier New" pitchFamily="49" charset="0"/>
              </a:rPr>
              <a:t>┘</a:t>
            </a:r>
          </a:p>
          <a:p>
            <a:endParaRPr lang="en-US" altLang="en-US" dirty="0" smtClean="0"/>
          </a:p>
        </p:txBody>
      </p:sp>
      <p:sp>
        <p:nvSpPr>
          <p:cNvPr id="3891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Tree>
    <p:extLst>
      <p:ext uri="{BB962C8B-B14F-4D97-AF65-F5344CB8AC3E}">
        <p14:creationId xmlns:p14="http://schemas.microsoft.com/office/powerpoint/2010/main" val="3390357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838200"/>
            <a:ext cx="8229600" cy="5638800"/>
          </a:xfrm>
        </p:spPr>
        <p:txBody>
          <a:bodyPr/>
          <a:lstStyle/>
          <a:p>
            <a:r>
              <a:rPr lang="en-US" altLang="en-US" dirty="0" smtClean="0"/>
              <a:t>-2R3 + R1:</a:t>
            </a:r>
          </a:p>
          <a:p>
            <a:endParaRPr lang="en-US" altLang="en-US" sz="2000" dirty="0" smtClean="0"/>
          </a:p>
          <a:p>
            <a:pPr>
              <a:lnSpc>
                <a:spcPts val="4000"/>
              </a:lnSpc>
              <a:spcBef>
                <a:spcPct val="0"/>
              </a:spcBef>
            </a:pPr>
            <a:r>
              <a:rPr lang="en-US" altLang="en-US" dirty="0" smtClean="0">
                <a:cs typeface="Courier New" pitchFamily="49" charset="0"/>
              </a:rPr>
              <a:t>         x   y   z</a:t>
            </a:r>
            <a:r>
              <a:rPr lang="en-US" altLang="en-US" sz="6000" dirty="0" smtClean="0">
                <a:cs typeface="Courier New" pitchFamily="49" charset="0"/>
              </a:rPr>
              <a:t> </a:t>
            </a:r>
            <a:r>
              <a:rPr lang="en-US" altLang="en-US" dirty="0" smtClean="0">
                <a:cs typeface="Courier New" pitchFamily="49" charset="0"/>
              </a:rPr>
              <a:t>   k</a:t>
            </a:r>
          </a:p>
          <a:p>
            <a:pPr>
              <a:lnSpc>
                <a:spcPts val="4000"/>
              </a:lnSpc>
              <a:spcBef>
                <a:spcPct val="0"/>
              </a:spcBef>
            </a:pPr>
            <a:r>
              <a:rPr lang="en-US" altLang="en-US" dirty="0" err="1">
                <a:solidFill>
                  <a:schemeClr val="bg1"/>
                </a:solidFill>
              </a:rPr>
              <a:t>eq</a:t>
            </a:r>
            <a:r>
              <a:rPr lang="en-US" altLang="en-US" dirty="0">
                <a:solidFill>
                  <a:schemeClr val="bg1"/>
                </a:solidFill>
              </a:rPr>
              <a:t> 1</a:t>
            </a:r>
            <a:r>
              <a:rPr lang="en-US" altLang="en-US" sz="2400" dirty="0">
                <a:solidFill>
                  <a:schemeClr val="bg1"/>
                </a:solidFill>
              </a:rPr>
              <a:t> </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1  1  2</a:t>
            </a:r>
            <a:r>
              <a:rPr lang="en-US" altLang="en-US" baseline="-25000" dirty="0">
                <a:solidFill>
                  <a:schemeClr val="bg1"/>
                </a:solidFill>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 19</a:t>
            </a:r>
            <a:r>
              <a:rPr lang="en-US" altLang="en-US" dirty="0">
                <a:latin typeface="Courier New" pitchFamily="49" charset="0"/>
                <a:cs typeface="Courier New" pitchFamily="49" charset="0"/>
              </a:rPr>
              <a:t>┐</a:t>
            </a:r>
          </a:p>
          <a:p>
            <a:pPr>
              <a:lnSpc>
                <a:spcPts val="4000"/>
              </a:lnSpc>
              <a:spcBef>
                <a:spcPct val="0"/>
              </a:spcBef>
            </a:pPr>
            <a:r>
              <a:rPr lang="en-US" altLang="en-US" dirty="0" err="1" smtClean="0"/>
              <a:t>eq</a:t>
            </a:r>
            <a:r>
              <a:rPr lang="en-US" altLang="en-US" dirty="0" smtClean="0"/>
              <a:t> 1</a:t>
            </a:r>
            <a:r>
              <a:rPr lang="en-US" altLang="en-US" sz="2400" dirty="0" smtClean="0"/>
              <a:t> </a:t>
            </a:r>
            <a:r>
              <a:rPr lang="en-US" altLang="en-US" dirty="0" smtClean="0">
                <a:latin typeface="Courier New" pitchFamily="49" charset="0"/>
                <a:cs typeface="Courier New" pitchFamily="49" charset="0"/>
              </a:rPr>
              <a:t>│  1  0  2</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16│</a:t>
            </a:r>
          </a:p>
          <a:p>
            <a:pPr>
              <a:lnSpc>
                <a:spcPts val="4000"/>
              </a:lnSpc>
              <a:spcBef>
                <a:spcPct val="0"/>
              </a:spcBef>
            </a:pPr>
            <a:r>
              <a:rPr lang="en-US" altLang="en-US" dirty="0" smtClean="0">
                <a:solidFill>
                  <a:srgbClr val="FFFF00"/>
                </a:solidFill>
                <a:latin typeface="Courier New" pitchFamily="49" charset="0"/>
                <a:cs typeface="Courier New" pitchFamily="49" charset="0"/>
              </a:rPr>
              <a:t>      </a:t>
            </a:r>
            <a:r>
              <a:rPr lang="en-US" altLang="en-US" u="sng" dirty="0" smtClean="0">
                <a:solidFill>
                  <a:srgbClr val="FFFF00"/>
                </a:solidFill>
                <a:latin typeface="Courier New" pitchFamily="49" charset="0"/>
                <a:cs typeface="Courier New" pitchFamily="49" charset="0"/>
              </a:rPr>
              <a:t>+0</a:t>
            </a:r>
            <a:r>
              <a:rPr lang="en-US" altLang="en-US" dirty="0" smtClean="0">
                <a:solidFill>
                  <a:srgbClr val="FFFF00"/>
                </a:solidFill>
                <a:latin typeface="Courier New" pitchFamily="49" charset="0"/>
                <a:cs typeface="Courier New" pitchFamily="49" charset="0"/>
              </a:rPr>
              <a:t> </a:t>
            </a:r>
            <a:r>
              <a:rPr lang="en-US" altLang="en-US" u="sng" dirty="0" smtClean="0">
                <a:solidFill>
                  <a:srgbClr val="FFFF00"/>
                </a:solidFill>
                <a:latin typeface="Courier New" pitchFamily="49" charset="0"/>
                <a:cs typeface="Courier New" pitchFamily="49" charset="0"/>
              </a:rPr>
              <a:t>+0</a:t>
            </a:r>
            <a:r>
              <a:rPr lang="en-US" altLang="en-US" dirty="0" smtClean="0">
                <a:solidFill>
                  <a:srgbClr val="FFFF00"/>
                </a:solidFill>
                <a:latin typeface="Courier New" pitchFamily="49" charset="0"/>
                <a:cs typeface="Courier New" pitchFamily="49" charset="0"/>
              </a:rPr>
              <a:t> </a:t>
            </a:r>
            <a:r>
              <a:rPr lang="en-US" altLang="en-US" u="sng" dirty="0" smtClean="0">
                <a:solidFill>
                  <a:srgbClr val="FFFF00"/>
                </a:solidFill>
                <a:latin typeface="Courier New" pitchFamily="49" charset="0"/>
                <a:cs typeface="Courier New" pitchFamily="49" charset="0"/>
              </a:rPr>
              <a:t>-2</a:t>
            </a:r>
            <a:r>
              <a:rPr lang="en-US" altLang="en-US" dirty="0" smtClean="0">
                <a:solidFill>
                  <a:srgbClr val="FFFF00"/>
                </a:solidFill>
                <a:latin typeface="Courier New" pitchFamily="49" charset="0"/>
                <a:cs typeface="Courier New" pitchFamily="49" charset="0"/>
              </a:rPr>
              <a:t>  </a:t>
            </a:r>
            <a:r>
              <a:rPr lang="en-US" altLang="en-US" sz="2500" dirty="0" smtClean="0">
                <a:solidFill>
                  <a:srgbClr val="FFFF00"/>
                </a:solidFill>
                <a:latin typeface="Courier New" pitchFamily="49" charset="0"/>
                <a:cs typeface="Courier New" pitchFamily="49" charset="0"/>
              </a:rPr>
              <a:t> </a:t>
            </a:r>
            <a:r>
              <a:rPr lang="en-US" altLang="en-US" u="sng" dirty="0" smtClean="0">
                <a:solidFill>
                  <a:srgbClr val="FFFF00"/>
                </a:solidFill>
                <a:latin typeface="Courier New" pitchFamily="49" charset="0"/>
                <a:cs typeface="Courier New" pitchFamily="49" charset="0"/>
              </a:rPr>
              <a:t>-5</a:t>
            </a:r>
            <a:r>
              <a:rPr lang="en-US" altLang="en-US" dirty="0" smtClean="0">
                <a:solidFill>
                  <a:srgbClr val="FFFF00"/>
                </a:solidFill>
                <a:latin typeface="Courier New" pitchFamily="49" charset="0"/>
                <a:cs typeface="Courier New" pitchFamily="49" charset="0"/>
              </a:rPr>
              <a:t>   </a:t>
            </a:r>
          </a:p>
          <a:p>
            <a:pPr>
              <a:lnSpc>
                <a:spcPts val="4000"/>
              </a:lnSpc>
              <a:spcBef>
                <a:spcPts val="600"/>
              </a:spcBef>
            </a:pPr>
            <a:r>
              <a:rPr lang="en-US" altLang="en-US" dirty="0" smtClean="0">
                <a:solidFill>
                  <a:srgbClr val="FFFF00"/>
                </a:solidFill>
                <a:latin typeface="Courier New" pitchFamily="49" charset="0"/>
                <a:cs typeface="Courier New" pitchFamily="49" charset="0"/>
              </a:rPr>
              <a:t>       1  0  0  </a:t>
            </a:r>
            <a:r>
              <a:rPr lang="en-US" altLang="en-US" sz="2500" dirty="0" smtClean="0">
                <a:solidFill>
                  <a:srgbClr val="FFFF00"/>
                </a:solidFill>
                <a:latin typeface="Courier New" pitchFamily="49" charset="0"/>
                <a:cs typeface="Courier New" pitchFamily="49" charset="0"/>
              </a:rPr>
              <a:t> </a:t>
            </a:r>
            <a:r>
              <a:rPr lang="en-US" altLang="en-US" dirty="0" smtClean="0">
                <a:solidFill>
                  <a:srgbClr val="FFFF00"/>
                </a:solidFill>
                <a:latin typeface="Courier New" pitchFamily="49" charset="0"/>
                <a:cs typeface="Courier New" pitchFamily="49" charset="0"/>
              </a:rPr>
              <a:t>11</a:t>
            </a:r>
          </a:p>
          <a:p>
            <a:pPr>
              <a:lnSpc>
                <a:spcPts val="4000"/>
              </a:lnSpc>
              <a:spcBef>
                <a:spcPct val="0"/>
              </a:spcBef>
            </a:pPr>
            <a:r>
              <a:rPr lang="en-US" altLang="en-US" dirty="0" err="1" smtClean="0"/>
              <a:t>eq</a:t>
            </a:r>
            <a:r>
              <a:rPr lang="en-US" altLang="en-US" dirty="0" smtClean="0"/>
              <a:t> 2</a:t>
            </a:r>
            <a:r>
              <a:rPr lang="en-US" altLang="en-US" sz="2400" dirty="0" smtClean="0"/>
              <a:t> </a:t>
            </a:r>
            <a:r>
              <a:rPr lang="en-US" altLang="en-US" dirty="0" smtClean="0">
                <a:latin typeface="Courier New" pitchFamily="49" charset="0"/>
                <a:cs typeface="Courier New" pitchFamily="49" charset="0"/>
              </a:rPr>
              <a:t>│  0  1  0</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3│</a:t>
            </a:r>
            <a:r>
              <a:rPr lang="en-US" altLang="en-US" dirty="0" smtClean="0"/>
              <a:t> </a:t>
            </a:r>
          </a:p>
          <a:p>
            <a:pPr>
              <a:lnSpc>
                <a:spcPts val="4000"/>
              </a:lnSpc>
              <a:spcBef>
                <a:spcPct val="0"/>
              </a:spcBef>
            </a:pPr>
            <a:r>
              <a:rPr lang="en-US" altLang="en-US" dirty="0" err="1" smtClean="0"/>
              <a:t>eq</a:t>
            </a:r>
            <a:r>
              <a:rPr lang="en-US" altLang="en-US" dirty="0" smtClean="0"/>
              <a:t> 3</a:t>
            </a:r>
            <a:r>
              <a:rPr lang="en-US" altLang="en-US" sz="2400" dirty="0" smtClean="0"/>
              <a:t> </a:t>
            </a:r>
            <a:r>
              <a:rPr lang="en-US" altLang="en-US" dirty="0" smtClean="0">
                <a:latin typeface="Courier New" pitchFamily="49" charset="0"/>
                <a:cs typeface="Courier New" pitchFamily="49" charset="0"/>
              </a:rPr>
              <a:t>│  0  0  1</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5│</a:t>
            </a:r>
            <a:r>
              <a:rPr lang="en-US" altLang="en-US" dirty="0" smtClean="0"/>
              <a:t> </a:t>
            </a:r>
            <a:r>
              <a:rPr lang="en-US" altLang="en-US" sz="2000" dirty="0" smtClean="0"/>
              <a:t> </a:t>
            </a:r>
            <a:endParaRPr lang="en-US" altLang="en-US" dirty="0" smtClean="0">
              <a:latin typeface="Courier New" pitchFamily="49" charset="0"/>
              <a:cs typeface="Courier New" pitchFamily="49" charset="0"/>
            </a:endParaRPr>
          </a:p>
          <a:p>
            <a:pPr>
              <a:lnSpc>
                <a:spcPts val="4000"/>
              </a:lnSpc>
              <a:spcBef>
                <a:spcPct val="0"/>
              </a:spcBef>
            </a:pPr>
            <a:r>
              <a:rPr lang="en-US" altLang="en-US" dirty="0" smtClean="0"/>
              <a:t>    </a:t>
            </a:r>
            <a:r>
              <a:rPr lang="en-US" altLang="en-US" sz="5800" dirty="0" smtClean="0"/>
              <a:t> </a:t>
            </a:r>
            <a:r>
              <a:rPr lang="en-US" altLang="en-US" dirty="0" smtClean="0">
                <a:latin typeface="Courier New" pitchFamily="49" charset="0"/>
                <a:cs typeface="Courier New" pitchFamily="49" charset="0"/>
              </a:rPr>
              <a:t>└             </a:t>
            </a:r>
            <a:r>
              <a:rPr lang="en-US" altLang="en-US" sz="27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a:t>
            </a:r>
            <a:endParaRPr lang="en-US" altLang="en-US" dirty="0" smtClean="0"/>
          </a:p>
          <a:p>
            <a:endParaRPr lang="en-US" altLang="en-US" dirty="0" smtClean="0"/>
          </a:p>
        </p:txBody>
      </p:sp>
      <p:sp>
        <p:nvSpPr>
          <p:cNvPr id="39939"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Tree>
    <p:extLst>
      <p:ext uri="{BB962C8B-B14F-4D97-AF65-F5344CB8AC3E}">
        <p14:creationId xmlns:p14="http://schemas.microsoft.com/office/powerpoint/2010/main" val="2345971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457200" y="838200"/>
            <a:ext cx="8229600" cy="5638800"/>
          </a:xfrm>
        </p:spPr>
        <p:txBody>
          <a:bodyPr/>
          <a:lstStyle/>
          <a:p>
            <a:r>
              <a:rPr lang="en-US" altLang="en-US" dirty="0" smtClean="0"/>
              <a:t>Now what do we know?</a:t>
            </a:r>
          </a:p>
          <a:p>
            <a:endParaRPr lang="en-US" altLang="en-US" sz="2000" dirty="0" smtClean="0"/>
          </a:p>
          <a:p>
            <a:pPr>
              <a:lnSpc>
                <a:spcPts val="4000"/>
              </a:lnSpc>
              <a:spcBef>
                <a:spcPct val="0"/>
              </a:spcBef>
            </a:pPr>
            <a:r>
              <a:rPr lang="en-US" altLang="en-US" dirty="0" smtClean="0">
                <a:cs typeface="Courier New" pitchFamily="49" charset="0"/>
              </a:rPr>
              <a:t>         x   y   z</a:t>
            </a:r>
            <a:r>
              <a:rPr lang="en-US" altLang="en-US" sz="6000" dirty="0" smtClean="0">
                <a:cs typeface="Courier New" pitchFamily="49" charset="0"/>
              </a:rPr>
              <a:t> </a:t>
            </a:r>
            <a:r>
              <a:rPr lang="en-US" altLang="en-US" dirty="0" smtClean="0">
                <a:cs typeface="Courier New" pitchFamily="49" charset="0"/>
              </a:rPr>
              <a:t>   k</a:t>
            </a:r>
          </a:p>
          <a:p>
            <a:pPr>
              <a:lnSpc>
                <a:spcPts val="4000"/>
              </a:lnSpc>
              <a:spcBef>
                <a:spcPct val="0"/>
              </a:spcBef>
            </a:pPr>
            <a:r>
              <a:rPr lang="en-US" altLang="en-US" dirty="0" err="1">
                <a:solidFill>
                  <a:schemeClr val="bg1"/>
                </a:solidFill>
              </a:rPr>
              <a:t>eq</a:t>
            </a:r>
            <a:r>
              <a:rPr lang="en-US" altLang="en-US" dirty="0">
                <a:solidFill>
                  <a:schemeClr val="bg1"/>
                </a:solidFill>
              </a:rPr>
              <a:t> 1</a:t>
            </a:r>
            <a:r>
              <a:rPr lang="en-US" altLang="en-US" sz="2400" dirty="0">
                <a:solidFill>
                  <a:schemeClr val="bg1"/>
                </a:solidFill>
              </a:rPr>
              <a:t> </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1  1  2</a:t>
            </a:r>
            <a:r>
              <a:rPr lang="en-US" altLang="en-US" baseline="-25000" dirty="0">
                <a:solidFill>
                  <a:schemeClr val="bg1"/>
                </a:solidFill>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 19</a:t>
            </a:r>
            <a:r>
              <a:rPr lang="en-US" altLang="en-US" dirty="0">
                <a:latin typeface="Courier New" pitchFamily="49" charset="0"/>
                <a:cs typeface="Courier New" pitchFamily="49" charset="0"/>
              </a:rPr>
              <a:t>┐</a:t>
            </a:r>
          </a:p>
          <a:p>
            <a:pPr>
              <a:lnSpc>
                <a:spcPts val="4000"/>
              </a:lnSpc>
              <a:spcBef>
                <a:spcPct val="0"/>
              </a:spcBef>
            </a:pPr>
            <a:r>
              <a:rPr lang="en-US" altLang="en-US" dirty="0" err="1" smtClean="0"/>
              <a:t>eq</a:t>
            </a:r>
            <a:r>
              <a:rPr lang="en-US" altLang="en-US" dirty="0" smtClean="0"/>
              <a:t> 1</a:t>
            </a:r>
            <a:r>
              <a:rPr lang="en-US" altLang="en-US" sz="2400" dirty="0" smtClean="0"/>
              <a:t> </a:t>
            </a:r>
            <a:r>
              <a:rPr lang="en-US" altLang="en-US" dirty="0" smtClean="0">
                <a:latin typeface="Courier New" pitchFamily="49" charset="0"/>
                <a:cs typeface="Courier New" pitchFamily="49" charset="0"/>
              </a:rPr>
              <a:t>│  1  0  0</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11│</a:t>
            </a:r>
          </a:p>
          <a:p>
            <a:pPr>
              <a:lnSpc>
                <a:spcPts val="4000"/>
              </a:lnSpc>
              <a:spcBef>
                <a:spcPct val="0"/>
              </a:spcBef>
            </a:pPr>
            <a:r>
              <a:rPr lang="en-US" altLang="en-US" dirty="0" err="1" smtClean="0"/>
              <a:t>eq</a:t>
            </a:r>
            <a:r>
              <a:rPr lang="en-US" altLang="en-US" dirty="0" smtClean="0"/>
              <a:t> 2</a:t>
            </a:r>
            <a:r>
              <a:rPr lang="en-US" altLang="en-US" sz="2400" dirty="0" smtClean="0"/>
              <a:t> </a:t>
            </a:r>
            <a:r>
              <a:rPr lang="en-US" altLang="en-US" dirty="0" smtClean="0">
                <a:latin typeface="Courier New" pitchFamily="49" charset="0"/>
                <a:cs typeface="Courier New" pitchFamily="49" charset="0"/>
              </a:rPr>
              <a:t>│  0  1  0</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1</a:t>
            </a:r>
            <a:r>
              <a:rPr lang="en-US" altLang="en-US" dirty="0" smtClean="0">
                <a:latin typeface="Courier New" pitchFamily="49" charset="0"/>
                <a:cs typeface="Courier New" pitchFamily="49" charset="0"/>
              </a:rPr>
              <a:t>3│</a:t>
            </a:r>
            <a:r>
              <a:rPr lang="en-US" altLang="en-US" dirty="0" smtClean="0"/>
              <a:t> </a:t>
            </a:r>
          </a:p>
          <a:p>
            <a:pPr>
              <a:lnSpc>
                <a:spcPts val="4000"/>
              </a:lnSpc>
              <a:spcBef>
                <a:spcPct val="0"/>
              </a:spcBef>
            </a:pPr>
            <a:r>
              <a:rPr lang="en-US" altLang="en-US" dirty="0" err="1" smtClean="0"/>
              <a:t>eq</a:t>
            </a:r>
            <a:r>
              <a:rPr lang="en-US" altLang="en-US" dirty="0" smtClean="0"/>
              <a:t> 3</a:t>
            </a:r>
            <a:r>
              <a:rPr lang="en-US" altLang="en-US" sz="2400" dirty="0" smtClean="0"/>
              <a:t> </a:t>
            </a:r>
            <a:r>
              <a:rPr lang="en-US" altLang="en-US" dirty="0" smtClean="0">
                <a:latin typeface="Courier New" pitchFamily="49" charset="0"/>
                <a:cs typeface="Courier New" pitchFamily="49" charset="0"/>
              </a:rPr>
              <a:t>│  0  0  1</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1</a:t>
            </a:r>
            <a:r>
              <a:rPr lang="en-US" altLang="en-US" dirty="0" smtClean="0">
                <a:latin typeface="Courier New" pitchFamily="49" charset="0"/>
                <a:cs typeface="Courier New" pitchFamily="49" charset="0"/>
              </a:rPr>
              <a:t>5│</a:t>
            </a:r>
            <a:r>
              <a:rPr lang="en-US" altLang="en-US" dirty="0" smtClean="0"/>
              <a:t> </a:t>
            </a:r>
            <a:r>
              <a:rPr lang="en-US" altLang="en-US" sz="2000" dirty="0" smtClean="0"/>
              <a:t> </a:t>
            </a:r>
            <a:endParaRPr lang="en-US" altLang="en-US" dirty="0" smtClean="0">
              <a:latin typeface="Courier New" pitchFamily="49" charset="0"/>
              <a:cs typeface="Courier New" pitchFamily="49" charset="0"/>
            </a:endParaRPr>
          </a:p>
          <a:p>
            <a:pPr>
              <a:lnSpc>
                <a:spcPts val="4000"/>
              </a:lnSpc>
              <a:spcBef>
                <a:spcPct val="0"/>
              </a:spcBef>
            </a:pPr>
            <a:r>
              <a:rPr lang="en-US" altLang="en-US" dirty="0" err="1">
                <a:solidFill>
                  <a:schemeClr val="bg1"/>
                </a:solidFill>
              </a:rPr>
              <a:t>eq</a:t>
            </a:r>
            <a:r>
              <a:rPr lang="en-US" altLang="en-US" dirty="0">
                <a:solidFill>
                  <a:schemeClr val="bg1"/>
                </a:solidFill>
              </a:rPr>
              <a:t> 3</a:t>
            </a:r>
            <a:r>
              <a:rPr lang="en-US" altLang="en-US" sz="2400" dirty="0">
                <a:solidFill>
                  <a:schemeClr val="bg1"/>
                </a:solidFill>
              </a:rPr>
              <a:t> </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0  0  1</a:t>
            </a:r>
            <a:r>
              <a:rPr lang="en-US" altLang="en-US" baseline="-25000" dirty="0">
                <a:solidFill>
                  <a:schemeClr val="bg1"/>
                </a:solidFill>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 15</a:t>
            </a:r>
            <a:r>
              <a:rPr lang="en-US" altLang="en-US" dirty="0">
                <a:latin typeface="Courier New" pitchFamily="49" charset="0"/>
                <a:cs typeface="Courier New" pitchFamily="49" charset="0"/>
              </a:rPr>
              <a:t>┘</a:t>
            </a:r>
          </a:p>
          <a:p>
            <a:endParaRPr lang="en-US" altLang="en-US" dirty="0" smtClean="0"/>
          </a:p>
        </p:txBody>
      </p:sp>
      <p:sp>
        <p:nvSpPr>
          <p:cNvPr id="40963"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Tree>
    <p:extLst>
      <p:ext uri="{BB962C8B-B14F-4D97-AF65-F5344CB8AC3E}">
        <p14:creationId xmlns:p14="http://schemas.microsoft.com/office/powerpoint/2010/main" val="2660709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457200" y="838200"/>
            <a:ext cx="8229600" cy="5638800"/>
          </a:xfrm>
        </p:spPr>
        <p:txBody>
          <a:bodyPr/>
          <a:lstStyle/>
          <a:p>
            <a:r>
              <a:rPr lang="en-US" altLang="en-US" dirty="0" smtClean="0"/>
              <a:t>Now what do we know?</a:t>
            </a:r>
          </a:p>
          <a:p>
            <a:endParaRPr lang="en-US" altLang="en-US" sz="2000" dirty="0" smtClean="0"/>
          </a:p>
          <a:p>
            <a:pPr>
              <a:lnSpc>
                <a:spcPts val="4000"/>
              </a:lnSpc>
              <a:spcBef>
                <a:spcPct val="0"/>
              </a:spcBef>
            </a:pPr>
            <a:r>
              <a:rPr lang="en-US" altLang="en-US" dirty="0" smtClean="0">
                <a:cs typeface="Courier New" pitchFamily="49" charset="0"/>
              </a:rPr>
              <a:t>         x   y   z</a:t>
            </a:r>
            <a:r>
              <a:rPr lang="en-US" altLang="en-US" sz="6000" dirty="0" smtClean="0">
                <a:cs typeface="Courier New" pitchFamily="49" charset="0"/>
              </a:rPr>
              <a:t> </a:t>
            </a:r>
            <a:r>
              <a:rPr lang="en-US" altLang="en-US" dirty="0" smtClean="0">
                <a:cs typeface="Courier New" pitchFamily="49" charset="0"/>
              </a:rPr>
              <a:t>   k</a:t>
            </a:r>
          </a:p>
          <a:p>
            <a:pPr>
              <a:lnSpc>
                <a:spcPts val="4000"/>
              </a:lnSpc>
              <a:spcBef>
                <a:spcPct val="0"/>
              </a:spcBef>
            </a:pPr>
            <a:r>
              <a:rPr lang="en-US" altLang="en-US" dirty="0" err="1">
                <a:solidFill>
                  <a:schemeClr val="bg1"/>
                </a:solidFill>
              </a:rPr>
              <a:t>eq</a:t>
            </a:r>
            <a:r>
              <a:rPr lang="en-US" altLang="en-US" dirty="0">
                <a:solidFill>
                  <a:schemeClr val="bg1"/>
                </a:solidFill>
              </a:rPr>
              <a:t> 1</a:t>
            </a:r>
            <a:r>
              <a:rPr lang="en-US" altLang="en-US" sz="2400" dirty="0">
                <a:solidFill>
                  <a:schemeClr val="bg1"/>
                </a:solidFill>
              </a:rPr>
              <a:t> </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1  1  2</a:t>
            </a:r>
            <a:r>
              <a:rPr lang="en-US" altLang="en-US" baseline="-25000" dirty="0">
                <a:solidFill>
                  <a:schemeClr val="bg1"/>
                </a:solidFill>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 19</a:t>
            </a:r>
            <a:r>
              <a:rPr lang="en-US" altLang="en-US" dirty="0">
                <a:latin typeface="Courier New" pitchFamily="49" charset="0"/>
                <a:cs typeface="Courier New" pitchFamily="49" charset="0"/>
              </a:rPr>
              <a:t>┐</a:t>
            </a:r>
          </a:p>
          <a:p>
            <a:pPr>
              <a:lnSpc>
                <a:spcPts val="4000"/>
              </a:lnSpc>
              <a:spcBef>
                <a:spcPct val="0"/>
              </a:spcBef>
            </a:pPr>
            <a:r>
              <a:rPr lang="en-US" altLang="en-US" dirty="0" err="1" smtClean="0"/>
              <a:t>eq</a:t>
            </a:r>
            <a:r>
              <a:rPr lang="en-US" altLang="en-US" dirty="0" smtClean="0"/>
              <a:t> 1</a:t>
            </a:r>
            <a:r>
              <a:rPr lang="en-US" altLang="en-US" sz="2400" dirty="0" smtClean="0"/>
              <a:t> </a:t>
            </a:r>
            <a:r>
              <a:rPr lang="en-US" altLang="en-US" dirty="0" smtClean="0">
                <a:latin typeface="Courier New" pitchFamily="49" charset="0"/>
                <a:cs typeface="Courier New" pitchFamily="49" charset="0"/>
              </a:rPr>
              <a:t>│  1  0  0</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11│</a:t>
            </a:r>
            <a:r>
              <a:rPr lang="en-US" altLang="en-US" dirty="0"/>
              <a:t> x = 11</a:t>
            </a:r>
            <a:r>
              <a:rPr lang="en-US" altLang="en-US" sz="2000" dirty="0"/>
              <a:t> </a:t>
            </a:r>
            <a:endParaRPr lang="en-US" altLang="en-US" dirty="0" smtClean="0">
              <a:latin typeface="Courier New" pitchFamily="49" charset="0"/>
              <a:cs typeface="Courier New" pitchFamily="49" charset="0"/>
            </a:endParaRPr>
          </a:p>
          <a:p>
            <a:pPr>
              <a:lnSpc>
                <a:spcPts val="4000"/>
              </a:lnSpc>
              <a:spcBef>
                <a:spcPct val="0"/>
              </a:spcBef>
            </a:pPr>
            <a:r>
              <a:rPr lang="en-US" altLang="en-US" dirty="0" err="1" smtClean="0"/>
              <a:t>eq</a:t>
            </a:r>
            <a:r>
              <a:rPr lang="en-US" altLang="en-US" dirty="0" smtClean="0"/>
              <a:t> 2</a:t>
            </a:r>
            <a:r>
              <a:rPr lang="en-US" altLang="en-US" sz="2400" dirty="0" smtClean="0"/>
              <a:t> </a:t>
            </a:r>
            <a:r>
              <a:rPr lang="en-US" altLang="en-US" dirty="0" smtClean="0">
                <a:latin typeface="Courier New" pitchFamily="49" charset="0"/>
                <a:cs typeface="Courier New" pitchFamily="49" charset="0"/>
              </a:rPr>
              <a:t>│  0  1  0</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1</a:t>
            </a:r>
            <a:r>
              <a:rPr lang="en-US" altLang="en-US" dirty="0" smtClean="0">
                <a:latin typeface="Courier New" pitchFamily="49" charset="0"/>
                <a:cs typeface="Courier New" pitchFamily="49" charset="0"/>
              </a:rPr>
              <a:t>3│</a:t>
            </a:r>
            <a:r>
              <a:rPr lang="en-US" altLang="en-US" dirty="0" smtClean="0"/>
              <a:t> </a:t>
            </a:r>
            <a:r>
              <a:rPr lang="en-US" altLang="en-US" dirty="0"/>
              <a:t>y = 3</a:t>
            </a:r>
            <a:r>
              <a:rPr lang="en-US" altLang="en-US" sz="2000" dirty="0"/>
              <a:t> </a:t>
            </a:r>
            <a:endParaRPr lang="en-US" altLang="en-US" dirty="0"/>
          </a:p>
          <a:p>
            <a:pPr>
              <a:lnSpc>
                <a:spcPts val="4000"/>
              </a:lnSpc>
              <a:spcBef>
                <a:spcPct val="0"/>
              </a:spcBef>
            </a:pPr>
            <a:r>
              <a:rPr lang="en-US" altLang="en-US" dirty="0" err="1" smtClean="0"/>
              <a:t>eq</a:t>
            </a:r>
            <a:r>
              <a:rPr lang="en-US" altLang="en-US" dirty="0" smtClean="0"/>
              <a:t> 3</a:t>
            </a:r>
            <a:r>
              <a:rPr lang="en-US" altLang="en-US" sz="2400" dirty="0" smtClean="0"/>
              <a:t> </a:t>
            </a:r>
            <a:r>
              <a:rPr lang="en-US" altLang="en-US" dirty="0" smtClean="0">
                <a:latin typeface="Courier New" pitchFamily="49" charset="0"/>
                <a:cs typeface="Courier New" pitchFamily="49" charset="0"/>
              </a:rPr>
              <a:t>│  0  0  1</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a:t>
            </a:r>
            <a:r>
              <a:rPr lang="en-US" altLang="en-US" dirty="0" smtClean="0">
                <a:solidFill>
                  <a:schemeClr val="bg1"/>
                </a:solidFill>
                <a:latin typeface="Courier New" pitchFamily="49" charset="0"/>
                <a:cs typeface="Courier New" pitchFamily="49" charset="0"/>
              </a:rPr>
              <a:t>1</a:t>
            </a:r>
            <a:r>
              <a:rPr lang="en-US" altLang="en-US" dirty="0" smtClean="0">
                <a:latin typeface="Courier New" pitchFamily="49" charset="0"/>
                <a:cs typeface="Courier New" pitchFamily="49" charset="0"/>
              </a:rPr>
              <a:t>5│</a:t>
            </a:r>
            <a:r>
              <a:rPr lang="en-US" altLang="en-US" dirty="0" smtClean="0"/>
              <a:t> z </a:t>
            </a:r>
            <a:r>
              <a:rPr lang="en-US" altLang="en-US" dirty="0"/>
              <a:t>= 5 </a:t>
            </a:r>
            <a:r>
              <a:rPr lang="en-US" altLang="en-US" sz="2000" dirty="0"/>
              <a:t> </a:t>
            </a:r>
            <a:endParaRPr lang="en-US" altLang="en-US" dirty="0" smtClean="0">
              <a:latin typeface="Courier New" pitchFamily="49" charset="0"/>
              <a:cs typeface="Courier New" pitchFamily="49" charset="0"/>
            </a:endParaRPr>
          </a:p>
          <a:p>
            <a:pPr>
              <a:lnSpc>
                <a:spcPts val="4000"/>
              </a:lnSpc>
              <a:spcBef>
                <a:spcPct val="0"/>
              </a:spcBef>
            </a:pPr>
            <a:r>
              <a:rPr lang="en-US" altLang="en-US" dirty="0" err="1">
                <a:solidFill>
                  <a:schemeClr val="bg1"/>
                </a:solidFill>
              </a:rPr>
              <a:t>eq</a:t>
            </a:r>
            <a:r>
              <a:rPr lang="en-US" altLang="en-US" dirty="0">
                <a:solidFill>
                  <a:schemeClr val="bg1"/>
                </a:solidFill>
              </a:rPr>
              <a:t> 3</a:t>
            </a:r>
            <a:r>
              <a:rPr lang="en-US" altLang="en-US" sz="2400" dirty="0">
                <a:solidFill>
                  <a:schemeClr val="bg1"/>
                </a:solidFill>
              </a:rPr>
              <a:t> </a:t>
            </a:r>
            <a:r>
              <a:rPr lang="en-US" altLang="en-US" dirty="0">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0  0  1</a:t>
            </a:r>
            <a:r>
              <a:rPr lang="en-US" altLang="en-US" baseline="-25000" dirty="0">
                <a:solidFill>
                  <a:schemeClr val="bg1"/>
                </a:solidFill>
                <a:latin typeface="Courier New" pitchFamily="49" charset="0"/>
                <a:cs typeface="Courier New" pitchFamily="49" charset="0"/>
              </a:rPr>
              <a:t> </a:t>
            </a:r>
            <a:r>
              <a:rPr lang="en-US" altLang="en-US" dirty="0">
                <a:solidFill>
                  <a:schemeClr val="bg1"/>
                </a:solidFill>
                <a:latin typeface="Courier New" pitchFamily="49" charset="0"/>
                <a:cs typeface="Courier New" pitchFamily="49" charset="0"/>
              </a:rPr>
              <a:t>│ 15</a:t>
            </a:r>
            <a:r>
              <a:rPr lang="en-US" altLang="en-US" dirty="0">
                <a:latin typeface="Courier New" pitchFamily="49" charset="0"/>
                <a:cs typeface="Courier New" pitchFamily="49" charset="0"/>
              </a:rPr>
              <a:t>┘</a:t>
            </a:r>
          </a:p>
          <a:p>
            <a:endParaRPr lang="en-US" altLang="en-US" dirty="0" smtClean="0"/>
          </a:p>
        </p:txBody>
      </p:sp>
      <p:sp>
        <p:nvSpPr>
          <p:cNvPr id="40963"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Tree>
    <p:extLst>
      <p:ext uri="{BB962C8B-B14F-4D97-AF65-F5344CB8AC3E}">
        <p14:creationId xmlns:p14="http://schemas.microsoft.com/office/powerpoint/2010/main" val="637086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Matrices</a:t>
            </a:r>
          </a:p>
        </p:txBody>
      </p:sp>
      <p:sp>
        <p:nvSpPr>
          <p:cNvPr id="5123" name="Content Placeholder 2"/>
          <p:cNvSpPr>
            <a:spLocks noGrp="1"/>
          </p:cNvSpPr>
          <p:nvPr>
            <p:ph idx="1"/>
          </p:nvPr>
        </p:nvSpPr>
        <p:spPr/>
        <p:txBody>
          <a:bodyPr/>
          <a:lstStyle/>
          <a:p>
            <a:r>
              <a:rPr lang="en-US" altLang="en-US" smtClean="0"/>
              <a:t>Called an </a:t>
            </a:r>
            <a:r>
              <a:rPr lang="en-US" altLang="en-US" smtClean="0">
                <a:solidFill>
                  <a:schemeClr val="tx1"/>
                </a:solidFill>
              </a:rPr>
              <a:t>augmented</a:t>
            </a:r>
            <a:r>
              <a:rPr lang="en-US" altLang="en-US" smtClean="0"/>
              <a:t> matrix: </a:t>
            </a:r>
          </a:p>
          <a:p>
            <a:r>
              <a:rPr lang="en-US" altLang="en-US" smtClean="0"/>
              <a:t>Each row is an equation </a:t>
            </a:r>
          </a:p>
          <a:p>
            <a:r>
              <a:rPr lang="en-US" altLang="en-US" smtClean="0"/>
              <a:t>Each column is the coefficient of a variable or a constant</a:t>
            </a:r>
          </a:p>
          <a:p>
            <a:r>
              <a:rPr lang="en-US" altLang="en-US" smtClean="0"/>
              <a:t>A vertical bar separates coefficients on the left side from constants on the right</a:t>
            </a:r>
          </a:p>
        </p:txBody>
      </p:sp>
    </p:spTree>
    <p:extLst>
      <p:ext uri="{BB962C8B-B14F-4D97-AF65-F5344CB8AC3E}">
        <p14:creationId xmlns:p14="http://schemas.microsoft.com/office/powerpoint/2010/main" val="26951685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Matrices</a:t>
            </a:r>
          </a:p>
        </p:txBody>
      </p:sp>
      <p:sp>
        <p:nvSpPr>
          <p:cNvPr id="43011" name="Content Placeholder 2"/>
          <p:cNvSpPr>
            <a:spLocks noGrp="1"/>
          </p:cNvSpPr>
          <p:nvPr>
            <p:ph idx="1"/>
          </p:nvPr>
        </p:nvSpPr>
        <p:spPr>
          <a:xfrm>
            <a:off x="457200" y="838200"/>
            <a:ext cx="8229600" cy="5638800"/>
          </a:xfrm>
        </p:spPr>
        <p:txBody>
          <a:bodyPr/>
          <a:lstStyle/>
          <a:p>
            <a:r>
              <a:rPr lang="en-US" altLang="en-US" smtClean="0"/>
              <a:t>So… if you have an upper and lower triangular matrix, the solution is obvious:</a:t>
            </a:r>
          </a:p>
          <a:p>
            <a:pPr>
              <a:spcBef>
                <a:spcPct val="0"/>
              </a:spcBef>
            </a:pPr>
            <a:endParaRPr lang="en-US" altLang="en-US" sz="2000" smtClean="0">
              <a:cs typeface="Courier New" pitchFamily="49" charset="0"/>
            </a:endParaRPr>
          </a:p>
          <a:p>
            <a:pPr>
              <a:lnSpc>
                <a:spcPts val="4000"/>
              </a:lnSpc>
              <a:spcBef>
                <a:spcPct val="0"/>
              </a:spcBef>
            </a:pPr>
            <a:r>
              <a:rPr lang="en-US" altLang="en-US" smtClean="0">
                <a:cs typeface="Courier New" pitchFamily="49" charset="0"/>
              </a:rPr>
              <a:t>              upper triangle</a:t>
            </a:r>
          </a:p>
          <a:p>
            <a:pPr>
              <a:lnSpc>
                <a:spcPts val="4000"/>
              </a:lnSpc>
              <a:spcBef>
                <a:spcPct val="0"/>
              </a:spcBef>
            </a:pPr>
            <a:r>
              <a:rPr lang="en-US" altLang="en-US" smtClean="0">
                <a:latin typeface="Courier New" pitchFamily="49" charset="0"/>
                <a:cs typeface="Courier New" pitchFamily="49" charset="0"/>
              </a:rPr>
              <a:t>   </a:t>
            </a:r>
            <a:r>
              <a:rPr lang="en-US" altLang="en-US" sz="3800" smtClean="0">
                <a:latin typeface="Courier New" pitchFamily="49" charset="0"/>
                <a:cs typeface="Courier New" pitchFamily="49" charset="0"/>
              </a:rPr>
              <a:t> </a:t>
            </a:r>
            <a:r>
              <a:rPr lang="en-US" altLang="en-US" smtClean="0">
                <a:latin typeface="Courier New" pitchFamily="49" charset="0"/>
                <a:cs typeface="Courier New" pitchFamily="49" charset="0"/>
              </a:rPr>
              <a:t>┌             </a:t>
            </a:r>
            <a:r>
              <a:rPr lang="en-US" altLang="en-US" sz="2700" smtClean="0">
                <a:latin typeface="Courier New" pitchFamily="49" charset="0"/>
                <a:cs typeface="Courier New" pitchFamily="49" charset="0"/>
              </a:rPr>
              <a:t> </a:t>
            </a:r>
            <a:r>
              <a:rPr lang="en-US" altLang="en-US" smtClean="0">
                <a:latin typeface="Courier New" pitchFamily="49" charset="0"/>
                <a:cs typeface="Courier New" pitchFamily="49" charset="0"/>
              </a:rPr>
              <a:t>┐</a:t>
            </a:r>
          </a:p>
          <a:p>
            <a:pPr>
              <a:lnSpc>
                <a:spcPts val="4000"/>
              </a:lnSpc>
              <a:spcBef>
                <a:spcPct val="0"/>
              </a:spcBef>
            </a:pPr>
            <a:r>
              <a:rPr lang="en-US" altLang="en-US" smtClean="0"/>
              <a:t>eq 1</a:t>
            </a:r>
            <a:r>
              <a:rPr lang="en-US" altLang="en-US" sz="2400" smtClean="0"/>
              <a:t> </a:t>
            </a:r>
            <a:r>
              <a:rPr lang="en-US" altLang="en-US" smtClean="0">
                <a:latin typeface="Courier New" pitchFamily="49" charset="0"/>
                <a:cs typeface="Courier New" pitchFamily="49" charset="0"/>
              </a:rPr>
              <a:t>│  1  0  0</a:t>
            </a:r>
            <a:r>
              <a:rPr lang="en-US" altLang="en-US" baseline="-25000" smtClean="0">
                <a:latin typeface="Courier New" pitchFamily="49" charset="0"/>
                <a:cs typeface="Courier New" pitchFamily="49" charset="0"/>
              </a:rPr>
              <a:t> </a:t>
            </a:r>
            <a:r>
              <a:rPr lang="en-US" altLang="en-US" smtClean="0">
                <a:latin typeface="Courier New" pitchFamily="49" charset="0"/>
                <a:cs typeface="Courier New" pitchFamily="49" charset="0"/>
              </a:rPr>
              <a:t>│ 10│</a:t>
            </a:r>
          </a:p>
          <a:p>
            <a:pPr>
              <a:lnSpc>
                <a:spcPts val="4000"/>
              </a:lnSpc>
              <a:spcBef>
                <a:spcPct val="0"/>
              </a:spcBef>
            </a:pPr>
            <a:r>
              <a:rPr lang="en-US" altLang="en-US" smtClean="0"/>
              <a:t>eq 2</a:t>
            </a:r>
            <a:r>
              <a:rPr lang="en-US" altLang="en-US" sz="2400" smtClean="0"/>
              <a:t> </a:t>
            </a:r>
            <a:r>
              <a:rPr lang="en-US" altLang="en-US" smtClean="0">
                <a:latin typeface="Courier New" pitchFamily="49" charset="0"/>
                <a:cs typeface="Courier New" pitchFamily="49" charset="0"/>
              </a:rPr>
              <a:t>│  0  1  0</a:t>
            </a:r>
            <a:r>
              <a:rPr lang="en-US" altLang="en-US" baseline="-25000" smtClean="0">
                <a:latin typeface="Courier New" pitchFamily="49" charset="0"/>
                <a:cs typeface="Courier New" pitchFamily="49" charset="0"/>
              </a:rPr>
              <a:t> </a:t>
            </a:r>
            <a:r>
              <a:rPr lang="en-US" altLang="en-US" smtClean="0">
                <a:latin typeface="Courier New" pitchFamily="49" charset="0"/>
                <a:cs typeface="Courier New" pitchFamily="49" charset="0"/>
              </a:rPr>
              <a:t>│  9│</a:t>
            </a:r>
          </a:p>
          <a:p>
            <a:pPr>
              <a:lnSpc>
                <a:spcPts val="4000"/>
              </a:lnSpc>
              <a:spcBef>
                <a:spcPct val="0"/>
              </a:spcBef>
            </a:pPr>
            <a:r>
              <a:rPr lang="en-US" altLang="en-US" smtClean="0"/>
              <a:t>eq 3</a:t>
            </a:r>
            <a:r>
              <a:rPr lang="en-US" altLang="en-US" sz="2400" smtClean="0"/>
              <a:t> </a:t>
            </a:r>
            <a:r>
              <a:rPr lang="en-US" altLang="en-US" smtClean="0">
                <a:latin typeface="Courier New" pitchFamily="49" charset="0"/>
                <a:cs typeface="Courier New" pitchFamily="49" charset="0"/>
              </a:rPr>
              <a:t>│  0  0  1</a:t>
            </a:r>
            <a:r>
              <a:rPr lang="en-US" altLang="en-US" baseline="-25000" smtClean="0">
                <a:latin typeface="Courier New" pitchFamily="49" charset="0"/>
                <a:cs typeface="Courier New" pitchFamily="49" charset="0"/>
              </a:rPr>
              <a:t> </a:t>
            </a:r>
            <a:r>
              <a:rPr lang="en-US" altLang="en-US" smtClean="0">
                <a:latin typeface="Courier New" pitchFamily="49" charset="0"/>
                <a:cs typeface="Courier New" pitchFamily="49" charset="0"/>
              </a:rPr>
              <a:t>│ 15│</a:t>
            </a:r>
          </a:p>
          <a:p>
            <a:pPr>
              <a:lnSpc>
                <a:spcPts val="4000"/>
              </a:lnSpc>
              <a:spcBef>
                <a:spcPct val="0"/>
              </a:spcBef>
            </a:pPr>
            <a:r>
              <a:rPr lang="en-US" altLang="en-US" smtClean="0"/>
              <a:t>    </a:t>
            </a:r>
            <a:r>
              <a:rPr lang="en-US" altLang="en-US" sz="5800" smtClean="0"/>
              <a:t> </a:t>
            </a:r>
            <a:r>
              <a:rPr lang="en-US" altLang="en-US" smtClean="0">
                <a:latin typeface="Courier New" pitchFamily="49" charset="0"/>
                <a:cs typeface="Courier New" pitchFamily="49" charset="0"/>
              </a:rPr>
              <a:t>└             </a:t>
            </a:r>
            <a:r>
              <a:rPr lang="en-US" altLang="en-US" sz="2700" smtClean="0">
                <a:latin typeface="Courier New" pitchFamily="49" charset="0"/>
                <a:cs typeface="Courier New" pitchFamily="49" charset="0"/>
              </a:rPr>
              <a:t> </a:t>
            </a:r>
            <a:r>
              <a:rPr lang="en-US" altLang="en-US" smtClean="0">
                <a:latin typeface="Courier New" pitchFamily="49" charset="0"/>
                <a:cs typeface="Courier New" pitchFamily="49" charset="0"/>
              </a:rPr>
              <a:t>┘</a:t>
            </a:r>
          </a:p>
          <a:p>
            <a:pPr>
              <a:lnSpc>
                <a:spcPts val="4000"/>
              </a:lnSpc>
              <a:spcBef>
                <a:spcPct val="0"/>
              </a:spcBef>
            </a:pPr>
            <a:r>
              <a:rPr lang="en-US" altLang="en-US" smtClean="0">
                <a:cs typeface="Courier New" pitchFamily="49" charset="0"/>
              </a:rPr>
              <a:t>lower triangle</a:t>
            </a:r>
          </a:p>
          <a:p>
            <a:pPr>
              <a:spcBef>
                <a:spcPct val="0"/>
              </a:spcBef>
            </a:pPr>
            <a:endParaRPr lang="en-US" altLang="en-US" smtClean="0"/>
          </a:p>
        </p:txBody>
      </p:sp>
      <p:sp>
        <p:nvSpPr>
          <p:cNvPr id="5" name="Right Triangle 4"/>
          <p:cNvSpPr/>
          <p:nvPr/>
        </p:nvSpPr>
        <p:spPr>
          <a:xfrm flipH="1" flipV="1">
            <a:off x="3000375" y="4021138"/>
            <a:ext cx="1905000" cy="1143000"/>
          </a:xfrm>
          <a:prstGeom prst="rtTriangle">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a:off x="2633663" y="4448175"/>
            <a:ext cx="1981200" cy="1066800"/>
          </a:xfrm>
          <a:prstGeom prst="rtTriangle">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67444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Matrices</a:t>
            </a:r>
          </a:p>
        </p:txBody>
      </p:sp>
      <p:sp>
        <p:nvSpPr>
          <p:cNvPr id="44035" name="Content Placeholder 2"/>
          <p:cNvSpPr>
            <a:spLocks noGrp="1"/>
          </p:cNvSpPr>
          <p:nvPr>
            <p:ph idx="1"/>
          </p:nvPr>
        </p:nvSpPr>
        <p:spPr>
          <a:xfrm>
            <a:off x="457200" y="838200"/>
            <a:ext cx="8229600" cy="5638800"/>
          </a:xfrm>
        </p:spPr>
        <p:txBody>
          <a:bodyPr/>
          <a:lstStyle/>
          <a:p>
            <a:r>
              <a:rPr lang="en-US" altLang="en-US" smtClean="0"/>
              <a:t>And… if you have only one zero triangle, it’s more work:</a:t>
            </a:r>
          </a:p>
          <a:p>
            <a:pPr>
              <a:spcBef>
                <a:spcPct val="0"/>
              </a:spcBef>
            </a:pPr>
            <a:endParaRPr lang="en-US" altLang="en-US" sz="2000" smtClean="0">
              <a:cs typeface="Courier New" pitchFamily="49" charset="0"/>
            </a:endParaRPr>
          </a:p>
          <a:p>
            <a:pPr>
              <a:lnSpc>
                <a:spcPts val="4000"/>
              </a:lnSpc>
              <a:spcBef>
                <a:spcPct val="0"/>
              </a:spcBef>
            </a:pPr>
            <a:r>
              <a:rPr lang="en-US" altLang="en-US" smtClean="0">
                <a:cs typeface="Courier New" pitchFamily="49" charset="0"/>
              </a:rPr>
              <a:t>               </a:t>
            </a:r>
          </a:p>
          <a:p>
            <a:pPr>
              <a:lnSpc>
                <a:spcPts val="4000"/>
              </a:lnSpc>
              <a:spcBef>
                <a:spcPct val="0"/>
              </a:spcBef>
            </a:pPr>
            <a:r>
              <a:rPr lang="en-US" altLang="en-US" smtClean="0">
                <a:latin typeface="Courier New" pitchFamily="49" charset="0"/>
                <a:cs typeface="Courier New" pitchFamily="49" charset="0"/>
              </a:rPr>
              <a:t>   </a:t>
            </a:r>
            <a:r>
              <a:rPr lang="en-US" altLang="en-US" sz="3800" smtClean="0">
                <a:latin typeface="Courier New" pitchFamily="49" charset="0"/>
                <a:cs typeface="Courier New" pitchFamily="49" charset="0"/>
              </a:rPr>
              <a:t> </a:t>
            </a:r>
            <a:r>
              <a:rPr lang="en-US" altLang="en-US" smtClean="0">
                <a:latin typeface="Courier New" pitchFamily="49" charset="0"/>
                <a:cs typeface="Courier New" pitchFamily="49" charset="0"/>
              </a:rPr>
              <a:t>┌             </a:t>
            </a:r>
            <a:r>
              <a:rPr lang="en-US" altLang="en-US" sz="2700" smtClean="0">
                <a:latin typeface="Courier New" pitchFamily="49" charset="0"/>
                <a:cs typeface="Courier New" pitchFamily="49" charset="0"/>
              </a:rPr>
              <a:t> </a:t>
            </a:r>
            <a:r>
              <a:rPr lang="en-US" altLang="en-US" smtClean="0">
                <a:latin typeface="Courier New" pitchFamily="49" charset="0"/>
                <a:cs typeface="Courier New" pitchFamily="49" charset="0"/>
              </a:rPr>
              <a:t>┐</a:t>
            </a:r>
          </a:p>
          <a:p>
            <a:pPr>
              <a:lnSpc>
                <a:spcPts val="4000"/>
              </a:lnSpc>
              <a:spcBef>
                <a:spcPct val="0"/>
              </a:spcBef>
            </a:pPr>
            <a:r>
              <a:rPr lang="en-US" altLang="en-US" smtClean="0"/>
              <a:t>eq 1</a:t>
            </a:r>
            <a:r>
              <a:rPr lang="en-US" altLang="en-US" sz="2400" smtClean="0"/>
              <a:t> </a:t>
            </a:r>
            <a:r>
              <a:rPr lang="en-US" altLang="en-US" smtClean="0">
                <a:latin typeface="Courier New" pitchFamily="49" charset="0"/>
                <a:cs typeface="Courier New" pitchFamily="49" charset="0"/>
              </a:rPr>
              <a:t>│  1  1  2</a:t>
            </a:r>
            <a:r>
              <a:rPr lang="en-US" altLang="en-US" baseline="-25000" smtClean="0">
                <a:latin typeface="Courier New" pitchFamily="49" charset="0"/>
                <a:cs typeface="Courier New" pitchFamily="49" charset="0"/>
              </a:rPr>
              <a:t> </a:t>
            </a:r>
            <a:r>
              <a:rPr lang="en-US" altLang="en-US" smtClean="0">
                <a:latin typeface="Courier New" pitchFamily="49" charset="0"/>
                <a:cs typeface="Courier New" pitchFamily="49" charset="0"/>
              </a:rPr>
              <a:t>│ 19│</a:t>
            </a:r>
          </a:p>
          <a:p>
            <a:pPr>
              <a:lnSpc>
                <a:spcPts val="4000"/>
              </a:lnSpc>
              <a:spcBef>
                <a:spcPct val="0"/>
              </a:spcBef>
            </a:pPr>
            <a:r>
              <a:rPr lang="en-US" altLang="en-US" smtClean="0"/>
              <a:t>eq 2</a:t>
            </a:r>
            <a:r>
              <a:rPr lang="en-US" altLang="en-US" sz="2400" smtClean="0"/>
              <a:t> </a:t>
            </a:r>
            <a:r>
              <a:rPr lang="en-US" altLang="en-US" smtClean="0">
                <a:latin typeface="Courier New" pitchFamily="49" charset="0"/>
                <a:cs typeface="Courier New" pitchFamily="49" charset="0"/>
              </a:rPr>
              <a:t>│  0  1  0</a:t>
            </a:r>
            <a:r>
              <a:rPr lang="en-US" altLang="en-US" baseline="-25000" smtClean="0">
                <a:latin typeface="Courier New" pitchFamily="49" charset="0"/>
                <a:cs typeface="Courier New" pitchFamily="49" charset="0"/>
              </a:rPr>
              <a:t> </a:t>
            </a:r>
            <a:r>
              <a:rPr lang="en-US" altLang="en-US" smtClean="0">
                <a:latin typeface="Courier New" pitchFamily="49" charset="0"/>
                <a:cs typeface="Courier New" pitchFamily="49" charset="0"/>
              </a:rPr>
              <a:t>│  3│</a:t>
            </a:r>
            <a:r>
              <a:rPr lang="en-US" altLang="en-US" smtClean="0"/>
              <a:t> </a:t>
            </a:r>
          </a:p>
          <a:p>
            <a:pPr>
              <a:lnSpc>
                <a:spcPts val="4000"/>
              </a:lnSpc>
              <a:spcBef>
                <a:spcPct val="0"/>
              </a:spcBef>
            </a:pPr>
            <a:r>
              <a:rPr lang="en-US" altLang="en-US" smtClean="0"/>
              <a:t>eq 3</a:t>
            </a:r>
            <a:r>
              <a:rPr lang="en-US" altLang="en-US" sz="2400" smtClean="0"/>
              <a:t> </a:t>
            </a:r>
            <a:r>
              <a:rPr lang="en-US" altLang="en-US" smtClean="0">
                <a:latin typeface="Courier New" pitchFamily="49" charset="0"/>
                <a:cs typeface="Courier New" pitchFamily="49" charset="0"/>
              </a:rPr>
              <a:t>│  0  0  1</a:t>
            </a:r>
            <a:r>
              <a:rPr lang="en-US" altLang="en-US" baseline="-25000" smtClean="0">
                <a:latin typeface="Courier New" pitchFamily="49" charset="0"/>
                <a:cs typeface="Courier New" pitchFamily="49" charset="0"/>
              </a:rPr>
              <a:t> </a:t>
            </a:r>
            <a:r>
              <a:rPr lang="en-US" altLang="en-US" smtClean="0">
                <a:latin typeface="Courier New" pitchFamily="49" charset="0"/>
                <a:cs typeface="Courier New" pitchFamily="49" charset="0"/>
              </a:rPr>
              <a:t>│  5│</a:t>
            </a:r>
            <a:r>
              <a:rPr lang="en-US" altLang="en-US" smtClean="0"/>
              <a:t> </a:t>
            </a:r>
            <a:r>
              <a:rPr lang="en-US" altLang="en-US" sz="2000" smtClean="0"/>
              <a:t> </a:t>
            </a:r>
            <a:endParaRPr lang="en-US" altLang="en-US" smtClean="0">
              <a:latin typeface="Courier New" pitchFamily="49" charset="0"/>
              <a:cs typeface="Courier New" pitchFamily="49" charset="0"/>
            </a:endParaRPr>
          </a:p>
          <a:p>
            <a:pPr>
              <a:lnSpc>
                <a:spcPts val="4000"/>
              </a:lnSpc>
              <a:spcBef>
                <a:spcPct val="0"/>
              </a:spcBef>
            </a:pPr>
            <a:r>
              <a:rPr lang="en-US" altLang="en-US" smtClean="0"/>
              <a:t>    </a:t>
            </a:r>
            <a:r>
              <a:rPr lang="en-US" altLang="en-US" sz="5800" smtClean="0"/>
              <a:t> </a:t>
            </a:r>
            <a:r>
              <a:rPr lang="en-US" altLang="en-US" smtClean="0">
                <a:latin typeface="Courier New" pitchFamily="49" charset="0"/>
                <a:cs typeface="Courier New" pitchFamily="49" charset="0"/>
              </a:rPr>
              <a:t>└             </a:t>
            </a:r>
            <a:r>
              <a:rPr lang="en-US" altLang="en-US" sz="2700" smtClean="0">
                <a:latin typeface="Courier New" pitchFamily="49" charset="0"/>
                <a:cs typeface="Courier New" pitchFamily="49" charset="0"/>
              </a:rPr>
              <a:t> </a:t>
            </a:r>
            <a:r>
              <a:rPr lang="en-US" altLang="en-US" smtClean="0">
                <a:latin typeface="Courier New" pitchFamily="49" charset="0"/>
                <a:cs typeface="Courier New" pitchFamily="49" charset="0"/>
              </a:rPr>
              <a:t>┘</a:t>
            </a:r>
          </a:p>
          <a:p>
            <a:pPr>
              <a:lnSpc>
                <a:spcPts val="4000"/>
              </a:lnSpc>
              <a:spcBef>
                <a:spcPct val="0"/>
              </a:spcBef>
            </a:pPr>
            <a:r>
              <a:rPr lang="en-US" altLang="en-US" smtClean="0">
                <a:cs typeface="Courier New" pitchFamily="49" charset="0"/>
              </a:rPr>
              <a:t>lower triangular matrix</a:t>
            </a:r>
            <a:endParaRPr lang="en-US" altLang="en-US" smtClean="0"/>
          </a:p>
        </p:txBody>
      </p:sp>
      <p:sp>
        <p:nvSpPr>
          <p:cNvPr id="7" name="Right Triangle 6"/>
          <p:cNvSpPr/>
          <p:nvPr/>
        </p:nvSpPr>
        <p:spPr>
          <a:xfrm>
            <a:off x="2633663" y="3810000"/>
            <a:ext cx="1981200" cy="1066800"/>
          </a:xfrm>
          <a:prstGeom prst="rtTriangle">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472532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Matrices</a:t>
            </a:r>
          </a:p>
        </p:txBody>
      </p:sp>
      <p:sp>
        <p:nvSpPr>
          <p:cNvPr id="45059" name="Content Placeholder 2"/>
          <p:cNvSpPr>
            <a:spLocks noGrp="1"/>
          </p:cNvSpPr>
          <p:nvPr>
            <p:ph idx="1"/>
          </p:nvPr>
        </p:nvSpPr>
        <p:spPr/>
        <p:txBody>
          <a:bodyPr/>
          <a:lstStyle/>
          <a:p>
            <a:r>
              <a:rPr lang="en-US" altLang="en-US" smtClean="0"/>
              <a:t>The upper and lower triangular form is called the “Gauss-Jordan” solution, the lower triangular form is called the “Gauss” solution</a:t>
            </a:r>
          </a:p>
        </p:txBody>
      </p:sp>
    </p:spTree>
    <p:extLst>
      <p:ext uri="{BB962C8B-B14F-4D97-AF65-F5344CB8AC3E}">
        <p14:creationId xmlns:p14="http://schemas.microsoft.com/office/powerpoint/2010/main" val="1509897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125" y="1295400"/>
            <a:ext cx="2900363"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1295400"/>
            <a:ext cx="291465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itle 1"/>
          <p:cNvSpPr>
            <a:spLocks noGrp="1"/>
          </p:cNvSpPr>
          <p:nvPr>
            <p:ph type="title"/>
          </p:nvPr>
        </p:nvSpPr>
        <p:spPr/>
        <p:txBody>
          <a:bodyPr/>
          <a:lstStyle/>
          <a:p>
            <a:r>
              <a:rPr lang="en-US" altLang="en-US" smtClean="0"/>
              <a:t>Matrices</a:t>
            </a:r>
          </a:p>
        </p:txBody>
      </p:sp>
      <p:sp>
        <p:nvSpPr>
          <p:cNvPr id="46085" name="Content Placeholder 2"/>
          <p:cNvSpPr>
            <a:spLocks noGrp="1"/>
          </p:cNvSpPr>
          <p:nvPr>
            <p:ph idx="1"/>
          </p:nvPr>
        </p:nvSpPr>
        <p:spPr>
          <a:xfrm>
            <a:off x="457200" y="1219200"/>
            <a:ext cx="8229600" cy="4572000"/>
          </a:xfrm>
        </p:spPr>
        <p:txBody>
          <a:bodyPr/>
          <a:lstStyle/>
          <a:p>
            <a:endParaRPr lang="en-US" altLang="en-US" sz="1500" smtClean="0"/>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z="2000" smtClean="0"/>
              <a:t>Carl Friedrich Gauss                       Wilhelm Jordan</a:t>
            </a:r>
          </a:p>
          <a:p>
            <a:endParaRPr lang="en-US" altLang="en-US" smtClean="0"/>
          </a:p>
        </p:txBody>
      </p:sp>
    </p:spTree>
    <p:extLst>
      <p:ext uri="{BB962C8B-B14F-4D97-AF65-F5344CB8AC3E}">
        <p14:creationId xmlns:p14="http://schemas.microsoft.com/office/powerpoint/2010/main" val="1938614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t>Matrices</a:t>
            </a:r>
          </a:p>
        </p:txBody>
      </p:sp>
      <p:sp>
        <p:nvSpPr>
          <p:cNvPr id="47107" name="Content Placeholder 2"/>
          <p:cNvSpPr>
            <a:spLocks noGrp="1"/>
          </p:cNvSpPr>
          <p:nvPr>
            <p:ph idx="1"/>
          </p:nvPr>
        </p:nvSpPr>
        <p:spPr/>
        <p:txBody>
          <a:bodyPr/>
          <a:lstStyle/>
          <a:p>
            <a:r>
              <a:rPr lang="en-US" altLang="en-US" smtClean="0"/>
              <a:t>Computers and calculators manipulate the matrix to achieve the Gauss-Jordan solution</a:t>
            </a:r>
          </a:p>
          <a:p>
            <a:endParaRPr lang="en-US" altLang="en-US" smtClean="0"/>
          </a:p>
        </p:txBody>
      </p:sp>
    </p:spTree>
    <p:extLst>
      <p:ext uri="{BB962C8B-B14F-4D97-AF65-F5344CB8AC3E}">
        <p14:creationId xmlns:p14="http://schemas.microsoft.com/office/powerpoint/2010/main" val="3309757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Matrices</a:t>
            </a:r>
          </a:p>
        </p:txBody>
      </p:sp>
      <p:sp>
        <p:nvSpPr>
          <p:cNvPr id="48131" name="Content Placeholder 2"/>
          <p:cNvSpPr>
            <a:spLocks noGrp="1"/>
          </p:cNvSpPr>
          <p:nvPr>
            <p:ph idx="1"/>
          </p:nvPr>
        </p:nvSpPr>
        <p:spPr/>
        <p:txBody>
          <a:bodyPr/>
          <a:lstStyle/>
          <a:p>
            <a:r>
              <a:rPr lang="en-US" altLang="en-US" smtClean="0"/>
              <a:t>Computers and calculators do these processes using a strategy to reduce the matrix to the Gauss-Jordan “Easy-To-Solve” form</a:t>
            </a:r>
          </a:p>
        </p:txBody>
      </p:sp>
    </p:spTree>
    <p:extLst>
      <p:ext uri="{BB962C8B-B14F-4D97-AF65-F5344CB8AC3E}">
        <p14:creationId xmlns:p14="http://schemas.microsoft.com/office/powerpoint/2010/main" val="329638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5" name="Rectangle 3"/>
          <p:cNvSpPr>
            <a:spLocks noChangeArrowheads="1"/>
          </p:cNvSpPr>
          <p:nvPr/>
        </p:nvSpPr>
        <p:spPr bwMode="auto">
          <a:xfrm>
            <a:off x="76200" y="0"/>
            <a:ext cx="899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5400">
                <a:solidFill>
                  <a:srgbClr val="FFFF00"/>
                </a:solidFill>
                <a:cs typeface="Tahoma" pitchFamily="34" charset="0"/>
              </a:rPr>
              <a:t>Questions?</a:t>
            </a:r>
          </a:p>
        </p:txBody>
      </p:sp>
    </p:spTree>
    <p:extLst>
      <p:ext uri="{BB962C8B-B14F-4D97-AF65-F5344CB8AC3E}">
        <p14:creationId xmlns:p14="http://schemas.microsoft.com/office/powerpoint/2010/main" val="289009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Matrices</a:t>
            </a:r>
          </a:p>
        </p:txBody>
      </p:sp>
      <p:sp>
        <p:nvSpPr>
          <p:cNvPr id="17411" name="Content Placeholder 2"/>
          <p:cNvSpPr>
            <a:spLocks noGrp="1"/>
          </p:cNvSpPr>
          <p:nvPr>
            <p:ph idx="1"/>
          </p:nvPr>
        </p:nvSpPr>
        <p:spPr>
          <a:xfrm>
            <a:off x="457200" y="1219200"/>
            <a:ext cx="8382000" cy="5638800"/>
          </a:xfrm>
        </p:spPr>
        <p:txBody>
          <a:bodyPr/>
          <a:lstStyle/>
          <a:p>
            <a:r>
              <a:rPr lang="en-US" altLang="en-US" dirty="0" smtClean="0"/>
              <a:t>The determinant was first introduced by the Japanese mathematician Seki in 1683</a:t>
            </a:r>
          </a:p>
          <a:p>
            <a:endParaRPr lang="en-US" altLang="en-US" dirty="0" smtClean="0"/>
          </a:p>
          <a:p>
            <a:endParaRPr lang="en-US" altLang="en-US" dirty="0" smtClean="0"/>
          </a:p>
        </p:txBody>
      </p:sp>
      <p:pic>
        <p:nvPicPr>
          <p:cNvPr id="174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1838" y="3448050"/>
            <a:ext cx="260032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7074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Matrices</a:t>
            </a:r>
          </a:p>
        </p:txBody>
      </p:sp>
      <p:sp>
        <p:nvSpPr>
          <p:cNvPr id="18435" name="Content Placeholder 2"/>
          <p:cNvSpPr>
            <a:spLocks noGrp="1"/>
          </p:cNvSpPr>
          <p:nvPr>
            <p:ph idx="1"/>
          </p:nvPr>
        </p:nvSpPr>
        <p:spPr/>
        <p:txBody>
          <a:bodyPr/>
          <a:lstStyle/>
          <a:p>
            <a:r>
              <a:rPr lang="en-US" altLang="en-US" smtClean="0"/>
              <a:t>Coincidentally, Gottfried Leibnitz also first published his concept of the determinant in 1683</a:t>
            </a:r>
          </a:p>
          <a:p>
            <a:endParaRPr lang="en-US" altLang="en-US" smtClean="0"/>
          </a:p>
        </p:txBody>
      </p:sp>
      <p:pic>
        <p:nvPicPr>
          <p:cNvPr id="1843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95650" y="3524250"/>
            <a:ext cx="25527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169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Matrices</a:t>
            </a:r>
          </a:p>
        </p:txBody>
      </p:sp>
      <p:sp>
        <p:nvSpPr>
          <p:cNvPr id="19459" name="Content Placeholder 1"/>
          <p:cNvSpPr>
            <a:spLocks noGrp="1"/>
          </p:cNvSpPr>
          <p:nvPr>
            <p:ph idx="1"/>
          </p:nvPr>
        </p:nvSpPr>
        <p:spPr>
          <a:xfrm>
            <a:off x="457200" y="1066800"/>
            <a:ext cx="8229600" cy="5638800"/>
          </a:xfrm>
        </p:spPr>
        <p:txBody>
          <a:bodyPr/>
          <a:lstStyle/>
          <a:p>
            <a:r>
              <a:rPr lang="en-US" altLang="en-US" smtClean="0"/>
              <a:t>Gabriel Cramer used determinants to solve small systems of equations</a:t>
            </a:r>
          </a:p>
        </p:txBody>
      </p:sp>
      <p:pic>
        <p:nvPicPr>
          <p:cNvPr id="1946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9388" y="3200400"/>
            <a:ext cx="375761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52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Matrices</a:t>
            </a:r>
          </a:p>
        </p:txBody>
      </p:sp>
      <p:sp>
        <p:nvSpPr>
          <p:cNvPr id="6147" name="Content Placeholder 2"/>
          <p:cNvSpPr>
            <a:spLocks noGrp="1"/>
          </p:cNvSpPr>
          <p:nvPr>
            <p:ph idx="1"/>
          </p:nvPr>
        </p:nvSpPr>
        <p:spPr/>
        <p:txBody>
          <a:bodyPr/>
          <a:lstStyle/>
          <a:p>
            <a:pPr>
              <a:lnSpc>
                <a:spcPts val="4000"/>
              </a:lnSpc>
              <a:spcBef>
                <a:spcPct val="0"/>
              </a:spcBef>
            </a:pPr>
            <a:r>
              <a:rPr lang="en-US" altLang="en-US" smtClean="0">
                <a:cs typeface="Courier New" pitchFamily="49" charset="0"/>
              </a:rPr>
              <a:t>For example:</a:t>
            </a:r>
          </a:p>
          <a:p>
            <a:pPr>
              <a:lnSpc>
                <a:spcPts val="4000"/>
              </a:lnSpc>
              <a:spcBef>
                <a:spcPct val="0"/>
              </a:spcBef>
            </a:pPr>
            <a:endParaRPr lang="en-US" altLang="en-US" smtClean="0">
              <a:cs typeface="Courier New" pitchFamily="49" charset="0"/>
            </a:endParaRPr>
          </a:p>
          <a:p>
            <a:pPr>
              <a:lnSpc>
                <a:spcPts val="4000"/>
              </a:lnSpc>
              <a:spcBef>
                <a:spcPct val="0"/>
              </a:spcBef>
            </a:pPr>
            <a:r>
              <a:rPr lang="en-US" altLang="en-US" smtClean="0">
                <a:cs typeface="Courier New" pitchFamily="49" charset="0"/>
              </a:rPr>
              <a:t>3x + 7y – 4z = 10</a:t>
            </a:r>
          </a:p>
          <a:p>
            <a:pPr>
              <a:lnSpc>
                <a:spcPts val="4000"/>
              </a:lnSpc>
              <a:spcBef>
                <a:spcPct val="0"/>
              </a:spcBef>
            </a:pPr>
            <a:r>
              <a:rPr lang="en-US" altLang="en-US" smtClean="0">
                <a:cs typeface="Courier New" pitchFamily="49" charset="0"/>
              </a:rPr>
              <a:t>2x + 5y + z = 9</a:t>
            </a:r>
          </a:p>
          <a:p>
            <a:pPr>
              <a:lnSpc>
                <a:spcPts val="4000"/>
              </a:lnSpc>
              <a:spcBef>
                <a:spcPct val="0"/>
              </a:spcBef>
            </a:pPr>
            <a:r>
              <a:rPr lang="en-US" altLang="en-US" smtClean="0">
                <a:cs typeface="Courier New" pitchFamily="49" charset="0"/>
              </a:rPr>
              <a:t>x +      6z = 15 </a:t>
            </a:r>
          </a:p>
        </p:txBody>
      </p:sp>
    </p:spTree>
    <p:extLst>
      <p:ext uri="{BB962C8B-B14F-4D97-AF65-F5344CB8AC3E}">
        <p14:creationId xmlns:p14="http://schemas.microsoft.com/office/powerpoint/2010/main" val="4398354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mtClean="0"/>
              <a:t>Matrices</a:t>
            </a:r>
          </a:p>
        </p:txBody>
      </p:sp>
      <p:sp>
        <p:nvSpPr>
          <p:cNvPr id="3075" name="Content Placeholder 2"/>
          <p:cNvSpPr>
            <a:spLocks noGrp="1"/>
          </p:cNvSpPr>
          <p:nvPr>
            <p:ph idx="1"/>
          </p:nvPr>
        </p:nvSpPr>
        <p:spPr/>
        <p:txBody>
          <a:bodyPr/>
          <a:lstStyle/>
          <a:p>
            <a:r>
              <a:rPr lang="en-US" altLang="en-US" dirty="0" smtClean="0"/>
              <a:t>The</a:t>
            </a:r>
            <a:r>
              <a:rPr lang="en-US" altLang="en-US" dirty="0" smtClean="0">
                <a:solidFill>
                  <a:schemeClr val="tx1"/>
                </a:solidFill>
              </a:rPr>
              <a:t> </a:t>
            </a:r>
            <a:r>
              <a:rPr lang="en-US" altLang="en-US" dirty="0" smtClean="0">
                <a:solidFill>
                  <a:srgbClr val="FFC000"/>
                </a:solidFill>
              </a:rPr>
              <a:t>determinant</a:t>
            </a:r>
            <a:r>
              <a:rPr lang="en-US" altLang="en-US" dirty="0" smtClean="0">
                <a:solidFill>
                  <a:schemeClr val="tx1"/>
                </a:solidFill>
              </a:rPr>
              <a:t> </a:t>
            </a:r>
            <a:r>
              <a:rPr lang="en-US" altLang="en-US" dirty="0" smtClean="0"/>
              <a:t>of a matrix is used to solve small matrices</a:t>
            </a:r>
          </a:p>
        </p:txBody>
      </p:sp>
    </p:spTree>
    <p:extLst>
      <p:ext uri="{BB962C8B-B14F-4D97-AF65-F5344CB8AC3E}">
        <p14:creationId xmlns:p14="http://schemas.microsoft.com/office/powerpoint/2010/main" val="3187461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Matrices</a:t>
            </a:r>
          </a:p>
        </p:txBody>
      </p:sp>
      <p:sp>
        <p:nvSpPr>
          <p:cNvPr id="4099" name="Content Placeholder 2"/>
          <p:cNvSpPr>
            <a:spLocks noGrp="1"/>
          </p:cNvSpPr>
          <p:nvPr>
            <p:ph idx="1"/>
          </p:nvPr>
        </p:nvSpPr>
        <p:spPr/>
        <p:txBody>
          <a:bodyPr/>
          <a:lstStyle/>
          <a:p>
            <a:r>
              <a:rPr lang="en-US" altLang="en-US" smtClean="0"/>
              <a:t>It uses a symbol that looks like the absolute value of a matrix:</a:t>
            </a:r>
          </a:p>
          <a:p>
            <a:endParaRPr lang="en-US" altLang="en-US" smtClean="0"/>
          </a:p>
          <a:p>
            <a:pPr>
              <a:lnSpc>
                <a:spcPts val="4000"/>
              </a:lnSpc>
              <a:spcBef>
                <a:spcPct val="0"/>
              </a:spcBef>
            </a:pPr>
            <a:r>
              <a:rPr lang="en-US" altLang="en-US" smtClean="0"/>
              <a:t>      </a:t>
            </a:r>
            <a:r>
              <a:rPr lang="en-US" altLang="en-US" smtClean="0">
                <a:latin typeface="Courier New" pitchFamily="49" charset="0"/>
                <a:cs typeface="Courier New" pitchFamily="49" charset="0"/>
              </a:rPr>
              <a:t>│ 10   4</a:t>
            </a:r>
            <a:r>
              <a:rPr lang="en-US" altLang="en-US" baseline="-25000" smtClean="0">
                <a:latin typeface="Courier New" pitchFamily="49" charset="0"/>
                <a:cs typeface="Courier New" pitchFamily="49" charset="0"/>
              </a:rPr>
              <a:t> </a:t>
            </a:r>
            <a:r>
              <a:rPr lang="en-US" altLang="en-US" smtClean="0">
                <a:latin typeface="Courier New" pitchFamily="49" charset="0"/>
                <a:cs typeface="Courier New" pitchFamily="49" charset="0"/>
              </a:rPr>
              <a:t>│</a:t>
            </a:r>
          </a:p>
          <a:p>
            <a:pPr>
              <a:lnSpc>
                <a:spcPts val="4000"/>
              </a:lnSpc>
              <a:spcBef>
                <a:spcPct val="0"/>
              </a:spcBef>
            </a:pPr>
            <a:r>
              <a:rPr lang="en-US" altLang="en-US" smtClean="0"/>
              <a:t>      </a:t>
            </a:r>
            <a:r>
              <a:rPr lang="en-US" altLang="en-US" smtClean="0">
                <a:latin typeface="Courier New" pitchFamily="49" charset="0"/>
                <a:cs typeface="Courier New" pitchFamily="49" charset="0"/>
              </a:rPr>
              <a:t>│-43   0</a:t>
            </a:r>
            <a:r>
              <a:rPr lang="en-US" altLang="en-US" baseline="-25000" smtClean="0">
                <a:latin typeface="Courier New" pitchFamily="49" charset="0"/>
                <a:cs typeface="Courier New" pitchFamily="49" charset="0"/>
              </a:rPr>
              <a:t> </a:t>
            </a:r>
            <a:r>
              <a:rPr lang="en-US" altLang="en-US" smtClean="0">
                <a:latin typeface="Courier New" pitchFamily="49" charset="0"/>
                <a:cs typeface="Courier New" pitchFamily="49" charset="0"/>
              </a:rPr>
              <a:t>│</a:t>
            </a:r>
          </a:p>
          <a:p>
            <a:endParaRPr lang="en-US" altLang="en-US" smtClean="0"/>
          </a:p>
        </p:txBody>
      </p:sp>
    </p:spTree>
    <p:extLst>
      <p:ext uri="{BB962C8B-B14F-4D97-AF65-F5344CB8AC3E}">
        <p14:creationId xmlns:p14="http://schemas.microsoft.com/office/powerpoint/2010/main" val="2983524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Matrices</a:t>
            </a:r>
          </a:p>
        </p:txBody>
      </p:sp>
      <p:sp>
        <p:nvSpPr>
          <p:cNvPr id="5123" name="Content Placeholder 2"/>
          <p:cNvSpPr>
            <a:spLocks noGrp="1"/>
          </p:cNvSpPr>
          <p:nvPr>
            <p:ph idx="1"/>
          </p:nvPr>
        </p:nvSpPr>
        <p:spPr/>
        <p:txBody>
          <a:bodyPr/>
          <a:lstStyle/>
          <a:p>
            <a:r>
              <a:rPr lang="en-US" altLang="en-US" smtClean="0"/>
              <a:t>It uses a different element notation:</a:t>
            </a:r>
          </a:p>
          <a:p>
            <a:endParaRPr lang="en-US" altLang="en-US" smtClean="0"/>
          </a:p>
          <a:p>
            <a:pPr>
              <a:lnSpc>
                <a:spcPts val="4000"/>
              </a:lnSpc>
              <a:spcBef>
                <a:spcPct val="0"/>
              </a:spcBef>
            </a:pPr>
            <a:r>
              <a:rPr lang="en-US" altLang="en-US" smtClean="0"/>
              <a:t>      </a:t>
            </a:r>
            <a:r>
              <a:rPr lang="en-US" altLang="en-US" smtClean="0">
                <a:latin typeface="Courier New" pitchFamily="49" charset="0"/>
                <a:cs typeface="Courier New" pitchFamily="49" charset="0"/>
              </a:rPr>
              <a:t>│ a1   b1</a:t>
            </a:r>
            <a:r>
              <a:rPr lang="en-US" altLang="en-US" baseline="-25000" smtClean="0">
                <a:latin typeface="Courier New" pitchFamily="49" charset="0"/>
                <a:cs typeface="Courier New" pitchFamily="49" charset="0"/>
              </a:rPr>
              <a:t> </a:t>
            </a:r>
            <a:r>
              <a:rPr lang="en-US" altLang="en-US" smtClean="0">
                <a:latin typeface="Courier New" pitchFamily="49" charset="0"/>
                <a:cs typeface="Courier New" pitchFamily="49" charset="0"/>
              </a:rPr>
              <a:t>│</a:t>
            </a:r>
          </a:p>
          <a:p>
            <a:pPr>
              <a:lnSpc>
                <a:spcPts val="4000"/>
              </a:lnSpc>
              <a:spcBef>
                <a:spcPct val="0"/>
              </a:spcBef>
            </a:pPr>
            <a:r>
              <a:rPr lang="en-US" altLang="en-US" smtClean="0"/>
              <a:t>      </a:t>
            </a:r>
            <a:r>
              <a:rPr lang="en-US" altLang="en-US" smtClean="0">
                <a:latin typeface="Courier New" pitchFamily="49" charset="0"/>
                <a:cs typeface="Courier New" pitchFamily="49" charset="0"/>
              </a:rPr>
              <a:t>│ a2   b2</a:t>
            </a:r>
            <a:r>
              <a:rPr lang="en-US" altLang="en-US" baseline="-25000" smtClean="0">
                <a:latin typeface="Courier New" pitchFamily="49" charset="0"/>
                <a:cs typeface="Courier New" pitchFamily="49" charset="0"/>
              </a:rPr>
              <a:t> </a:t>
            </a:r>
            <a:r>
              <a:rPr lang="en-US" altLang="en-US" smtClean="0">
                <a:latin typeface="Courier New" pitchFamily="49" charset="0"/>
                <a:cs typeface="Courier New" pitchFamily="49" charset="0"/>
              </a:rPr>
              <a:t>│</a:t>
            </a:r>
          </a:p>
          <a:p>
            <a:endParaRPr lang="en-US" altLang="en-US" smtClean="0"/>
          </a:p>
        </p:txBody>
      </p:sp>
    </p:spTree>
    <p:extLst>
      <p:ext uri="{BB962C8B-B14F-4D97-AF65-F5344CB8AC3E}">
        <p14:creationId xmlns:p14="http://schemas.microsoft.com/office/powerpoint/2010/main" val="1075027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Matrices</a:t>
            </a:r>
          </a:p>
        </p:txBody>
      </p:sp>
      <p:sp>
        <p:nvSpPr>
          <p:cNvPr id="6147" name="Content Placeholder 2"/>
          <p:cNvSpPr>
            <a:spLocks noGrp="1"/>
          </p:cNvSpPr>
          <p:nvPr>
            <p:ph idx="1"/>
          </p:nvPr>
        </p:nvSpPr>
        <p:spPr/>
        <p:txBody>
          <a:bodyPr/>
          <a:lstStyle/>
          <a:p>
            <a:r>
              <a:rPr lang="en-US" altLang="en-US" smtClean="0"/>
              <a:t>The determinant is defined to be:        </a:t>
            </a:r>
            <a:r>
              <a:rPr lang="en-US" altLang="en-US" smtClean="0">
                <a:latin typeface="Courier New" pitchFamily="49" charset="0"/>
                <a:cs typeface="Courier New" pitchFamily="49" charset="0"/>
              </a:rPr>
              <a:t>a1</a:t>
            </a:r>
            <a:r>
              <a:rPr lang="en-US" altLang="en-US" smtClean="0">
                <a:latin typeface="Symbol" pitchFamily="18" charset="2"/>
                <a:cs typeface="Courier New" pitchFamily="49" charset="0"/>
              </a:rPr>
              <a:t>*</a:t>
            </a:r>
            <a:r>
              <a:rPr lang="en-US" altLang="en-US" smtClean="0">
                <a:latin typeface="Courier New" pitchFamily="49" charset="0"/>
                <a:cs typeface="Courier New" pitchFamily="49" charset="0"/>
              </a:rPr>
              <a:t>b2 – a2</a:t>
            </a:r>
            <a:r>
              <a:rPr lang="en-US" altLang="en-US" smtClean="0">
                <a:latin typeface="Symbol" pitchFamily="18" charset="2"/>
                <a:cs typeface="Courier New" pitchFamily="49" charset="0"/>
              </a:rPr>
              <a:t>*</a:t>
            </a:r>
            <a:r>
              <a:rPr lang="en-US" altLang="en-US" smtClean="0">
                <a:latin typeface="Courier New" pitchFamily="49" charset="0"/>
                <a:cs typeface="Courier New" pitchFamily="49" charset="0"/>
              </a:rPr>
              <a:t>b1</a:t>
            </a:r>
          </a:p>
          <a:p>
            <a:endParaRPr lang="en-US" altLang="en-US" smtClean="0"/>
          </a:p>
          <a:p>
            <a:pPr>
              <a:lnSpc>
                <a:spcPts val="4000"/>
              </a:lnSpc>
              <a:spcBef>
                <a:spcPct val="0"/>
              </a:spcBef>
            </a:pPr>
            <a:r>
              <a:rPr lang="en-US" altLang="en-US" smtClean="0"/>
              <a:t>      </a:t>
            </a:r>
            <a:r>
              <a:rPr lang="en-US" altLang="en-US" smtClean="0">
                <a:latin typeface="Courier New" pitchFamily="49" charset="0"/>
                <a:cs typeface="Courier New" pitchFamily="49" charset="0"/>
              </a:rPr>
              <a:t>│ a1   b1</a:t>
            </a:r>
            <a:r>
              <a:rPr lang="en-US" altLang="en-US" baseline="-25000" smtClean="0">
                <a:latin typeface="Courier New" pitchFamily="49" charset="0"/>
                <a:cs typeface="Courier New" pitchFamily="49" charset="0"/>
              </a:rPr>
              <a:t> </a:t>
            </a:r>
            <a:r>
              <a:rPr lang="en-US" altLang="en-US" smtClean="0">
                <a:latin typeface="Courier New" pitchFamily="49" charset="0"/>
                <a:cs typeface="Courier New" pitchFamily="49" charset="0"/>
              </a:rPr>
              <a:t>│</a:t>
            </a:r>
          </a:p>
          <a:p>
            <a:pPr>
              <a:lnSpc>
                <a:spcPts val="4000"/>
              </a:lnSpc>
              <a:spcBef>
                <a:spcPct val="0"/>
              </a:spcBef>
            </a:pPr>
            <a:r>
              <a:rPr lang="en-US" altLang="en-US" smtClean="0"/>
              <a:t>      </a:t>
            </a:r>
            <a:r>
              <a:rPr lang="en-US" altLang="en-US" smtClean="0">
                <a:latin typeface="Courier New" pitchFamily="49" charset="0"/>
                <a:cs typeface="Courier New" pitchFamily="49" charset="0"/>
              </a:rPr>
              <a:t>│ a2   b2</a:t>
            </a:r>
            <a:r>
              <a:rPr lang="en-US" altLang="en-US" baseline="-25000" smtClean="0">
                <a:latin typeface="Courier New" pitchFamily="49" charset="0"/>
                <a:cs typeface="Courier New" pitchFamily="49" charset="0"/>
              </a:rPr>
              <a:t> </a:t>
            </a:r>
            <a:r>
              <a:rPr lang="en-US" altLang="en-US" smtClean="0">
                <a:latin typeface="Courier New" pitchFamily="49" charset="0"/>
                <a:cs typeface="Courier New" pitchFamily="49" charset="0"/>
              </a:rPr>
              <a:t>│</a:t>
            </a:r>
          </a:p>
          <a:p>
            <a:endParaRPr lang="en-US" altLang="en-US" smtClean="0"/>
          </a:p>
        </p:txBody>
      </p:sp>
    </p:spTree>
    <p:extLst>
      <p:ext uri="{BB962C8B-B14F-4D97-AF65-F5344CB8AC3E}">
        <p14:creationId xmlns:p14="http://schemas.microsoft.com/office/powerpoint/2010/main" val="7030577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Matrices</a:t>
            </a:r>
          </a:p>
        </p:txBody>
      </p:sp>
      <p:sp>
        <p:nvSpPr>
          <p:cNvPr id="7171" name="Content Placeholder 2"/>
          <p:cNvSpPr>
            <a:spLocks noGrp="1"/>
          </p:cNvSpPr>
          <p:nvPr>
            <p:ph idx="1"/>
          </p:nvPr>
        </p:nvSpPr>
        <p:spPr/>
        <p:txBody>
          <a:bodyPr/>
          <a:lstStyle/>
          <a:p>
            <a:r>
              <a:rPr lang="en-US" altLang="en-US" dirty="0" smtClean="0"/>
              <a:t>The hardest part about it is remembering it’s </a:t>
            </a:r>
            <a:r>
              <a:rPr lang="en-US" altLang="en-US" dirty="0" smtClean="0">
                <a:solidFill>
                  <a:srgbClr val="FFC000"/>
                </a:solidFill>
              </a:rPr>
              <a:t>Minus not Plus</a:t>
            </a:r>
            <a:r>
              <a:rPr lang="en-US" altLang="en-US" dirty="0" smtClean="0"/>
              <a:t>!</a:t>
            </a:r>
          </a:p>
        </p:txBody>
      </p:sp>
    </p:spTree>
    <p:extLst>
      <p:ext uri="{BB962C8B-B14F-4D97-AF65-F5344CB8AC3E}">
        <p14:creationId xmlns:p14="http://schemas.microsoft.com/office/powerpoint/2010/main" val="14418392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838200"/>
            <a:ext cx="8229600" cy="5638800"/>
          </a:xfrm>
        </p:spPr>
        <p:txBody>
          <a:bodyPr/>
          <a:lstStyle/>
          <a:p>
            <a:r>
              <a:rPr lang="en-US" altLang="en-US" dirty="0" smtClean="0"/>
              <a:t>Find the determinant for the matrix:        </a:t>
            </a:r>
            <a:r>
              <a:rPr lang="en-US" altLang="en-US" dirty="0" smtClean="0">
                <a:latin typeface="Courier New" pitchFamily="49" charset="0"/>
                <a:cs typeface="Courier New" pitchFamily="49" charset="0"/>
              </a:rPr>
              <a:t>a1</a:t>
            </a:r>
            <a:r>
              <a:rPr lang="en-US" altLang="en-US" dirty="0" smtClean="0">
                <a:latin typeface="Symbol" pitchFamily="18" charset="2"/>
                <a:cs typeface="Courier New" pitchFamily="49" charset="0"/>
              </a:rPr>
              <a:t>*</a:t>
            </a:r>
            <a:r>
              <a:rPr lang="en-US" altLang="en-US" dirty="0" smtClean="0">
                <a:latin typeface="Courier New" pitchFamily="49" charset="0"/>
                <a:cs typeface="Courier New" pitchFamily="49" charset="0"/>
              </a:rPr>
              <a:t>b2 – a2</a:t>
            </a:r>
            <a:r>
              <a:rPr lang="en-US" altLang="en-US" dirty="0" smtClean="0">
                <a:latin typeface="Symbol" pitchFamily="18" charset="2"/>
                <a:cs typeface="Courier New" pitchFamily="49" charset="0"/>
              </a:rPr>
              <a:t>*</a:t>
            </a:r>
            <a:r>
              <a:rPr lang="en-US" altLang="en-US" dirty="0" smtClean="0">
                <a:latin typeface="Courier New" pitchFamily="49" charset="0"/>
                <a:cs typeface="Courier New" pitchFamily="49" charset="0"/>
              </a:rPr>
              <a:t>b1</a:t>
            </a:r>
          </a:p>
          <a:p>
            <a:endParaRPr lang="en-US" altLang="en-US" dirty="0" smtClean="0"/>
          </a:p>
          <a:p>
            <a:pPr>
              <a:lnSpc>
                <a:spcPts val="4000"/>
              </a:lnSpc>
              <a:spcBef>
                <a:spcPct val="0"/>
              </a:spcBef>
            </a:pPr>
            <a:r>
              <a:rPr lang="en-US" altLang="en-US" dirty="0" smtClean="0"/>
              <a:t>      </a:t>
            </a:r>
            <a:r>
              <a:rPr lang="en-US" altLang="en-US" dirty="0" smtClean="0">
                <a:latin typeface="Courier New" pitchFamily="49" charset="0"/>
                <a:cs typeface="Courier New" pitchFamily="49" charset="0"/>
              </a:rPr>
              <a:t>│ 4   12</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a:t>
            </a:r>
          </a:p>
          <a:p>
            <a:pPr>
              <a:lnSpc>
                <a:spcPts val="4000"/>
              </a:lnSpc>
              <a:spcBef>
                <a:spcPct val="0"/>
              </a:spcBef>
            </a:pPr>
            <a:r>
              <a:rPr lang="en-US" altLang="en-US" dirty="0" smtClean="0"/>
              <a:t>      </a:t>
            </a:r>
            <a:r>
              <a:rPr lang="en-US" altLang="en-US" dirty="0" smtClean="0">
                <a:latin typeface="Courier New" pitchFamily="49" charset="0"/>
                <a:cs typeface="Courier New" pitchFamily="49" charset="0"/>
              </a:rPr>
              <a:t>│ 7    9</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a:t>
            </a:r>
          </a:p>
          <a:p>
            <a:endParaRPr lang="en-US" altLang="en-US" dirty="0" smtClean="0"/>
          </a:p>
        </p:txBody>
      </p:sp>
      <p:sp>
        <p:nvSpPr>
          <p:cNvPr id="819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Tree>
    <p:extLst>
      <p:ext uri="{BB962C8B-B14F-4D97-AF65-F5344CB8AC3E}">
        <p14:creationId xmlns:p14="http://schemas.microsoft.com/office/powerpoint/2010/main" val="172345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838200"/>
            <a:ext cx="8229600" cy="5638800"/>
          </a:xfrm>
        </p:spPr>
        <p:txBody>
          <a:bodyPr/>
          <a:lstStyle/>
          <a:p>
            <a:r>
              <a:rPr lang="en-US" altLang="en-US" dirty="0" smtClean="0"/>
              <a:t>Find the determinant for the matrix:</a:t>
            </a:r>
            <a:endParaRPr lang="en-US" altLang="en-US" dirty="0" smtClean="0">
              <a:latin typeface="Courier New" pitchFamily="49" charset="0"/>
              <a:cs typeface="Courier New" pitchFamily="49" charset="0"/>
            </a:endParaRPr>
          </a:p>
          <a:p>
            <a:endParaRPr lang="en-US" altLang="en-US" dirty="0" smtClean="0"/>
          </a:p>
          <a:p>
            <a:pPr>
              <a:lnSpc>
                <a:spcPts val="4000"/>
              </a:lnSpc>
              <a:spcBef>
                <a:spcPct val="0"/>
              </a:spcBef>
            </a:pPr>
            <a:r>
              <a:rPr lang="en-US" altLang="en-US" dirty="0" smtClean="0"/>
              <a:t>      </a:t>
            </a:r>
            <a:r>
              <a:rPr lang="en-US" altLang="en-US" dirty="0" smtClean="0">
                <a:latin typeface="Courier New" pitchFamily="49" charset="0"/>
                <a:cs typeface="Courier New" pitchFamily="49" charset="0"/>
              </a:rPr>
              <a:t>│ 4   12</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a:t>
            </a:r>
          </a:p>
          <a:p>
            <a:pPr>
              <a:lnSpc>
                <a:spcPts val="4000"/>
              </a:lnSpc>
              <a:spcBef>
                <a:spcPct val="0"/>
              </a:spcBef>
            </a:pPr>
            <a:r>
              <a:rPr lang="en-US" altLang="en-US" dirty="0" smtClean="0"/>
              <a:t>      </a:t>
            </a:r>
            <a:r>
              <a:rPr lang="en-US" altLang="en-US" dirty="0" smtClean="0">
                <a:latin typeface="Courier New" pitchFamily="49" charset="0"/>
                <a:cs typeface="Courier New" pitchFamily="49" charset="0"/>
              </a:rPr>
              <a:t>│ 7    9</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a:t>
            </a:r>
          </a:p>
          <a:p>
            <a:endParaRPr lang="en-US" altLang="en-US" dirty="0" smtClean="0">
              <a:cs typeface="Courier New" pitchFamily="49" charset="0"/>
            </a:endParaRPr>
          </a:p>
          <a:p>
            <a:r>
              <a:rPr lang="en-US" altLang="en-US" dirty="0" smtClean="0">
                <a:cs typeface="Courier New" pitchFamily="49" charset="0"/>
              </a:rPr>
              <a:t>4</a:t>
            </a:r>
            <a:r>
              <a:rPr lang="en-US" altLang="en-US" dirty="0" smtClean="0">
                <a:latin typeface="Symbol" pitchFamily="18" charset="2"/>
                <a:cs typeface="Courier New" pitchFamily="49" charset="0"/>
              </a:rPr>
              <a:t>*</a:t>
            </a:r>
            <a:r>
              <a:rPr lang="en-US" altLang="en-US" dirty="0" smtClean="0">
                <a:cs typeface="Courier New" pitchFamily="49" charset="0"/>
              </a:rPr>
              <a:t>9 – 7</a:t>
            </a:r>
            <a:r>
              <a:rPr lang="en-US" altLang="en-US" dirty="0" smtClean="0">
                <a:latin typeface="Symbol" pitchFamily="18" charset="2"/>
                <a:cs typeface="Courier New" pitchFamily="49" charset="0"/>
              </a:rPr>
              <a:t>*</a:t>
            </a:r>
            <a:r>
              <a:rPr lang="en-US" altLang="en-US" dirty="0" smtClean="0">
                <a:cs typeface="Courier New" pitchFamily="49" charset="0"/>
              </a:rPr>
              <a:t>12 = 36 – 84 = -48</a:t>
            </a:r>
            <a:endParaRPr lang="en-US" altLang="en-US" dirty="0" smtClean="0"/>
          </a:p>
        </p:txBody>
      </p:sp>
      <p:sp>
        <p:nvSpPr>
          <p:cNvPr id="9219"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Tree>
    <p:extLst>
      <p:ext uri="{BB962C8B-B14F-4D97-AF65-F5344CB8AC3E}">
        <p14:creationId xmlns:p14="http://schemas.microsoft.com/office/powerpoint/2010/main" val="37352428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838200"/>
            <a:ext cx="8229600" cy="5638800"/>
          </a:xfrm>
        </p:spPr>
        <p:txBody>
          <a:bodyPr/>
          <a:lstStyle/>
          <a:p>
            <a:r>
              <a:rPr lang="en-US" altLang="en-US" dirty="0" smtClean="0"/>
              <a:t>Find the determinant for the matrix:        </a:t>
            </a:r>
            <a:r>
              <a:rPr lang="en-US" altLang="en-US" dirty="0" smtClean="0">
                <a:latin typeface="Courier New" pitchFamily="49" charset="0"/>
                <a:cs typeface="Courier New" pitchFamily="49" charset="0"/>
              </a:rPr>
              <a:t>a1</a:t>
            </a:r>
            <a:r>
              <a:rPr lang="en-US" altLang="en-US" dirty="0" smtClean="0">
                <a:latin typeface="Symbol" pitchFamily="18" charset="2"/>
                <a:cs typeface="Courier New" pitchFamily="49" charset="0"/>
              </a:rPr>
              <a:t>*</a:t>
            </a:r>
            <a:r>
              <a:rPr lang="en-US" altLang="en-US" dirty="0" smtClean="0">
                <a:latin typeface="Courier New" pitchFamily="49" charset="0"/>
                <a:cs typeface="Courier New" pitchFamily="49" charset="0"/>
              </a:rPr>
              <a:t>b2 – a2</a:t>
            </a:r>
            <a:r>
              <a:rPr lang="en-US" altLang="en-US" dirty="0" smtClean="0">
                <a:latin typeface="Symbol" pitchFamily="18" charset="2"/>
                <a:cs typeface="Courier New" pitchFamily="49" charset="0"/>
              </a:rPr>
              <a:t>*</a:t>
            </a:r>
            <a:r>
              <a:rPr lang="en-US" altLang="en-US" dirty="0" smtClean="0">
                <a:latin typeface="Courier New" pitchFamily="49" charset="0"/>
                <a:cs typeface="Courier New" pitchFamily="49" charset="0"/>
              </a:rPr>
              <a:t>b1</a:t>
            </a:r>
          </a:p>
          <a:p>
            <a:endParaRPr lang="en-US" altLang="en-US" dirty="0" smtClean="0"/>
          </a:p>
          <a:p>
            <a:pPr>
              <a:lnSpc>
                <a:spcPts val="4000"/>
              </a:lnSpc>
              <a:spcBef>
                <a:spcPct val="0"/>
              </a:spcBef>
            </a:pPr>
            <a:r>
              <a:rPr lang="en-US" altLang="en-US" dirty="0" smtClean="0"/>
              <a:t>      </a:t>
            </a:r>
            <a:r>
              <a:rPr lang="en-US" altLang="en-US" dirty="0" smtClean="0">
                <a:latin typeface="Courier New" pitchFamily="49" charset="0"/>
                <a:cs typeface="Courier New" pitchFamily="49" charset="0"/>
              </a:rPr>
              <a:t>│ 7   9</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a:t>
            </a:r>
          </a:p>
          <a:p>
            <a:pPr>
              <a:lnSpc>
                <a:spcPts val="4000"/>
              </a:lnSpc>
              <a:spcBef>
                <a:spcPct val="0"/>
              </a:spcBef>
            </a:pPr>
            <a:r>
              <a:rPr lang="en-US" altLang="en-US" dirty="0" smtClean="0"/>
              <a:t>      </a:t>
            </a:r>
            <a:r>
              <a:rPr lang="en-US" altLang="en-US" dirty="0" smtClean="0">
                <a:latin typeface="Courier New" pitchFamily="49" charset="0"/>
                <a:cs typeface="Courier New" pitchFamily="49" charset="0"/>
              </a:rPr>
              <a:t>│ 2   4</a:t>
            </a:r>
            <a:r>
              <a:rPr lang="en-US" altLang="en-US" baseline="-250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a:t>
            </a:r>
          </a:p>
          <a:p>
            <a:endParaRPr lang="en-US" altLang="en-US" dirty="0" smtClean="0"/>
          </a:p>
        </p:txBody>
      </p:sp>
      <p:sp>
        <p:nvSpPr>
          <p:cNvPr id="10243"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Tree>
    <p:extLst>
      <p:ext uri="{BB962C8B-B14F-4D97-AF65-F5344CB8AC3E}">
        <p14:creationId xmlns:p14="http://schemas.microsoft.com/office/powerpoint/2010/main" val="20263431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838200"/>
            <a:ext cx="8229600" cy="5638800"/>
          </a:xfrm>
        </p:spPr>
        <p:txBody>
          <a:bodyPr/>
          <a:lstStyle/>
          <a:p>
            <a:r>
              <a:rPr lang="en-US" altLang="en-US" smtClean="0"/>
              <a:t>Find the determinant for the matrix:</a:t>
            </a:r>
            <a:endParaRPr lang="en-US" altLang="en-US" smtClean="0">
              <a:latin typeface="Courier New" pitchFamily="49" charset="0"/>
              <a:cs typeface="Courier New" pitchFamily="49" charset="0"/>
            </a:endParaRPr>
          </a:p>
          <a:p>
            <a:endParaRPr lang="en-US" altLang="en-US" smtClean="0"/>
          </a:p>
          <a:p>
            <a:pPr>
              <a:lnSpc>
                <a:spcPts val="4000"/>
              </a:lnSpc>
              <a:spcBef>
                <a:spcPct val="0"/>
              </a:spcBef>
            </a:pPr>
            <a:r>
              <a:rPr lang="en-US" altLang="en-US" smtClean="0"/>
              <a:t>      </a:t>
            </a:r>
            <a:r>
              <a:rPr lang="en-US" altLang="en-US" smtClean="0">
                <a:latin typeface="Courier New" pitchFamily="49" charset="0"/>
                <a:cs typeface="Courier New" pitchFamily="49" charset="0"/>
              </a:rPr>
              <a:t>│ 7   9</a:t>
            </a:r>
            <a:r>
              <a:rPr lang="en-US" altLang="en-US" baseline="-25000" smtClean="0">
                <a:latin typeface="Courier New" pitchFamily="49" charset="0"/>
                <a:cs typeface="Courier New" pitchFamily="49" charset="0"/>
              </a:rPr>
              <a:t> </a:t>
            </a:r>
            <a:r>
              <a:rPr lang="en-US" altLang="en-US" smtClean="0">
                <a:latin typeface="Courier New" pitchFamily="49" charset="0"/>
                <a:cs typeface="Courier New" pitchFamily="49" charset="0"/>
              </a:rPr>
              <a:t>│</a:t>
            </a:r>
          </a:p>
          <a:p>
            <a:pPr>
              <a:lnSpc>
                <a:spcPts val="4000"/>
              </a:lnSpc>
              <a:spcBef>
                <a:spcPct val="0"/>
              </a:spcBef>
            </a:pPr>
            <a:r>
              <a:rPr lang="en-US" altLang="en-US" smtClean="0"/>
              <a:t>      </a:t>
            </a:r>
            <a:r>
              <a:rPr lang="en-US" altLang="en-US" smtClean="0">
                <a:latin typeface="Courier New" pitchFamily="49" charset="0"/>
                <a:cs typeface="Courier New" pitchFamily="49" charset="0"/>
              </a:rPr>
              <a:t>│ 2   4</a:t>
            </a:r>
            <a:r>
              <a:rPr lang="en-US" altLang="en-US" baseline="-25000" smtClean="0">
                <a:latin typeface="Courier New" pitchFamily="49" charset="0"/>
                <a:cs typeface="Courier New" pitchFamily="49" charset="0"/>
              </a:rPr>
              <a:t> </a:t>
            </a:r>
            <a:r>
              <a:rPr lang="en-US" altLang="en-US" smtClean="0">
                <a:latin typeface="Courier New" pitchFamily="49" charset="0"/>
                <a:cs typeface="Courier New" pitchFamily="49" charset="0"/>
              </a:rPr>
              <a:t>│</a:t>
            </a:r>
          </a:p>
          <a:p>
            <a:endParaRPr lang="en-US" altLang="en-US" smtClean="0">
              <a:cs typeface="Courier New" pitchFamily="49" charset="0"/>
            </a:endParaRPr>
          </a:p>
          <a:p>
            <a:r>
              <a:rPr lang="en-US" altLang="en-US" smtClean="0">
                <a:cs typeface="Courier New" pitchFamily="49" charset="0"/>
              </a:rPr>
              <a:t>7</a:t>
            </a:r>
            <a:r>
              <a:rPr lang="en-US" altLang="en-US" smtClean="0">
                <a:latin typeface="Symbol" pitchFamily="18" charset="2"/>
                <a:cs typeface="Courier New" pitchFamily="49" charset="0"/>
              </a:rPr>
              <a:t>*</a:t>
            </a:r>
            <a:r>
              <a:rPr lang="en-US" altLang="en-US" smtClean="0">
                <a:cs typeface="Courier New" pitchFamily="49" charset="0"/>
              </a:rPr>
              <a:t>4 – 2</a:t>
            </a:r>
            <a:r>
              <a:rPr lang="en-US" altLang="en-US" smtClean="0">
                <a:latin typeface="Symbol" pitchFamily="18" charset="2"/>
                <a:cs typeface="Courier New" pitchFamily="49" charset="0"/>
              </a:rPr>
              <a:t>*</a:t>
            </a:r>
            <a:r>
              <a:rPr lang="en-US" altLang="en-US" smtClean="0">
                <a:cs typeface="Courier New" pitchFamily="49" charset="0"/>
              </a:rPr>
              <a:t>9 = 28 – 18 = 10</a:t>
            </a:r>
            <a:endParaRPr lang="en-US" altLang="en-US" smtClean="0"/>
          </a:p>
        </p:txBody>
      </p:sp>
      <p:sp>
        <p:nvSpPr>
          <p:cNvPr id="11267"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Tree>
    <p:extLst>
      <p:ext uri="{BB962C8B-B14F-4D97-AF65-F5344CB8AC3E}">
        <p14:creationId xmlns:p14="http://schemas.microsoft.com/office/powerpoint/2010/main" val="5778751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Matrices</a:t>
            </a:r>
          </a:p>
        </p:txBody>
      </p:sp>
      <p:sp>
        <p:nvSpPr>
          <p:cNvPr id="12291" name="Content Placeholder 2"/>
          <p:cNvSpPr>
            <a:spLocks noGrp="1"/>
          </p:cNvSpPr>
          <p:nvPr>
            <p:ph idx="1"/>
          </p:nvPr>
        </p:nvSpPr>
        <p:spPr/>
        <p:txBody>
          <a:bodyPr/>
          <a:lstStyle/>
          <a:p>
            <a:r>
              <a:rPr lang="en-US" altLang="en-US" smtClean="0"/>
              <a:t>Determinants are easy for small matrices, daunting for large ones</a:t>
            </a:r>
          </a:p>
          <a:p>
            <a:endParaRPr lang="en-US" altLang="en-US" smtClean="0"/>
          </a:p>
          <a:p>
            <a:endParaRPr lang="en-US" altLang="en-US" smtClean="0"/>
          </a:p>
        </p:txBody>
      </p:sp>
    </p:spTree>
    <p:extLst>
      <p:ext uri="{BB962C8B-B14F-4D97-AF65-F5344CB8AC3E}">
        <p14:creationId xmlns:p14="http://schemas.microsoft.com/office/powerpoint/2010/main" val="4287577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Matrices</a:t>
            </a:r>
          </a:p>
        </p:txBody>
      </p:sp>
      <p:sp>
        <p:nvSpPr>
          <p:cNvPr id="7171" name="Content Placeholder 2"/>
          <p:cNvSpPr>
            <a:spLocks noGrp="1"/>
          </p:cNvSpPr>
          <p:nvPr>
            <p:ph idx="1"/>
          </p:nvPr>
        </p:nvSpPr>
        <p:spPr/>
        <p:txBody>
          <a:bodyPr/>
          <a:lstStyle/>
          <a:p>
            <a:pPr>
              <a:lnSpc>
                <a:spcPts val="4000"/>
              </a:lnSpc>
              <a:spcBef>
                <a:spcPct val="0"/>
              </a:spcBef>
            </a:pPr>
            <a:r>
              <a:rPr lang="en-US" altLang="en-US" dirty="0" smtClean="0">
                <a:cs typeface="Courier New" pitchFamily="49" charset="0"/>
              </a:rPr>
              <a:t>3x + 7y – 4z = 10</a:t>
            </a:r>
          </a:p>
          <a:p>
            <a:pPr>
              <a:lnSpc>
                <a:spcPts val="4000"/>
              </a:lnSpc>
              <a:spcBef>
                <a:spcPct val="0"/>
              </a:spcBef>
            </a:pPr>
            <a:r>
              <a:rPr lang="en-US" altLang="en-US" dirty="0" smtClean="0">
                <a:cs typeface="Courier New" pitchFamily="49" charset="0"/>
              </a:rPr>
              <a:t>2x + 5y + z = 9</a:t>
            </a:r>
          </a:p>
          <a:p>
            <a:pPr>
              <a:lnSpc>
                <a:spcPts val="4000"/>
              </a:lnSpc>
              <a:spcBef>
                <a:spcPct val="0"/>
              </a:spcBef>
            </a:pPr>
            <a:r>
              <a:rPr lang="en-US" altLang="en-US" dirty="0" smtClean="0">
                <a:cs typeface="Courier New" pitchFamily="49" charset="0"/>
              </a:rPr>
              <a:t>x +      6z = 15     becomes:</a:t>
            </a:r>
          </a:p>
          <a:p>
            <a:pPr>
              <a:lnSpc>
                <a:spcPts val="4000"/>
              </a:lnSpc>
              <a:spcBef>
                <a:spcPct val="0"/>
              </a:spcBef>
            </a:pPr>
            <a:endParaRPr lang="en-US" altLang="en-US" dirty="0" smtClean="0">
              <a:cs typeface="Courier New" pitchFamily="49" charset="0"/>
            </a:endParaRPr>
          </a:p>
          <a:p>
            <a:pPr>
              <a:lnSpc>
                <a:spcPts val="4000"/>
              </a:lnSpc>
              <a:spcBef>
                <a:spcPct val="0"/>
              </a:spcBef>
            </a:pPr>
            <a:r>
              <a:rPr lang="en-US" altLang="en-US" dirty="0" smtClean="0">
                <a:cs typeface="Courier New" pitchFamily="49" charset="0"/>
              </a:rPr>
              <a:t>         x   y   z</a:t>
            </a:r>
            <a:r>
              <a:rPr lang="en-US" altLang="en-US" sz="6000" dirty="0" smtClean="0">
                <a:cs typeface="Courier New" pitchFamily="49" charset="0"/>
              </a:rPr>
              <a:t> </a:t>
            </a:r>
            <a:r>
              <a:rPr lang="en-US" altLang="en-US" dirty="0" smtClean="0">
                <a:cs typeface="Courier New" pitchFamily="49" charset="0"/>
              </a:rPr>
              <a:t>   k</a:t>
            </a:r>
          </a:p>
          <a:p>
            <a:pPr>
              <a:lnSpc>
                <a:spcPts val="4000"/>
              </a:lnSpc>
              <a:spcBef>
                <a:spcPct val="0"/>
              </a:spcBef>
            </a:pPr>
            <a:r>
              <a:rPr lang="en-US" altLang="en-US" dirty="0" smtClean="0">
                <a:latin typeface="Courier New" pitchFamily="49" charset="0"/>
                <a:cs typeface="Courier New" pitchFamily="49" charset="0"/>
              </a:rPr>
              <a:t>   </a:t>
            </a:r>
            <a:r>
              <a:rPr lang="en-US" altLang="en-US" sz="3800" dirty="0" smtClean="0">
                <a:latin typeface="Courier New" pitchFamily="49" charset="0"/>
                <a:cs typeface="Courier New" pitchFamily="49" charset="0"/>
              </a:rPr>
              <a:t> </a:t>
            </a:r>
            <a:endParaRPr lang="en-US" altLang="en-US" dirty="0" smtClean="0">
              <a:latin typeface="Courier New" pitchFamily="49" charset="0"/>
              <a:cs typeface="Courier New" pitchFamily="49" charset="0"/>
            </a:endParaRPr>
          </a:p>
          <a:p>
            <a:pPr>
              <a:lnSpc>
                <a:spcPts val="4000"/>
              </a:lnSpc>
              <a:spcBef>
                <a:spcPct val="0"/>
              </a:spcBef>
            </a:pPr>
            <a:r>
              <a:rPr lang="en-US" altLang="en-US" dirty="0" err="1" smtClean="0"/>
              <a:t>eq</a:t>
            </a:r>
            <a:r>
              <a:rPr lang="en-US" altLang="en-US" dirty="0" smtClean="0"/>
              <a:t> 1</a:t>
            </a:r>
            <a:r>
              <a:rPr lang="en-US" altLang="en-US" sz="2400" dirty="0" smtClean="0"/>
              <a:t> </a:t>
            </a:r>
            <a:endParaRPr lang="en-US" altLang="en-US" dirty="0" smtClean="0">
              <a:latin typeface="Courier New" pitchFamily="49" charset="0"/>
              <a:cs typeface="Courier New" pitchFamily="49" charset="0"/>
            </a:endParaRPr>
          </a:p>
          <a:p>
            <a:pPr>
              <a:lnSpc>
                <a:spcPts val="4000"/>
              </a:lnSpc>
              <a:spcBef>
                <a:spcPct val="0"/>
              </a:spcBef>
            </a:pPr>
            <a:r>
              <a:rPr lang="en-US" altLang="en-US" dirty="0" err="1" smtClean="0"/>
              <a:t>eq</a:t>
            </a:r>
            <a:r>
              <a:rPr lang="en-US" altLang="en-US" dirty="0" smtClean="0"/>
              <a:t> 2</a:t>
            </a:r>
            <a:r>
              <a:rPr lang="en-US" altLang="en-US" sz="2400" dirty="0" smtClean="0"/>
              <a:t> </a:t>
            </a:r>
            <a:endParaRPr lang="en-US" altLang="en-US" dirty="0" smtClean="0">
              <a:latin typeface="Courier New" pitchFamily="49" charset="0"/>
              <a:cs typeface="Courier New" pitchFamily="49" charset="0"/>
            </a:endParaRPr>
          </a:p>
          <a:p>
            <a:pPr>
              <a:lnSpc>
                <a:spcPts val="4000"/>
              </a:lnSpc>
              <a:spcBef>
                <a:spcPct val="0"/>
              </a:spcBef>
            </a:pPr>
            <a:r>
              <a:rPr lang="en-US" altLang="en-US" dirty="0" err="1" smtClean="0"/>
              <a:t>eq</a:t>
            </a:r>
            <a:r>
              <a:rPr lang="en-US" altLang="en-US" dirty="0" smtClean="0"/>
              <a:t> 3</a:t>
            </a:r>
            <a:r>
              <a:rPr lang="en-US" altLang="en-US" sz="2400" dirty="0" smtClean="0"/>
              <a:t> </a:t>
            </a:r>
            <a:endParaRPr lang="en-US" altLang="en-US" dirty="0" smtClean="0">
              <a:latin typeface="Courier New" pitchFamily="49" charset="0"/>
              <a:cs typeface="Courier New" pitchFamily="49" charset="0"/>
            </a:endParaRPr>
          </a:p>
          <a:p>
            <a:pPr>
              <a:lnSpc>
                <a:spcPts val="4000"/>
              </a:lnSpc>
              <a:spcBef>
                <a:spcPct val="0"/>
              </a:spcBef>
            </a:pPr>
            <a:r>
              <a:rPr lang="en-US" altLang="en-US" dirty="0" smtClean="0"/>
              <a:t>    </a:t>
            </a:r>
            <a:r>
              <a:rPr lang="en-US" altLang="en-US" sz="5800" dirty="0" smtClean="0"/>
              <a:t> </a:t>
            </a:r>
            <a:endParaRPr lang="en-US" altLang="en-US" dirty="0" smtClean="0">
              <a:latin typeface="Courier New" pitchFamily="49" charset="0"/>
              <a:cs typeface="Courier New" pitchFamily="49" charset="0"/>
            </a:endParaRPr>
          </a:p>
          <a:p>
            <a:pPr>
              <a:lnSpc>
                <a:spcPts val="4000"/>
              </a:lnSpc>
              <a:spcBef>
                <a:spcPct val="0"/>
              </a:spcBef>
            </a:pPr>
            <a:endParaRPr lang="en-US" altLang="en-US" dirty="0" smtClean="0">
              <a:latin typeface="Courier New" pitchFamily="49" charset="0"/>
              <a:cs typeface="Courier New" pitchFamily="49" charset="0"/>
            </a:endParaRPr>
          </a:p>
          <a:p>
            <a:pPr>
              <a:spcBef>
                <a:spcPct val="0"/>
              </a:spcBef>
            </a:pPr>
            <a:endParaRPr lang="en-US" altLang="en-US" dirty="0" smtClean="0"/>
          </a:p>
        </p:txBody>
      </p:sp>
      <p:sp>
        <p:nvSpPr>
          <p:cNvPr id="4" name="Rectangle 3"/>
          <p:cNvSpPr/>
          <p:nvPr/>
        </p:nvSpPr>
        <p:spPr>
          <a:xfrm>
            <a:off x="1828800" y="3657600"/>
            <a:ext cx="6781800" cy="2657138"/>
          </a:xfrm>
          <a:prstGeom prst="rect">
            <a:avLst/>
          </a:prstGeom>
        </p:spPr>
        <p:txBody>
          <a:bodyPr wrap="square">
            <a:spAutoFit/>
          </a:bodyPr>
          <a:lstStyle/>
          <a:p>
            <a:pPr>
              <a:lnSpc>
                <a:spcPts val="4000"/>
              </a:lnSpc>
            </a:pPr>
            <a:r>
              <a:rPr lang="en-US" altLang="en-US" sz="4000" b="1" dirty="0" smtClean="0">
                <a:solidFill>
                  <a:srgbClr val="CCFFFF"/>
                </a:solidFill>
                <a:latin typeface="Courier New" panose="02070309020205020404" pitchFamily="49" charset="0"/>
                <a:cs typeface="Courier New" pitchFamily="49" charset="0"/>
              </a:rPr>
              <a:t>┌</a:t>
            </a:r>
            <a:r>
              <a:rPr lang="en-US" altLang="en-US" sz="4000" b="1" dirty="0">
                <a:solidFill>
                  <a:schemeClr val="bg1"/>
                </a:solidFill>
                <a:latin typeface="Courier New" pitchFamily="49" charset="0"/>
                <a:cs typeface="Courier New" pitchFamily="49" charset="0"/>
              </a:rPr>
              <a:t>-43   0</a:t>
            </a:r>
            <a:r>
              <a:rPr lang="en-US" altLang="en-US" sz="4000" b="1" baseline="-25000"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  8 </a:t>
            </a:r>
            <a:r>
              <a:rPr lang="en-US" altLang="en-US" sz="4000" b="1" dirty="0" smtClean="0">
                <a:solidFill>
                  <a:srgbClr val="CCFFFF"/>
                </a:solidFill>
                <a:latin typeface="Courier New" panose="02070309020205020404" pitchFamily="49" charset="0"/>
                <a:cs typeface="Courier New" pitchFamily="49" charset="0"/>
              </a:rPr>
              <a:t>┐</a:t>
            </a:r>
            <a:endParaRPr lang="en-US" altLang="en-US" sz="4000" b="1" dirty="0">
              <a:solidFill>
                <a:srgbClr val="CCFFFF"/>
              </a:solidFill>
              <a:latin typeface="Courier New" panose="02070309020205020404"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 3  7 -4</a:t>
            </a:r>
            <a:r>
              <a:rPr lang="en-US" altLang="en-US" sz="4000" b="1" baseline="-25000" dirty="0" smtClean="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10│</a:t>
            </a:r>
            <a:endParaRPr lang="en-US" altLang="en-US" sz="4000" b="1" dirty="0">
              <a:solidFill>
                <a:srgbClr val="CCFFFF"/>
              </a:solidFill>
              <a:latin typeface="Courier New"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 2  5  1</a:t>
            </a:r>
            <a:r>
              <a:rPr lang="en-US" altLang="en-US" sz="4000" b="1" baseline="-25000" dirty="0" smtClean="0">
                <a:solidFill>
                  <a:srgbClr val="CCFFFF"/>
                </a:solidFill>
                <a:latin typeface="Courier New" pitchFamily="49" charset="0"/>
                <a:cs typeface="Courier New" pitchFamily="49" charset="0"/>
              </a:rPr>
              <a:t> </a:t>
            </a:r>
            <a:r>
              <a:rPr lang="en-US" altLang="en-US" sz="4000" b="1" dirty="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9│</a:t>
            </a:r>
          </a:p>
          <a:p>
            <a:pPr>
              <a:lnSpc>
                <a:spcPts val="4000"/>
              </a:lnSpc>
            </a:pPr>
            <a:r>
              <a:rPr lang="en-US" altLang="en-US" sz="4000" b="1" dirty="0" smtClean="0">
                <a:solidFill>
                  <a:srgbClr val="CCFFFF"/>
                </a:solidFill>
                <a:latin typeface="Courier New" pitchFamily="49" charset="0"/>
                <a:cs typeface="Courier New" pitchFamily="49" charset="0"/>
              </a:rPr>
              <a:t>│ 1  0  6</a:t>
            </a:r>
            <a:r>
              <a:rPr lang="en-US" altLang="en-US" sz="4000" b="1" baseline="-25000" dirty="0" smtClean="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15│</a:t>
            </a:r>
          </a:p>
          <a:p>
            <a:pPr>
              <a:lnSpc>
                <a:spcPts val="4000"/>
              </a:lnSpc>
            </a:pPr>
            <a:r>
              <a:rPr lang="en-US" altLang="en-US" sz="4000" b="1" dirty="0" smtClean="0">
                <a:solidFill>
                  <a:srgbClr val="CCFFFF"/>
                </a:solidFill>
                <a:latin typeface="Courier New" pitchFamily="49" charset="0"/>
                <a:cs typeface="Courier New" pitchFamily="49" charset="0"/>
              </a:rPr>
              <a:t>└</a:t>
            </a:r>
            <a:r>
              <a:rPr lang="en-US" altLang="en-US" sz="4000" b="1" dirty="0">
                <a:solidFill>
                  <a:schemeClr val="bg1"/>
                </a:solidFill>
                <a:latin typeface="Courier New" pitchFamily="49" charset="0"/>
                <a:cs typeface="Courier New" pitchFamily="49" charset="0"/>
              </a:rPr>
              <a:t>-43   0</a:t>
            </a:r>
            <a:r>
              <a:rPr lang="en-US" altLang="en-US" sz="4000" b="1" baseline="-25000"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 8   </a:t>
            </a:r>
            <a:r>
              <a:rPr lang="en-US" altLang="en-US" sz="4000" b="1" dirty="0" smtClean="0">
                <a:solidFill>
                  <a:srgbClr val="CCFFFF"/>
                </a:solidFill>
                <a:latin typeface="Courier New" pitchFamily="49" charset="0"/>
                <a:cs typeface="Courier New" pitchFamily="49" charset="0"/>
              </a:rPr>
              <a:t>┘</a:t>
            </a:r>
            <a:endParaRPr lang="en-US" altLang="en-US" sz="4000" b="1" dirty="0">
              <a:solidFill>
                <a:srgbClr val="CCFFFF"/>
              </a:solidFill>
              <a:latin typeface="Courier New" pitchFamily="49" charset="0"/>
              <a:cs typeface="Courier New" pitchFamily="49" charset="0"/>
            </a:endParaRPr>
          </a:p>
        </p:txBody>
      </p:sp>
    </p:spTree>
    <p:extLst>
      <p:ext uri="{BB962C8B-B14F-4D97-AF65-F5344CB8AC3E}">
        <p14:creationId xmlns:p14="http://schemas.microsoft.com/office/powerpoint/2010/main" val="36489745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Matrices</a:t>
            </a:r>
          </a:p>
        </p:txBody>
      </p:sp>
      <p:sp>
        <p:nvSpPr>
          <p:cNvPr id="13315" name="Content Placeholder 2"/>
          <p:cNvSpPr>
            <a:spLocks noGrp="1"/>
          </p:cNvSpPr>
          <p:nvPr>
            <p:ph idx="1"/>
          </p:nvPr>
        </p:nvSpPr>
        <p:spPr/>
        <p:txBody>
          <a:bodyPr/>
          <a:lstStyle/>
          <a:p>
            <a:r>
              <a:rPr lang="en-US" altLang="en-US" smtClean="0"/>
              <a:t>For a 3x3 matrix:</a:t>
            </a:r>
          </a:p>
          <a:p>
            <a:pPr>
              <a:lnSpc>
                <a:spcPts val="4000"/>
              </a:lnSpc>
              <a:spcBef>
                <a:spcPct val="0"/>
              </a:spcBef>
            </a:pPr>
            <a:r>
              <a:rPr lang="en-US" altLang="en-US" smtClean="0">
                <a:latin typeface="Courier New" pitchFamily="49" charset="0"/>
                <a:cs typeface="Courier New" pitchFamily="49" charset="0"/>
              </a:rPr>
              <a:t>   </a:t>
            </a:r>
            <a:r>
              <a:rPr lang="en-US" altLang="en-US" sz="3800" smtClean="0">
                <a:latin typeface="Courier New" pitchFamily="49" charset="0"/>
                <a:cs typeface="Courier New" pitchFamily="49" charset="0"/>
              </a:rPr>
              <a:t> </a:t>
            </a:r>
            <a:r>
              <a:rPr lang="en-US" altLang="en-US" smtClean="0">
                <a:latin typeface="Courier New" pitchFamily="49" charset="0"/>
                <a:cs typeface="Courier New" pitchFamily="49" charset="0"/>
              </a:rPr>
              <a:t>┌                ┐</a:t>
            </a:r>
          </a:p>
          <a:p>
            <a:pPr>
              <a:lnSpc>
                <a:spcPts val="4000"/>
              </a:lnSpc>
              <a:spcBef>
                <a:spcPct val="0"/>
              </a:spcBef>
            </a:pPr>
            <a:r>
              <a:rPr lang="en-US" altLang="en-US" smtClean="0"/>
              <a:t>     </a:t>
            </a:r>
            <a:r>
              <a:rPr lang="en-US" altLang="en-US" sz="1900" smtClean="0"/>
              <a:t> </a:t>
            </a:r>
            <a:r>
              <a:rPr lang="en-US" altLang="en-US" smtClean="0">
                <a:latin typeface="Courier New" pitchFamily="49" charset="0"/>
                <a:cs typeface="Courier New" pitchFamily="49" charset="0"/>
              </a:rPr>
              <a:t>│  a1  b1 c1 │ k1│</a:t>
            </a:r>
          </a:p>
          <a:p>
            <a:pPr>
              <a:lnSpc>
                <a:spcPts val="4000"/>
              </a:lnSpc>
              <a:spcBef>
                <a:spcPct val="0"/>
              </a:spcBef>
            </a:pPr>
            <a:r>
              <a:rPr lang="en-US" altLang="en-US" smtClean="0"/>
              <a:t>     </a:t>
            </a:r>
            <a:r>
              <a:rPr lang="en-US" altLang="en-US" sz="1900" smtClean="0"/>
              <a:t> </a:t>
            </a:r>
            <a:r>
              <a:rPr lang="en-US" altLang="en-US" smtClean="0">
                <a:latin typeface="Courier New" pitchFamily="49" charset="0"/>
                <a:cs typeface="Courier New" pitchFamily="49" charset="0"/>
              </a:rPr>
              <a:t>│  a2  b2 c2 │ k2│</a:t>
            </a:r>
          </a:p>
          <a:p>
            <a:pPr>
              <a:lnSpc>
                <a:spcPts val="4000"/>
              </a:lnSpc>
              <a:spcBef>
                <a:spcPct val="0"/>
              </a:spcBef>
            </a:pPr>
            <a:r>
              <a:rPr lang="en-US" altLang="en-US" smtClean="0"/>
              <a:t>     </a:t>
            </a:r>
            <a:r>
              <a:rPr lang="en-US" altLang="en-US" sz="1900" smtClean="0"/>
              <a:t> </a:t>
            </a:r>
            <a:r>
              <a:rPr lang="en-US" altLang="en-US" smtClean="0">
                <a:latin typeface="Courier New" pitchFamily="49" charset="0"/>
                <a:cs typeface="Courier New" pitchFamily="49" charset="0"/>
              </a:rPr>
              <a:t>│  a3  b3 c3 │ k3│</a:t>
            </a:r>
          </a:p>
          <a:p>
            <a:pPr>
              <a:lnSpc>
                <a:spcPts val="4000"/>
              </a:lnSpc>
              <a:spcBef>
                <a:spcPct val="0"/>
              </a:spcBef>
            </a:pPr>
            <a:r>
              <a:rPr lang="en-US" altLang="en-US" smtClean="0"/>
              <a:t>    </a:t>
            </a:r>
            <a:r>
              <a:rPr lang="en-US" altLang="en-US" sz="5800" smtClean="0"/>
              <a:t> </a:t>
            </a:r>
            <a:r>
              <a:rPr lang="en-US" altLang="en-US" smtClean="0">
                <a:latin typeface="Courier New" pitchFamily="49" charset="0"/>
                <a:cs typeface="Courier New" pitchFamily="49" charset="0"/>
              </a:rPr>
              <a:t>└           </a:t>
            </a:r>
            <a:r>
              <a:rPr lang="en-US" altLang="en-US" sz="4100" smtClean="0">
                <a:latin typeface="Courier New" pitchFamily="49" charset="0"/>
                <a:cs typeface="Courier New" pitchFamily="49" charset="0"/>
              </a:rPr>
              <a:t>    </a:t>
            </a:r>
            <a:r>
              <a:rPr lang="en-US" altLang="en-US" sz="3700" smtClean="0">
                <a:latin typeface="Courier New" pitchFamily="49" charset="0"/>
                <a:cs typeface="Courier New" pitchFamily="49" charset="0"/>
              </a:rPr>
              <a:t> </a:t>
            </a:r>
            <a:r>
              <a:rPr lang="en-US" altLang="en-US" smtClean="0">
                <a:latin typeface="Courier New" pitchFamily="49" charset="0"/>
                <a:cs typeface="Courier New" pitchFamily="49" charset="0"/>
              </a:rPr>
              <a:t>┘</a:t>
            </a:r>
            <a:endParaRPr lang="en-US" altLang="en-US" smtClean="0"/>
          </a:p>
          <a:p>
            <a:r>
              <a:rPr lang="en-US" altLang="en-US" smtClean="0"/>
              <a:t>the determinant is:</a:t>
            </a:r>
          </a:p>
          <a:p>
            <a:pPr algn="ctr"/>
            <a:r>
              <a:rPr lang="en-US" altLang="en-US" smtClean="0"/>
              <a:t>a</a:t>
            </a:r>
            <a:r>
              <a:rPr lang="en-US" altLang="en-US" baseline="-25000" smtClean="0"/>
              <a:t>1</a:t>
            </a:r>
            <a:r>
              <a:rPr lang="en-US" altLang="en-US" smtClean="0"/>
              <a:t>b</a:t>
            </a:r>
            <a:r>
              <a:rPr lang="en-US" altLang="en-US" baseline="-25000" smtClean="0"/>
              <a:t>2</a:t>
            </a:r>
            <a:r>
              <a:rPr lang="en-US" altLang="en-US" smtClean="0"/>
              <a:t>c</a:t>
            </a:r>
            <a:r>
              <a:rPr lang="en-US" altLang="en-US" baseline="-25000" smtClean="0"/>
              <a:t>3</a:t>
            </a:r>
            <a:r>
              <a:rPr lang="en-US" altLang="en-US" smtClean="0"/>
              <a:t>+b</a:t>
            </a:r>
            <a:r>
              <a:rPr lang="en-US" altLang="en-US" baseline="-25000" smtClean="0"/>
              <a:t>1</a:t>
            </a:r>
            <a:r>
              <a:rPr lang="en-US" altLang="en-US" smtClean="0"/>
              <a:t>c</a:t>
            </a:r>
            <a:r>
              <a:rPr lang="en-US" altLang="en-US" baseline="-25000" smtClean="0"/>
              <a:t>2</a:t>
            </a:r>
            <a:r>
              <a:rPr lang="en-US" altLang="en-US" smtClean="0"/>
              <a:t>a</a:t>
            </a:r>
            <a:r>
              <a:rPr lang="en-US" altLang="en-US" baseline="-25000" smtClean="0"/>
              <a:t>3</a:t>
            </a:r>
            <a:r>
              <a:rPr lang="en-US" altLang="en-US" smtClean="0"/>
              <a:t>+c</a:t>
            </a:r>
            <a:r>
              <a:rPr lang="en-US" altLang="en-US" baseline="-25000" smtClean="0"/>
              <a:t>1</a:t>
            </a:r>
            <a:r>
              <a:rPr lang="en-US" altLang="en-US" smtClean="0"/>
              <a:t>a</a:t>
            </a:r>
            <a:r>
              <a:rPr lang="en-US" altLang="en-US" baseline="-25000" smtClean="0"/>
              <a:t>2</a:t>
            </a:r>
            <a:r>
              <a:rPr lang="en-US" altLang="en-US" smtClean="0"/>
              <a:t>b</a:t>
            </a:r>
            <a:r>
              <a:rPr lang="en-US" altLang="en-US" baseline="-25000" smtClean="0"/>
              <a:t>3</a:t>
            </a:r>
          </a:p>
          <a:p>
            <a:pPr algn="ctr"/>
            <a:r>
              <a:rPr lang="en-US" altLang="en-US" smtClean="0"/>
              <a:t>-a</a:t>
            </a:r>
            <a:r>
              <a:rPr lang="en-US" altLang="en-US" baseline="-25000" smtClean="0"/>
              <a:t>3</a:t>
            </a:r>
            <a:r>
              <a:rPr lang="en-US" altLang="en-US" smtClean="0"/>
              <a:t>b</a:t>
            </a:r>
            <a:r>
              <a:rPr lang="en-US" altLang="en-US" baseline="-25000" smtClean="0"/>
              <a:t>2</a:t>
            </a:r>
            <a:r>
              <a:rPr lang="en-US" altLang="en-US" smtClean="0"/>
              <a:t>c</a:t>
            </a:r>
            <a:r>
              <a:rPr lang="en-US" altLang="en-US" baseline="-25000" smtClean="0"/>
              <a:t>1</a:t>
            </a:r>
            <a:r>
              <a:rPr lang="en-US" altLang="en-US" smtClean="0"/>
              <a:t>- b</a:t>
            </a:r>
            <a:r>
              <a:rPr lang="en-US" altLang="en-US" baseline="-25000" smtClean="0"/>
              <a:t>3</a:t>
            </a:r>
            <a:r>
              <a:rPr lang="en-US" altLang="en-US" smtClean="0"/>
              <a:t>c</a:t>
            </a:r>
            <a:r>
              <a:rPr lang="en-US" altLang="en-US" baseline="-25000" smtClean="0"/>
              <a:t>2</a:t>
            </a:r>
            <a:r>
              <a:rPr lang="en-US" altLang="en-US" smtClean="0"/>
              <a:t>a</a:t>
            </a:r>
            <a:r>
              <a:rPr lang="en-US" altLang="en-US" baseline="-25000" smtClean="0"/>
              <a:t>1</a:t>
            </a:r>
            <a:r>
              <a:rPr lang="en-US" altLang="en-US" smtClean="0"/>
              <a:t>-c</a:t>
            </a:r>
            <a:r>
              <a:rPr lang="en-US" altLang="en-US" baseline="-25000" smtClean="0"/>
              <a:t>3</a:t>
            </a:r>
            <a:r>
              <a:rPr lang="en-US" altLang="en-US" smtClean="0"/>
              <a:t>a</a:t>
            </a:r>
            <a:r>
              <a:rPr lang="en-US" altLang="en-US" baseline="-25000" smtClean="0"/>
              <a:t>2</a:t>
            </a:r>
            <a:r>
              <a:rPr lang="en-US" altLang="en-US" smtClean="0"/>
              <a:t>b</a:t>
            </a:r>
            <a:r>
              <a:rPr lang="en-US" altLang="en-US" baseline="-25000" smtClean="0"/>
              <a:t>1</a:t>
            </a:r>
            <a:endParaRPr lang="en-US" altLang="en-US" smtClean="0"/>
          </a:p>
        </p:txBody>
      </p:sp>
    </p:spTree>
    <p:extLst>
      <p:ext uri="{BB962C8B-B14F-4D97-AF65-F5344CB8AC3E}">
        <p14:creationId xmlns:p14="http://schemas.microsoft.com/office/powerpoint/2010/main" val="1801540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Matrices</a:t>
            </a: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800" y="1136650"/>
            <a:ext cx="4978400" cy="458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06645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Matrices</a:t>
            </a:r>
          </a:p>
        </p:txBody>
      </p:sp>
      <p:sp>
        <p:nvSpPr>
          <p:cNvPr id="15363" name="Content Placeholder 2"/>
          <p:cNvSpPr>
            <a:spLocks noGrp="1"/>
          </p:cNvSpPr>
          <p:nvPr>
            <p:ph idx="1"/>
          </p:nvPr>
        </p:nvSpPr>
        <p:spPr/>
        <p:txBody>
          <a:bodyPr/>
          <a:lstStyle/>
          <a:p>
            <a:r>
              <a:rPr lang="en-US" altLang="en-US" smtClean="0"/>
              <a:t>So… you use determinants on SMALL matrices, not on large ones</a:t>
            </a:r>
          </a:p>
        </p:txBody>
      </p:sp>
    </p:spTree>
    <p:extLst>
      <p:ext uri="{BB962C8B-B14F-4D97-AF65-F5344CB8AC3E}">
        <p14:creationId xmlns:p14="http://schemas.microsoft.com/office/powerpoint/2010/main" val="23398102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Matrices</a:t>
            </a:r>
          </a:p>
        </p:txBody>
      </p:sp>
      <p:sp>
        <p:nvSpPr>
          <p:cNvPr id="16387" name="Content Placeholder 2"/>
          <p:cNvSpPr>
            <a:spLocks noGrp="1"/>
          </p:cNvSpPr>
          <p:nvPr>
            <p:ph idx="1"/>
          </p:nvPr>
        </p:nvSpPr>
        <p:spPr/>
        <p:txBody>
          <a:bodyPr/>
          <a:lstStyle/>
          <a:p>
            <a:r>
              <a:rPr lang="en-US" altLang="en-US" smtClean="0"/>
              <a:t>Notice you don’t use the “k” column of the augmented matrix </a:t>
            </a:r>
          </a:p>
          <a:p>
            <a:endParaRPr lang="en-US" altLang="en-US" smtClean="0"/>
          </a:p>
          <a:p>
            <a:r>
              <a:rPr lang="en-US" altLang="en-US" smtClean="0"/>
              <a:t>Use just the coefficients of </a:t>
            </a:r>
          </a:p>
          <a:p>
            <a:r>
              <a:rPr lang="en-US" altLang="en-US" smtClean="0"/>
              <a:t>the variables from the original equations</a:t>
            </a:r>
          </a:p>
        </p:txBody>
      </p:sp>
    </p:spTree>
    <p:extLst>
      <p:ext uri="{BB962C8B-B14F-4D97-AF65-F5344CB8AC3E}">
        <p14:creationId xmlns:p14="http://schemas.microsoft.com/office/powerpoint/2010/main" val="33890887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Matrices</a:t>
            </a:r>
          </a:p>
        </p:txBody>
      </p:sp>
      <p:sp>
        <p:nvSpPr>
          <p:cNvPr id="20483" name="Content Placeholder 10"/>
          <p:cNvSpPr>
            <a:spLocks noGrp="1"/>
          </p:cNvSpPr>
          <p:nvPr>
            <p:ph idx="1"/>
          </p:nvPr>
        </p:nvSpPr>
        <p:spPr>
          <a:xfrm>
            <a:off x="304800" y="914400"/>
            <a:ext cx="8839200" cy="5638800"/>
          </a:xfrm>
        </p:spPr>
        <p:txBody>
          <a:bodyPr/>
          <a:lstStyle/>
          <a:p>
            <a:r>
              <a:rPr lang="en-US" altLang="en-US" smtClean="0"/>
              <a:t>To solve the system of equations:</a:t>
            </a:r>
          </a:p>
          <a:p>
            <a:pPr algn="ctr"/>
            <a:r>
              <a:rPr lang="en-US" altLang="en-US" smtClean="0"/>
              <a:t>a</a:t>
            </a:r>
            <a:r>
              <a:rPr lang="en-US" altLang="en-US" baseline="-25000" smtClean="0"/>
              <a:t>1</a:t>
            </a:r>
            <a:r>
              <a:rPr lang="en-US" altLang="en-US" smtClean="0"/>
              <a:t>x + b</a:t>
            </a:r>
            <a:r>
              <a:rPr lang="en-US" altLang="en-US" baseline="-25000" smtClean="0"/>
              <a:t>1</a:t>
            </a:r>
            <a:r>
              <a:rPr lang="en-US" altLang="en-US" smtClean="0"/>
              <a:t>y = c</a:t>
            </a:r>
            <a:r>
              <a:rPr lang="en-US" altLang="en-US" baseline="-25000" smtClean="0"/>
              <a:t>1</a:t>
            </a:r>
            <a:endParaRPr lang="en-US" altLang="en-US" smtClean="0"/>
          </a:p>
          <a:p>
            <a:pPr algn="ctr"/>
            <a:r>
              <a:rPr lang="en-US" altLang="en-US" smtClean="0"/>
              <a:t>a</a:t>
            </a:r>
            <a:r>
              <a:rPr lang="en-US" altLang="en-US" baseline="-25000" smtClean="0"/>
              <a:t>2 </a:t>
            </a:r>
            <a:r>
              <a:rPr lang="en-US" altLang="en-US" smtClean="0"/>
              <a:t>x + b</a:t>
            </a:r>
            <a:r>
              <a:rPr lang="en-US" altLang="en-US" baseline="-25000" smtClean="0"/>
              <a:t>2 </a:t>
            </a:r>
            <a:r>
              <a:rPr lang="en-US" altLang="en-US" smtClean="0"/>
              <a:t>y = c</a:t>
            </a:r>
            <a:r>
              <a:rPr lang="en-US" altLang="en-US" baseline="-25000" smtClean="0"/>
              <a:t>2</a:t>
            </a:r>
          </a:p>
          <a:p>
            <a:endParaRPr lang="en-US" altLang="en-US" sz="2000" baseline="-25000" smtClean="0"/>
          </a:p>
          <a:p>
            <a:endParaRPr lang="en-US" altLang="en-US" sz="2000" baseline="-25000" smtClean="0"/>
          </a:p>
          <a:p>
            <a:pPr>
              <a:lnSpc>
                <a:spcPts val="4000"/>
              </a:lnSpc>
              <a:spcBef>
                <a:spcPct val="0"/>
              </a:spcBef>
            </a:pPr>
            <a:r>
              <a:rPr lang="en-US" altLang="en-US" smtClean="0"/>
              <a:t>x =	</a:t>
            </a:r>
            <a:r>
              <a:rPr lang="en-US" altLang="en-US" smtClean="0">
                <a:latin typeface="Courier New" pitchFamily="49" charset="0"/>
                <a:cs typeface="Courier New" pitchFamily="49" charset="0"/>
              </a:rPr>
              <a:t>│ c1 b1 │   </a:t>
            </a:r>
            <a:r>
              <a:rPr lang="en-US" altLang="en-US" smtClean="0"/>
              <a:t>y =</a:t>
            </a:r>
            <a:r>
              <a:rPr lang="en-US" altLang="en-US" smtClean="0">
                <a:latin typeface="Courier New" pitchFamily="49" charset="0"/>
                <a:cs typeface="Courier New" pitchFamily="49" charset="0"/>
              </a:rPr>
              <a:t>	│ a1 c1</a:t>
            </a:r>
            <a:r>
              <a:rPr lang="en-US" altLang="en-US" baseline="-25000" smtClean="0">
                <a:latin typeface="Courier New" pitchFamily="49" charset="0"/>
                <a:cs typeface="Courier New" pitchFamily="49" charset="0"/>
              </a:rPr>
              <a:t> </a:t>
            </a:r>
            <a:r>
              <a:rPr lang="en-US" altLang="en-US" smtClean="0">
                <a:latin typeface="Courier New" pitchFamily="49" charset="0"/>
                <a:cs typeface="Courier New" pitchFamily="49" charset="0"/>
              </a:rPr>
              <a:t>│</a:t>
            </a:r>
          </a:p>
          <a:p>
            <a:pPr>
              <a:lnSpc>
                <a:spcPts val="4000"/>
              </a:lnSpc>
              <a:spcBef>
                <a:spcPct val="0"/>
              </a:spcBef>
            </a:pPr>
            <a:r>
              <a:rPr lang="en-US" altLang="en-US" smtClean="0"/>
              <a:t>    	</a:t>
            </a:r>
            <a:r>
              <a:rPr lang="en-US" altLang="en-US" smtClean="0">
                <a:latin typeface="Courier New" pitchFamily="49" charset="0"/>
                <a:cs typeface="Courier New" pitchFamily="49" charset="0"/>
              </a:rPr>
              <a:t>│ c2 b2 │		│ a2 c2</a:t>
            </a:r>
            <a:r>
              <a:rPr lang="en-US" altLang="en-US" baseline="-25000" smtClean="0">
                <a:latin typeface="Courier New" pitchFamily="49" charset="0"/>
                <a:cs typeface="Courier New" pitchFamily="49" charset="0"/>
              </a:rPr>
              <a:t> </a:t>
            </a:r>
            <a:r>
              <a:rPr lang="en-US" altLang="en-US" smtClean="0">
                <a:latin typeface="Courier New" pitchFamily="49" charset="0"/>
                <a:cs typeface="Courier New" pitchFamily="49" charset="0"/>
              </a:rPr>
              <a:t>│</a:t>
            </a:r>
          </a:p>
          <a:p>
            <a:pPr>
              <a:lnSpc>
                <a:spcPts val="1000"/>
              </a:lnSpc>
              <a:spcBef>
                <a:spcPct val="0"/>
              </a:spcBef>
            </a:pPr>
            <a:r>
              <a:rPr lang="en-US" altLang="en-US" smtClean="0">
                <a:latin typeface="Courier New" pitchFamily="49" charset="0"/>
                <a:cs typeface="Courier New" pitchFamily="49" charset="0"/>
              </a:rPr>
              <a:t>  </a:t>
            </a:r>
            <a:r>
              <a:rPr lang="en-US" altLang="en-US" smtClean="0">
                <a:solidFill>
                  <a:schemeClr val="bg1"/>
                </a:solidFill>
                <a:latin typeface="Courier New" pitchFamily="49" charset="0"/>
                <a:cs typeface="Courier New" pitchFamily="49" charset="0"/>
              </a:rPr>
              <a:t>.</a:t>
            </a:r>
            <a:r>
              <a:rPr lang="en-US" altLang="en-US" u="sng" smtClean="0">
                <a:latin typeface="Courier New" pitchFamily="49" charset="0"/>
                <a:cs typeface="Courier New" pitchFamily="49" charset="0"/>
              </a:rPr>
              <a:t>         </a:t>
            </a:r>
            <a:r>
              <a:rPr lang="en-US" altLang="en-US" smtClean="0">
                <a:solidFill>
                  <a:schemeClr val="bg1"/>
                </a:solidFill>
                <a:latin typeface="Courier New" pitchFamily="49" charset="0"/>
                <a:cs typeface="Courier New" pitchFamily="49" charset="0"/>
              </a:rPr>
              <a:t>.    .</a:t>
            </a:r>
            <a:r>
              <a:rPr lang="en-US" altLang="en-US" u="sng" smtClean="0">
                <a:latin typeface="Courier New" pitchFamily="49" charset="0"/>
                <a:cs typeface="Courier New" pitchFamily="49" charset="0"/>
              </a:rPr>
              <a:t>         </a:t>
            </a:r>
            <a:r>
              <a:rPr lang="en-US" altLang="en-US" smtClean="0">
                <a:solidFill>
                  <a:schemeClr val="bg1"/>
                </a:solidFill>
                <a:latin typeface="Courier New" pitchFamily="49" charset="0"/>
                <a:cs typeface="Courier New" pitchFamily="49" charset="0"/>
              </a:rPr>
              <a:t>.</a:t>
            </a:r>
          </a:p>
          <a:p>
            <a:pPr>
              <a:spcBef>
                <a:spcPct val="0"/>
              </a:spcBef>
            </a:pPr>
            <a:r>
              <a:rPr lang="en-US" altLang="en-US" sz="1000" smtClean="0">
                <a:latin typeface="Courier New" pitchFamily="49" charset="0"/>
                <a:cs typeface="Courier New" pitchFamily="49" charset="0"/>
              </a:rPr>
              <a:t>  </a:t>
            </a:r>
          </a:p>
          <a:p>
            <a:pPr>
              <a:spcBef>
                <a:spcPct val="0"/>
              </a:spcBef>
            </a:pPr>
            <a:endParaRPr lang="en-US" altLang="en-US" sz="1000" smtClean="0">
              <a:latin typeface="Courier New" pitchFamily="49" charset="0"/>
              <a:cs typeface="Courier New" pitchFamily="49" charset="0"/>
            </a:endParaRPr>
          </a:p>
          <a:p>
            <a:pPr>
              <a:lnSpc>
                <a:spcPts val="4000"/>
              </a:lnSpc>
              <a:spcBef>
                <a:spcPct val="0"/>
              </a:spcBef>
            </a:pPr>
            <a:r>
              <a:rPr lang="en-US" altLang="en-US" smtClean="0">
                <a:latin typeface="Courier New" pitchFamily="49" charset="0"/>
                <a:cs typeface="Courier New" pitchFamily="49" charset="0"/>
              </a:rPr>
              <a:t>	│ a1 b1 │		│ a1 b1</a:t>
            </a:r>
            <a:r>
              <a:rPr lang="en-US" altLang="en-US" baseline="-25000" smtClean="0">
                <a:latin typeface="Courier New" pitchFamily="49" charset="0"/>
                <a:cs typeface="Courier New" pitchFamily="49" charset="0"/>
              </a:rPr>
              <a:t> </a:t>
            </a:r>
            <a:r>
              <a:rPr lang="en-US" altLang="en-US" smtClean="0">
                <a:latin typeface="Courier New" pitchFamily="49" charset="0"/>
                <a:cs typeface="Courier New" pitchFamily="49" charset="0"/>
              </a:rPr>
              <a:t>│</a:t>
            </a:r>
          </a:p>
          <a:p>
            <a:pPr>
              <a:lnSpc>
                <a:spcPts val="4000"/>
              </a:lnSpc>
              <a:spcBef>
                <a:spcPct val="0"/>
              </a:spcBef>
            </a:pPr>
            <a:r>
              <a:rPr lang="en-US" altLang="en-US" smtClean="0">
                <a:latin typeface="Courier New" pitchFamily="49" charset="0"/>
                <a:cs typeface="Courier New" pitchFamily="49" charset="0"/>
              </a:rPr>
              <a:t>	│ a2 b2 │		│ a2 b2</a:t>
            </a:r>
            <a:r>
              <a:rPr lang="en-US" altLang="en-US" baseline="-25000" smtClean="0">
                <a:latin typeface="Courier New" pitchFamily="49" charset="0"/>
                <a:cs typeface="Courier New" pitchFamily="49" charset="0"/>
              </a:rPr>
              <a:t> </a:t>
            </a:r>
            <a:r>
              <a:rPr lang="en-US" altLang="en-US" smtClean="0">
                <a:latin typeface="Courier New" pitchFamily="49" charset="0"/>
                <a:cs typeface="Courier New" pitchFamily="49" charset="0"/>
              </a:rPr>
              <a:t>│</a:t>
            </a:r>
            <a:endParaRPr lang="en-US" altLang="en-US" smtClean="0"/>
          </a:p>
          <a:p>
            <a:pPr>
              <a:lnSpc>
                <a:spcPts val="4000"/>
              </a:lnSpc>
              <a:spcBef>
                <a:spcPct val="0"/>
              </a:spcBef>
            </a:pPr>
            <a:endParaRPr lang="en-US" altLang="en-US" smtClean="0"/>
          </a:p>
          <a:p>
            <a:endParaRPr lang="en-US" altLang="en-US" sz="2000" baseline="-25000" smtClean="0"/>
          </a:p>
          <a:p>
            <a:endParaRPr lang="en-US" altLang="en-US" smtClean="0"/>
          </a:p>
        </p:txBody>
      </p:sp>
    </p:spTree>
    <p:extLst>
      <p:ext uri="{BB962C8B-B14F-4D97-AF65-F5344CB8AC3E}">
        <p14:creationId xmlns:p14="http://schemas.microsoft.com/office/powerpoint/2010/main" val="16234341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Matrices</a:t>
            </a:r>
          </a:p>
        </p:txBody>
      </p:sp>
      <p:sp>
        <p:nvSpPr>
          <p:cNvPr id="21507" name="Content Placeholder 2"/>
          <p:cNvSpPr>
            <a:spLocks noGrp="1"/>
          </p:cNvSpPr>
          <p:nvPr>
            <p:ph idx="1"/>
          </p:nvPr>
        </p:nvSpPr>
        <p:spPr>
          <a:xfrm>
            <a:off x="152400" y="1219200"/>
            <a:ext cx="8839200" cy="5638800"/>
          </a:xfrm>
        </p:spPr>
        <p:txBody>
          <a:bodyPr/>
          <a:lstStyle/>
          <a:p>
            <a:r>
              <a:rPr lang="en-US" altLang="en-US" smtClean="0"/>
              <a:t>In terms of formulas:</a:t>
            </a:r>
          </a:p>
          <a:p>
            <a:endParaRPr lang="en-US" altLang="en-US" sz="2000" smtClean="0"/>
          </a:p>
          <a:p>
            <a:r>
              <a:rPr lang="en-US" altLang="en-US" smtClean="0"/>
              <a:t>   x =	</a:t>
            </a:r>
            <a:r>
              <a:rPr lang="en-US" altLang="en-US" u="sng" smtClean="0"/>
              <a:t>(c1</a:t>
            </a:r>
            <a:r>
              <a:rPr lang="en-US" altLang="en-US" u="sng" smtClean="0">
                <a:latin typeface="Symbol" pitchFamily="18" charset="2"/>
                <a:cs typeface="Courier New" pitchFamily="49" charset="0"/>
              </a:rPr>
              <a:t>*</a:t>
            </a:r>
            <a:r>
              <a:rPr lang="en-US" altLang="en-US" u="sng" smtClean="0"/>
              <a:t>b2-c2</a:t>
            </a:r>
            <a:r>
              <a:rPr lang="en-US" altLang="en-US" u="sng" smtClean="0">
                <a:latin typeface="Symbol" pitchFamily="18" charset="2"/>
                <a:cs typeface="Courier New" pitchFamily="49" charset="0"/>
              </a:rPr>
              <a:t>*</a:t>
            </a:r>
            <a:r>
              <a:rPr lang="en-US" altLang="en-US" u="sng" smtClean="0"/>
              <a:t>b1)</a:t>
            </a:r>
          </a:p>
          <a:p>
            <a:r>
              <a:rPr lang="en-US" altLang="en-US" smtClean="0"/>
              <a:t>		(a1</a:t>
            </a:r>
            <a:r>
              <a:rPr lang="en-US" altLang="en-US" smtClean="0">
                <a:latin typeface="Symbol" pitchFamily="18" charset="2"/>
                <a:cs typeface="Courier New" pitchFamily="49" charset="0"/>
              </a:rPr>
              <a:t>*</a:t>
            </a:r>
            <a:r>
              <a:rPr lang="en-US" altLang="en-US" smtClean="0"/>
              <a:t>b2-a2</a:t>
            </a:r>
            <a:r>
              <a:rPr lang="en-US" altLang="en-US" smtClean="0">
                <a:latin typeface="Symbol" pitchFamily="18" charset="2"/>
                <a:cs typeface="Courier New" pitchFamily="49" charset="0"/>
              </a:rPr>
              <a:t>*</a:t>
            </a:r>
            <a:r>
              <a:rPr lang="en-US" altLang="en-US" smtClean="0"/>
              <a:t>b1)</a:t>
            </a:r>
          </a:p>
          <a:p>
            <a:endParaRPr lang="en-US" altLang="en-US" sz="2000" smtClean="0"/>
          </a:p>
          <a:p>
            <a:r>
              <a:rPr lang="en-US" altLang="en-US" smtClean="0"/>
              <a:t>   y =	</a:t>
            </a:r>
            <a:r>
              <a:rPr lang="en-US" altLang="en-US" u="sng" smtClean="0"/>
              <a:t>(a1</a:t>
            </a:r>
            <a:r>
              <a:rPr lang="en-US" altLang="en-US" u="sng" smtClean="0">
                <a:latin typeface="Symbol" pitchFamily="18" charset="2"/>
                <a:cs typeface="Courier New" pitchFamily="49" charset="0"/>
              </a:rPr>
              <a:t>*</a:t>
            </a:r>
            <a:r>
              <a:rPr lang="en-US" altLang="en-US" u="sng" smtClean="0"/>
              <a:t>c2-a2</a:t>
            </a:r>
            <a:r>
              <a:rPr lang="en-US" altLang="en-US" u="sng" smtClean="0">
                <a:latin typeface="Symbol" pitchFamily="18" charset="2"/>
                <a:cs typeface="Courier New" pitchFamily="49" charset="0"/>
              </a:rPr>
              <a:t>*</a:t>
            </a:r>
            <a:r>
              <a:rPr lang="en-US" altLang="en-US" u="sng" smtClean="0"/>
              <a:t>c1)</a:t>
            </a:r>
          </a:p>
          <a:p>
            <a:r>
              <a:rPr lang="en-US" altLang="en-US" smtClean="0"/>
              <a:t>		(a1</a:t>
            </a:r>
            <a:r>
              <a:rPr lang="en-US" altLang="en-US" smtClean="0">
                <a:latin typeface="Symbol" pitchFamily="18" charset="2"/>
                <a:cs typeface="Courier New" pitchFamily="49" charset="0"/>
              </a:rPr>
              <a:t>*</a:t>
            </a:r>
            <a:r>
              <a:rPr lang="en-US" altLang="en-US" smtClean="0"/>
              <a:t>b2-a2</a:t>
            </a:r>
            <a:r>
              <a:rPr lang="en-US" altLang="en-US" smtClean="0">
                <a:latin typeface="Symbol" pitchFamily="18" charset="2"/>
                <a:cs typeface="Courier New" pitchFamily="49" charset="0"/>
              </a:rPr>
              <a:t>*</a:t>
            </a:r>
            <a:r>
              <a:rPr lang="en-US" altLang="en-US" smtClean="0"/>
              <a:t>b1)</a:t>
            </a:r>
          </a:p>
          <a:p>
            <a:endParaRPr lang="en-US" altLang="en-US" smtClean="0"/>
          </a:p>
        </p:txBody>
      </p:sp>
    </p:spTree>
    <p:extLst>
      <p:ext uri="{BB962C8B-B14F-4D97-AF65-F5344CB8AC3E}">
        <p14:creationId xmlns:p14="http://schemas.microsoft.com/office/powerpoint/2010/main" val="23234021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Rectangle 3"/>
          <p:cNvSpPr>
            <a:spLocks noChangeArrowheads="1"/>
          </p:cNvSpPr>
          <p:nvPr/>
        </p:nvSpPr>
        <p:spPr bwMode="auto">
          <a:xfrm>
            <a:off x="76200" y="0"/>
            <a:ext cx="899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5400">
                <a:solidFill>
                  <a:srgbClr val="FFFF00"/>
                </a:solidFill>
                <a:cs typeface="Tahoma" pitchFamily="34" charset="0"/>
              </a:rPr>
              <a:t>Questions?</a:t>
            </a:r>
          </a:p>
        </p:txBody>
      </p:sp>
    </p:spTree>
    <p:extLst>
      <p:ext uri="{BB962C8B-B14F-4D97-AF65-F5344CB8AC3E}">
        <p14:creationId xmlns:p14="http://schemas.microsoft.com/office/powerpoint/2010/main" val="42004803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p:txBody>
          <a:bodyPr/>
          <a:lstStyle/>
          <a:p>
            <a:r>
              <a:rPr lang="en-US" dirty="0" smtClean="0"/>
              <a:t>An </a:t>
            </a:r>
            <a:r>
              <a:rPr lang="en-US" dirty="0">
                <a:solidFill>
                  <a:srgbClr val="FFC000"/>
                </a:solidFill>
              </a:rPr>
              <a:t>algorithm</a:t>
            </a:r>
            <a:r>
              <a:rPr lang="en-US" dirty="0"/>
              <a:t> is a series of instructions which if performed in order will solve a problem</a:t>
            </a:r>
          </a:p>
        </p:txBody>
      </p:sp>
    </p:spTree>
    <p:extLst>
      <p:ext uri="{BB962C8B-B14F-4D97-AF65-F5344CB8AC3E}">
        <p14:creationId xmlns:p14="http://schemas.microsoft.com/office/powerpoint/2010/main" val="13054166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p:txBody>
          <a:bodyPr/>
          <a:lstStyle/>
          <a:p>
            <a:r>
              <a:rPr lang="en-US" dirty="0" smtClean="0"/>
              <a:t>It must be a </a:t>
            </a:r>
            <a:r>
              <a:rPr lang="en-US" dirty="0"/>
              <a:t>sequence of </a:t>
            </a:r>
            <a:r>
              <a:rPr lang="en-US" dirty="0">
                <a:solidFill>
                  <a:schemeClr val="tx1"/>
                </a:solidFill>
              </a:rPr>
              <a:t>unambiguous</a:t>
            </a:r>
            <a:r>
              <a:rPr lang="en-US" dirty="0"/>
              <a:t> </a:t>
            </a:r>
            <a:r>
              <a:rPr lang="en-US" dirty="0" smtClean="0"/>
              <a:t>instructions</a:t>
            </a:r>
          </a:p>
        </p:txBody>
      </p:sp>
    </p:spTree>
    <p:extLst>
      <p:ext uri="{BB962C8B-B14F-4D97-AF65-F5344CB8AC3E}">
        <p14:creationId xmlns:p14="http://schemas.microsoft.com/office/powerpoint/2010/main" val="41966093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p:txBody>
          <a:bodyPr/>
          <a:lstStyle/>
          <a:p>
            <a:r>
              <a:rPr lang="en-US" dirty="0"/>
              <a:t>It must be a sequence of </a:t>
            </a:r>
            <a:r>
              <a:rPr lang="en-US" dirty="0" smtClean="0">
                <a:solidFill>
                  <a:schemeClr val="tx1"/>
                </a:solidFill>
              </a:rPr>
              <a:t>unambiguous</a:t>
            </a:r>
            <a:r>
              <a:rPr lang="en-US" dirty="0" smtClean="0"/>
              <a:t> instructions</a:t>
            </a:r>
          </a:p>
          <a:p>
            <a:pPr algn="ctr"/>
            <a:r>
              <a:rPr lang="en-US" dirty="0" smtClean="0"/>
              <a:t>(remember logic?)</a:t>
            </a:r>
            <a:endParaRPr lang="en-US" dirty="0"/>
          </a:p>
        </p:txBody>
      </p:sp>
    </p:spTree>
    <p:extLst>
      <p:ext uri="{BB962C8B-B14F-4D97-AF65-F5344CB8AC3E}">
        <p14:creationId xmlns:p14="http://schemas.microsoft.com/office/powerpoint/2010/main" val="3993552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01875"/>
            <a:ext cx="3036888" cy="455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5" name="Title 1"/>
          <p:cNvSpPr>
            <a:spLocks noGrp="1"/>
          </p:cNvSpPr>
          <p:nvPr>
            <p:ph type="title"/>
          </p:nvPr>
        </p:nvSpPr>
        <p:spPr/>
        <p:txBody>
          <a:bodyPr/>
          <a:lstStyle/>
          <a:p>
            <a:r>
              <a:rPr lang="en-US" altLang="en-US" smtClean="0"/>
              <a:t>Matrices</a:t>
            </a:r>
          </a:p>
        </p:txBody>
      </p:sp>
      <p:sp>
        <p:nvSpPr>
          <p:cNvPr id="8196" name="Content Placeholder 2"/>
          <p:cNvSpPr>
            <a:spLocks noGrp="1"/>
          </p:cNvSpPr>
          <p:nvPr>
            <p:ph idx="1"/>
          </p:nvPr>
        </p:nvSpPr>
        <p:spPr/>
        <p:txBody>
          <a:bodyPr/>
          <a:lstStyle/>
          <a:p>
            <a:r>
              <a:rPr lang="en-US" altLang="en-US" smtClean="0"/>
              <a:t>It is traditional to use “k” to designate the constant rather than “c”</a:t>
            </a:r>
          </a:p>
          <a:p>
            <a:endParaRPr lang="en-US" altLang="en-US" smtClean="0"/>
          </a:p>
          <a:p>
            <a:r>
              <a:rPr lang="en-US" altLang="en-US" smtClean="0"/>
              <a:t>(Don’t ask me why!)</a:t>
            </a:r>
          </a:p>
          <a:p>
            <a:endParaRPr lang="en-US" altLang="en-US" smtClean="0"/>
          </a:p>
        </p:txBody>
      </p:sp>
    </p:spTree>
    <p:extLst>
      <p:ext uri="{BB962C8B-B14F-4D97-AF65-F5344CB8AC3E}">
        <p14:creationId xmlns:p14="http://schemas.microsoft.com/office/powerpoint/2010/main" val="32210804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p:txBody>
          <a:bodyPr/>
          <a:lstStyle/>
          <a:p>
            <a:pPr>
              <a:spcBef>
                <a:spcPts val="0"/>
              </a:spcBef>
            </a:pPr>
            <a:r>
              <a:rPr lang="en-US" dirty="0" smtClean="0"/>
              <a:t>In 9th century Persia, the scientist</a:t>
            </a:r>
            <a:r>
              <a:rPr lang="en-US" dirty="0"/>
              <a:t>, astronomer and mathematician Abdullah Muhammad bin Musa </a:t>
            </a:r>
            <a:r>
              <a:rPr lang="en-US" dirty="0" smtClean="0"/>
              <a:t>al-					Khwarizmi</a:t>
            </a:r>
            <a:r>
              <a:rPr lang="en-US" dirty="0"/>
              <a:t>, </a:t>
            </a:r>
            <a:r>
              <a:rPr lang="en-US" dirty="0" smtClean="0"/>
              <a:t>came up </a:t>
            </a:r>
          </a:p>
          <a:p>
            <a:pPr>
              <a:spcBef>
                <a:spcPts val="0"/>
              </a:spcBef>
            </a:pPr>
            <a:r>
              <a:rPr lang="en-US" dirty="0"/>
              <a:t>	</a:t>
            </a:r>
            <a:r>
              <a:rPr lang="en-US" dirty="0" smtClean="0"/>
              <a:t>		with many standard 			algebraic calculation 			formulas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27813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705600"/>
            <a:ext cx="9144000" cy="1015663"/>
          </a:xfrm>
          <a:prstGeom prst="rect">
            <a:avLst/>
          </a:prstGeom>
        </p:spPr>
        <p:txBody>
          <a:bodyPr wrap="square">
            <a:spAutoFit/>
          </a:bodyPr>
          <a:lstStyle/>
          <a:p>
            <a:r>
              <a:rPr lang="en-US" sz="1500" dirty="0">
                <a:solidFill>
                  <a:srgbClr val="00B0F0"/>
                </a:solidFill>
              </a:rPr>
              <a:t>https://www.google.com/</a:t>
            </a:r>
            <a:r>
              <a:rPr lang="en-US" sz="1500" dirty="0" err="1">
                <a:solidFill>
                  <a:srgbClr val="00B0F0"/>
                </a:solidFill>
              </a:rPr>
              <a:t>search?biw</a:t>
            </a:r>
            <a:r>
              <a:rPr lang="en-US" sz="1500" dirty="0">
                <a:solidFill>
                  <a:srgbClr val="00B0F0"/>
                </a:solidFill>
              </a:rPr>
              <a:t>=1001&amp;bih=825&amp;tbm=</a:t>
            </a:r>
            <a:r>
              <a:rPr lang="en-US" sz="1500" dirty="0" err="1">
                <a:solidFill>
                  <a:srgbClr val="00B0F0"/>
                </a:solidFill>
              </a:rPr>
              <a:t>isch&amp;sa</a:t>
            </a:r>
            <a:r>
              <a:rPr lang="en-US" sz="1500" dirty="0">
                <a:solidFill>
                  <a:srgbClr val="00B0F0"/>
                </a:solidFill>
              </a:rPr>
              <a:t>=1&amp;q=</a:t>
            </a:r>
            <a:r>
              <a:rPr lang="en-US" sz="1500" dirty="0" err="1">
                <a:solidFill>
                  <a:srgbClr val="00B0F0"/>
                </a:solidFill>
              </a:rPr>
              <a:t>al+khwarizmi&amp;oq</a:t>
            </a:r>
            <a:r>
              <a:rPr lang="en-US" sz="1500" dirty="0">
                <a:solidFill>
                  <a:srgbClr val="00B0F0"/>
                </a:solidFill>
              </a:rPr>
              <a:t>=</a:t>
            </a:r>
            <a:r>
              <a:rPr lang="en-US" sz="1500" dirty="0" err="1">
                <a:solidFill>
                  <a:srgbClr val="00B0F0"/>
                </a:solidFill>
              </a:rPr>
              <a:t>al+kwa&amp;gs_l</a:t>
            </a:r>
            <a:r>
              <a:rPr lang="en-US" sz="1500" dirty="0">
                <a:solidFill>
                  <a:srgbClr val="00B0F0"/>
                </a:solidFill>
              </a:rPr>
              <a:t>=psy-ab.1.2.0i8i30k1l2j0i10i24k1j0i24k1l2j0i10i24k1l3j0i24k1j0i10i24k1.2302.7837.0.10616.6.6.0.0.0.0.113.651.0j6.6.0....0...1.1.64.psy-ab..0.6.648...0j0i67k1.0.JI94QCdrpUg#imgrc=</a:t>
            </a:r>
            <a:r>
              <a:rPr lang="en-US" sz="1500" dirty="0" err="1">
                <a:solidFill>
                  <a:srgbClr val="00B0F0"/>
                </a:solidFill>
              </a:rPr>
              <a:t>YyylGTQAZMiX_M</a:t>
            </a:r>
            <a:r>
              <a:rPr lang="en-US" sz="1500" dirty="0">
                <a:solidFill>
                  <a:srgbClr val="00B0F0"/>
                </a:solidFill>
              </a:rPr>
              <a:t>:</a:t>
            </a:r>
          </a:p>
        </p:txBody>
      </p:sp>
    </p:spTree>
    <p:extLst>
      <p:ext uri="{BB962C8B-B14F-4D97-AF65-F5344CB8AC3E}">
        <p14:creationId xmlns:p14="http://schemas.microsoft.com/office/powerpoint/2010/main" val="42803568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a:xfrm>
            <a:off x="304800" y="1219200"/>
            <a:ext cx="8686800" cy="5638800"/>
          </a:xfrm>
        </p:spPr>
        <p:txBody>
          <a:bodyPr/>
          <a:lstStyle/>
          <a:p>
            <a:pPr>
              <a:spcBef>
                <a:spcPts val="0"/>
              </a:spcBef>
            </a:pPr>
            <a:r>
              <a:rPr lang="en-US" dirty="0" smtClean="0"/>
              <a:t>These were called “al </a:t>
            </a:r>
            <a:r>
              <a:rPr lang="en-US" dirty="0" err="1" smtClean="0"/>
              <a:t>Khwarizmis</a:t>
            </a:r>
            <a:r>
              <a:rPr lang="en-US" dirty="0" smtClean="0"/>
              <a:t>”</a:t>
            </a:r>
          </a:p>
          <a:p>
            <a:pPr>
              <a:spcBef>
                <a:spcPts val="0"/>
              </a:spcBef>
            </a:pPr>
            <a:r>
              <a:rPr lang="en-US" dirty="0" smtClean="0"/>
              <a:t>which morphed into “algorithms”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27813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78622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p:txBody>
          <a:bodyPr/>
          <a:lstStyle/>
          <a:p>
            <a:r>
              <a:rPr lang="en-US" dirty="0" smtClean="0"/>
              <a:t>A </a:t>
            </a:r>
            <a:r>
              <a:rPr lang="en-US" dirty="0" smtClean="0">
                <a:solidFill>
                  <a:srgbClr val="FFC000"/>
                </a:solidFill>
              </a:rPr>
              <a:t>flowchart</a:t>
            </a:r>
            <a:r>
              <a:rPr lang="en-US" dirty="0" smtClean="0"/>
              <a:t> is a pictorial representation of an algorithm</a:t>
            </a:r>
            <a:endParaRPr lang="en-US" dirty="0"/>
          </a:p>
        </p:txBody>
      </p:sp>
    </p:spTree>
    <p:extLst>
      <p:ext uri="{BB962C8B-B14F-4D97-AF65-F5344CB8AC3E}">
        <p14:creationId xmlns:p14="http://schemas.microsoft.com/office/powerpoint/2010/main" val="17753144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a:xfrm>
            <a:off x="304800" y="1219200"/>
            <a:ext cx="8686800" cy="5638800"/>
          </a:xfrm>
        </p:spPr>
        <p:txBody>
          <a:bodyPr/>
          <a:lstStyle/>
          <a:p>
            <a:pPr>
              <a:spcBef>
                <a:spcPts val="0"/>
              </a:spcBef>
            </a:pPr>
            <a:r>
              <a:rPr lang="en-US" dirty="0"/>
              <a:t>For an algorithm to be suitable for computer </a:t>
            </a:r>
            <a:r>
              <a:rPr lang="en-US" dirty="0" smtClean="0"/>
              <a:t>use, </a:t>
            </a:r>
            <a:r>
              <a:rPr lang="en-US" dirty="0"/>
              <a:t>it must possess various </a:t>
            </a:r>
            <a:r>
              <a:rPr lang="en-US" dirty="0" smtClean="0"/>
              <a:t>properties:</a:t>
            </a:r>
          </a:p>
          <a:p>
            <a:pPr>
              <a:spcBef>
                <a:spcPts val="0"/>
              </a:spcBef>
            </a:pPr>
            <a:endParaRPr lang="en-US" dirty="0" smtClean="0">
              <a:solidFill>
                <a:srgbClr val="FFC000"/>
              </a:solidFill>
            </a:endParaRPr>
          </a:p>
          <a:p>
            <a:pPr>
              <a:spcBef>
                <a:spcPts val="0"/>
              </a:spcBef>
            </a:pPr>
            <a:r>
              <a:rPr lang="en-US" dirty="0" smtClean="0">
                <a:solidFill>
                  <a:srgbClr val="FFC000"/>
                </a:solidFill>
              </a:rPr>
              <a:t>Finiteness</a:t>
            </a:r>
            <a:r>
              <a:rPr lang="en-US" b="0" dirty="0"/>
              <a:t>: </a:t>
            </a:r>
            <a:r>
              <a:rPr lang="en-US" dirty="0" smtClean="0"/>
              <a:t>The algorithm must terminate after a finite number of steps</a:t>
            </a:r>
          </a:p>
          <a:p>
            <a:pPr>
              <a:spcBef>
                <a:spcPts val="0"/>
              </a:spcBef>
            </a:pPr>
            <a:endParaRPr lang="en-US" dirty="0"/>
          </a:p>
        </p:txBody>
      </p:sp>
    </p:spTree>
    <p:extLst>
      <p:ext uri="{BB962C8B-B14F-4D97-AF65-F5344CB8AC3E}">
        <p14:creationId xmlns:p14="http://schemas.microsoft.com/office/powerpoint/2010/main" val="2392685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produce first digit of </a:t>
            </a:r>
            <a:r>
              <a:rPr lang="en-US" dirty="0" smtClean="0">
                <a:latin typeface="Times New Roman" panose="02020603050405020304" pitchFamily="18" charset="0"/>
                <a:cs typeface="Times New Roman" panose="02020603050405020304" pitchFamily="18" charset="0"/>
              </a:rPr>
              <a:t>1/7</a:t>
            </a:r>
          </a:p>
          <a:p>
            <a:r>
              <a:rPr lang="en-US" dirty="0" smtClean="0">
                <a:latin typeface="Times New Roman" panose="02020603050405020304" pitchFamily="18" charset="0"/>
                <a:cs typeface="Times New Roman" panose="02020603050405020304" pitchFamily="18" charset="0"/>
              </a:rPr>
              <a:t>while </a:t>
            </a:r>
            <a:r>
              <a:rPr lang="en-US" dirty="0">
                <a:latin typeface="Times New Roman" panose="02020603050405020304" pitchFamily="18" charset="0"/>
                <a:cs typeface="Times New Roman" panose="02020603050405020304" pitchFamily="18" charset="0"/>
              </a:rPr>
              <a:t>there are more digits of 1/7 do </a:t>
            </a:r>
            <a:endParaRPr lang="en-US" dirty="0" smtClean="0">
              <a:latin typeface="Times New Roman" panose="02020603050405020304" pitchFamily="18" charset="0"/>
              <a:cs typeface="Times New Roman" panose="02020603050405020304" pitchFamily="18" charset="0"/>
            </a:endParaRPr>
          </a:p>
          <a:p>
            <a:pPr>
              <a:spcBef>
                <a:spcPts val="0"/>
              </a:spcBef>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produce </a:t>
            </a:r>
            <a:r>
              <a:rPr lang="en-US" dirty="0">
                <a:latin typeface="Times New Roman" panose="02020603050405020304" pitchFamily="18" charset="0"/>
                <a:cs typeface="Times New Roman" panose="02020603050405020304" pitchFamily="18" charset="0"/>
              </a:rPr>
              <a:t>next digit</a:t>
            </a:r>
          </a:p>
        </p:txBody>
      </p:sp>
      <p:sp>
        <p:nvSpPr>
          <p:cNvPr id="4" name="Rectangle 3"/>
          <p:cNvSpPr/>
          <p:nvPr/>
        </p:nvSpPr>
        <p:spPr>
          <a:xfrm>
            <a:off x="0" y="6687235"/>
            <a:ext cx="6858000" cy="323165"/>
          </a:xfrm>
          <a:prstGeom prst="rect">
            <a:avLst/>
          </a:prstGeom>
        </p:spPr>
        <p:txBody>
          <a:bodyPr wrap="square">
            <a:spAutoFit/>
          </a:bodyPr>
          <a:lstStyle/>
          <a:p>
            <a:r>
              <a:rPr lang="en-US" sz="1500" dirty="0">
                <a:solidFill>
                  <a:srgbClr val="00B0F0"/>
                </a:solidFill>
              </a:rPr>
              <a:t>https://www.macs.hw.ac.uk/~pjbk/pathways/cpp1/node32.html</a:t>
            </a:r>
          </a:p>
        </p:txBody>
      </p:sp>
      <p:sp>
        <p:nvSpPr>
          <p:cNvPr id="6"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smtClean="0">
                <a:solidFill>
                  <a:schemeClr val="bg1"/>
                </a:solidFill>
              </a:rPr>
              <a:t>Algorithms</a:t>
            </a:r>
            <a:endParaRPr lang="en-US" altLang="en-US" sz="2400" dirty="0">
              <a:solidFill>
                <a:schemeClr val="bg1"/>
              </a:solidFill>
            </a:endParaRP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Tree>
    <p:extLst>
      <p:ext uri="{BB962C8B-B14F-4D97-AF65-F5344CB8AC3E}">
        <p14:creationId xmlns:p14="http://schemas.microsoft.com/office/powerpoint/2010/main" val="39642654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p:txBody>
          <a:bodyPr/>
          <a:lstStyle/>
          <a:p>
            <a:pPr>
              <a:spcBef>
                <a:spcPts val="0"/>
              </a:spcBef>
            </a:pPr>
            <a:r>
              <a:rPr lang="en-US" dirty="0"/>
              <a:t>For an algorithm to be suitable for computer use, it must possess various properties:</a:t>
            </a:r>
          </a:p>
          <a:p>
            <a:pPr>
              <a:spcBef>
                <a:spcPts val="0"/>
              </a:spcBef>
            </a:pPr>
            <a:endParaRPr lang="en-US" sz="2000" dirty="0">
              <a:solidFill>
                <a:srgbClr val="FFC000"/>
              </a:solidFill>
            </a:endParaRPr>
          </a:p>
          <a:p>
            <a:pPr>
              <a:spcBef>
                <a:spcPts val="0"/>
              </a:spcBef>
            </a:pPr>
            <a:r>
              <a:rPr lang="en-US" dirty="0"/>
              <a:t>Finiteness </a:t>
            </a:r>
            <a:endParaRPr lang="en-US" dirty="0" smtClean="0"/>
          </a:p>
          <a:p>
            <a:pPr>
              <a:spcBef>
                <a:spcPts val="0"/>
              </a:spcBef>
            </a:pPr>
            <a:r>
              <a:rPr lang="en-US" dirty="0" smtClean="0">
                <a:solidFill>
                  <a:srgbClr val="FFC000"/>
                </a:solidFill>
              </a:rPr>
              <a:t>Non-ambiguity</a:t>
            </a:r>
            <a:r>
              <a:rPr lang="en-US" dirty="0"/>
              <a:t>: Each step must be precisely defined</a:t>
            </a:r>
          </a:p>
        </p:txBody>
      </p:sp>
    </p:spTree>
    <p:extLst>
      <p:ext uri="{BB962C8B-B14F-4D97-AF65-F5344CB8AC3E}">
        <p14:creationId xmlns:p14="http://schemas.microsoft.com/office/powerpoint/2010/main" val="9410170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p:txBody>
          <a:bodyPr/>
          <a:lstStyle/>
          <a:p>
            <a:pPr>
              <a:spcBef>
                <a:spcPts val="0"/>
              </a:spcBef>
            </a:pPr>
            <a:r>
              <a:rPr lang="en-US" dirty="0" smtClean="0"/>
              <a:t>Note: the book splits this one into two: </a:t>
            </a:r>
          </a:p>
          <a:p>
            <a:pPr>
              <a:spcBef>
                <a:spcPts val="0"/>
              </a:spcBef>
            </a:pPr>
            <a:r>
              <a:rPr lang="en-US" dirty="0"/>
              <a:t>	</a:t>
            </a:r>
            <a:r>
              <a:rPr lang="en-US" dirty="0" smtClean="0"/>
              <a:t>Unique initialization</a:t>
            </a:r>
          </a:p>
          <a:p>
            <a:pPr>
              <a:spcBef>
                <a:spcPts val="0"/>
              </a:spcBef>
            </a:pPr>
            <a:r>
              <a:rPr lang="en-US" dirty="0"/>
              <a:t>	</a:t>
            </a:r>
            <a:r>
              <a:rPr lang="en-US" dirty="0" smtClean="0"/>
              <a:t>Unique succession</a:t>
            </a:r>
          </a:p>
          <a:p>
            <a:pPr>
              <a:spcBef>
                <a:spcPts val="0"/>
              </a:spcBef>
            </a:pPr>
            <a:endParaRPr lang="en-US" dirty="0"/>
          </a:p>
        </p:txBody>
      </p:sp>
    </p:spTree>
    <p:extLst>
      <p:ext uri="{BB962C8B-B14F-4D97-AF65-F5344CB8AC3E}">
        <p14:creationId xmlns:p14="http://schemas.microsoft.com/office/powerpoint/2010/main" val="5952988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a:xfrm>
            <a:off x="457200" y="1219200"/>
            <a:ext cx="8686800" cy="5638800"/>
          </a:xfrm>
        </p:spPr>
        <p:txBody>
          <a:bodyPr/>
          <a:lstStyle/>
          <a:p>
            <a:pPr>
              <a:spcBef>
                <a:spcPts val="0"/>
              </a:spcBef>
            </a:pPr>
            <a:r>
              <a:rPr lang="en-US" dirty="0"/>
              <a:t>For an algorithm to be suitable for computer use, it must possess various properties:</a:t>
            </a:r>
          </a:p>
          <a:p>
            <a:pPr>
              <a:spcBef>
                <a:spcPts val="0"/>
              </a:spcBef>
            </a:pPr>
            <a:endParaRPr lang="en-US" sz="2000" dirty="0">
              <a:solidFill>
                <a:srgbClr val="FFC000"/>
              </a:solidFill>
            </a:endParaRPr>
          </a:p>
          <a:p>
            <a:pPr>
              <a:spcBef>
                <a:spcPts val="0"/>
              </a:spcBef>
            </a:pPr>
            <a:r>
              <a:rPr lang="en-US" dirty="0"/>
              <a:t>Finiteness </a:t>
            </a:r>
            <a:endParaRPr lang="en-US" dirty="0" smtClean="0"/>
          </a:p>
          <a:p>
            <a:pPr>
              <a:spcBef>
                <a:spcPts val="0"/>
              </a:spcBef>
            </a:pPr>
            <a:r>
              <a:rPr lang="en-US" dirty="0" smtClean="0"/>
              <a:t>Non-ambiguity</a:t>
            </a:r>
          </a:p>
          <a:p>
            <a:pPr>
              <a:spcBef>
                <a:spcPts val="0"/>
              </a:spcBef>
            </a:pPr>
            <a:r>
              <a:rPr lang="en-US" dirty="0">
                <a:solidFill>
                  <a:srgbClr val="FFC000"/>
                </a:solidFill>
              </a:rPr>
              <a:t>Effectiveness</a:t>
            </a:r>
            <a:r>
              <a:rPr lang="en-US" dirty="0"/>
              <a:t>: all the operations </a:t>
            </a:r>
            <a:r>
              <a:rPr lang="en-US" dirty="0" smtClean="0"/>
              <a:t>can </a:t>
            </a:r>
            <a:r>
              <a:rPr lang="en-US" dirty="0"/>
              <a:t>actually be carried out, and in a finite time</a:t>
            </a:r>
          </a:p>
        </p:txBody>
      </p:sp>
    </p:spTree>
    <p:extLst>
      <p:ext uri="{BB962C8B-B14F-4D97-AF65-F5344CB8AC3E}">
        <p14:creationId xmlns:p14="http://schemas.microsoft.com/office/powerpoint/2010/main" val="14413977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a:xfrm>
            <a:off x="304800" y="1219200"/>
            <a:ext cx="8686800" cy="5638800"/>
          </a:xfrm>
        </p:spPr>
        <p:txBody>
          <a:bodyPr/>
          <a:lstStyle/>
          <a:p>
            <a:pPr>
              <a:spcBef>
                <a:spcPts val="0"/>
              </a:spcBef>
            </a:pPr>
            <a:r>
              <a:rPr lang="en-US" dirty="0"/>
              <a:t>Even if an algorithm satisfies the </a:t>
            </a:r>
            <a:r>
              <a:rPr lang="en-US" dirty="0" smtClean="0"/>
              <a:t>criteria, </a:t>
            </a:r>
            <a:r>
              <a:rPr lang="en-US" dirty="0"/>
              <a:t>it may not be a practical way of solving a </a:t>
            </a:r>
            <a:r>
              <a:rPr lang="en-US" dirty="0" smtClean="0"/>
              <a:t>problem</a:t>
            </a:r>
            <a:endParaRPr lang="en-US" dirty="0"/>
          </a:p>
        </p:txBody>
      </p:sp>
    </p:spTree>
    <p:extLst>
      <p:ext uri="{BB962C8B-B14F-4D97-AF65-F5344CB8AC3E}">
        <p14:creationId xmlns:p14="http://schemas.microsoft.com/office/powerpoint/2010/main" val="2392685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a:xfrm>
            <a:off x="304800" y="1219200"/>
            <a:ext cx="8686800" cy="5638800"/>
          </a:xfrm>
        </p:spPr>
        <p:txBody>
          <a:bodyPr/>
          <a:lstStyle/>
          <a:p>
            <a:pPr>
              <a:spcBef>
                <a:spcPts val="0"/>
              </a:spcBef>
            </a:pPr>
            <a:r>
              <a:rPr lang="en-US" dirty="0" smtClean="0"/>
              <a:t>While </a:t>
            </a:r>
            <a:r>
              <a:rPr lang="en-US" dirty="0"/>
              <a:t>an algorithm may execute in a finite </a:t>
            </a:r>
            <a:r>
              <a:rPr lang="en-US" dirty="0" smtClean="0"/>
              <a:t>time, </a:t>
            </a:r>
            <a:r>
              <a:rPr lang="en-US" dirty="0"/>
              <a:t>it is not much use if that finite time is so large as to make solution completely </a:t>
            </a:r>
            <a:r>
              <a:rPr lang="en-US" dirty="0" smtClean="0"/>
              <a:t>impractical</a:t>
            </a:r>
            <a:endParaRPr lang="en-US" dirty="0"/>
          </a:p>
          <a:p>
            <a:pPr>
              <a:spcBef>
                <a:spcPts val="0"/>
              </a:spcBef>
            </a:pPr>
            <a:endParaRPr lang="en-US" dirty="0"/>
          </a:p>
        </p:txBody>
      </p:sp>
    </p:spTree>
    <p:extLst>
      <p:ext uri="{BB962C8B-B14F-4D97-AF65-F5344CB8AC3E}">
        <p14:creationId xmlns:p14="http://schemas.microsoft.com/office/powerpoint/2010/main" val="239268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838200"/>
            <a:ext cx="8229600" cy="5638800"/>
          </a:xfrm>
        </p:spPr>
        <p:txBody>
          <a:bodyPr/>
          <a:lstStyle/>
          <a:p>
            <a:r>
              <a:rPr lang="en-US" altLang="en-US" dirty="0" smtClean="0"/>
              <a:t>What would be the matrix for the system of equations:</a:t>
            </a:r>
          </a:p>
          <a:p>
            <a:endParaRPr lang="en-US" altLang="en-US" dirty="0" smtClean="0"/>
          </a:p>
          <a:p>
            <a:r>
              <a:rPr lang="en-US" altLang="en-US" dirty="0" smtClean="0"/>
              <a:t>46x – 51y = 709</a:t>
            </a:r>
          </a:p>
          <a:p>
            <a:r>
              <a:rPr lang="en-US" altLang="en-US" dirty="0" smtClean="0"/>
              <a:t>30x + 88y = -420</a:t>
            </a:r>
          </a:p>
        </p:txBody>
      </p:sp>
      <p:sp>
        <p:nvSpPr>
          <p:cNvPr id="9219"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Tree>
    <p:extLst>
      <p:ext uri="{BB962C8B-B14F-4D97-AF65-F5344CB8AC3E}">
        <p14:creationId xmlns:p14="http://schemas.microsoft.com/office/powerpoint/2010/main" val="23319661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a:xfrm>
            <a:off x="304800" y="1219200"/>
            <a:ext cx="8686800" cy="5638800"/>
          </a:xfrm>
        </p:spPr>
        <p:txBody>
          <a:bodyPr/>
          <a:lstStyle/>
          <a:p>
            <a:pPr>
              <a:spcBef>
                <a:spcPts val="0"/>
              </a:spcBef>
            </a:pPr>
            <a:r>
              <a:rPr lang="en-US" dirty="0" smtClean="0"/>
              <a:t>There </a:t>
            </a:r>
            <a:r>
              <a:rPr lang="en-US" dirty="0"/>
              <a:t>is a lot of interest in finding </a:t>
            </a:r>
            <a:r>
              <a:rPr lang="en-US" dirty="0" smtClean="0"/>
              <a:t>‘good</a:t>
            </a:r>
            <a:r>
              <a:rPr lang="en-US" dirty="0"/>
              <a:t>' algorithms which generate correct solutions in a short time compared with other algorithms</a:t>
            </a:r>
          </a:p>
        </p:txBody>
      </p:sp>
    </p:spTree>
    <p:extLst>
      <p:ext uri="{BB962C8B-B14F-4D97-AF65-F5344CB8AC3E}">
        <p14:creationId xmlns:p14="http://schemas.microsoft.com/office/powerpoint/2010/main" val="2392685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a:xfrm>
            <a:off x="304800" y="1219200"/>
            <a:ext cx="8686800" cy="5638800"/>
          </a:xfrm>
        </p:spPr>
        <p:txBody>
          <a:bodyPr/>
          <a:lstStyle/>
          <a:p>
            <a:pPr>
              <a:spcBef>
                <a:spcPts val="0"/>
              </a:spcBef>
            </a:pPr>
            <a:r>
              <a:rPr lang="en-US" dirty="0"/>
              <a:t>In sorting 10,000 numbers into ascending order a </a:t>
            </a:r>
            <a:r>
              <a:rPr lang="en-US" dirty="0" smtClean="0"/>
              <a:t>‘good</a:t>
            </a:r>
            <a:r>
              <a:rPr lang="en-US" dirty="0"/>
              <a:t>' algorithm executing on a PC took less than a second while a </a:t>
            </a:r>
            <a:r>
              <a:rPr lang="en-US" dirty="0" smtClean="0"/>
              <a:t>‘poor</a:t>
            </a:r>
            <a:r>
              <a:rPr lang="en-US" dirty="0"/>
              <a:t>' algorithm took over 10 minutes</a:t>
            </a:r>
          </a:p>
        </p:txBody>
      </p:sp>
    </p:spTree>
    <p:extLst>
      <p:ext uri="{BB962C8B-B14F-4D97-AF65-F5344CB8AC3E}">
        <p14:creationId xmlns:p14="http://schemas.microsoft.com/office/powerpoint/2010/main" val="2392685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Questions?</a:t>
            </a:r>
          </a:p>
        </p:txBody>
      </p:sp>
      <p:pic>
        <p:nvPicPr>
          <p:cNvPr id="40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5542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Algorithms</a:t>
            </a:r>
            <a:endParaRPr lang="en-US" dirty="0"/>
          </a:p>
        </p:txBody>
      </p:sp>
      <p:sp>
        <p:nvSpPr>
          <p:cNvPr id="4" name="Content Placeholder 3"/>
          <p:cNvSpPr>
            <a:spLocks noGrp="1"/>
          </p:cNvSpPr>
          <p:nvPr>
            <p:ph idx="1"/>
          </p:nvPr>
        </p:nvSpPr>
        <p:spPr/>
        <p:txBody>
          <a:bodyPr/>
          <a:lstStyle/>
          <a:p>
            <a:r>
              <a:rPr lang="en-US" dirty="0" smtClean="0"/>
              <a:t>An algorithm can be </a:t>
            </a:r>
            <a:r>
              <a:rPr lang="en-US" dirty="0" smtClean="0">
                <a:solidFill>
                  <a:srgbClr val="FFC000"/>
                </a:solidFill>
              </a:rPr>
              <a:t>recursive</a:t>
            </a:r>
            <a:r>
              <a:rPr lang="en-US" dirty="0" smtClean="0"/>
              <a:t> or </a:t>
            </a:r>
            <a:r>
              <a:rPr lang="en-US" dirty="0" smtClean="0">
                <a:solidFill>
                  <a:srgbClr val="FFC000"/>
                </a:solidFill>
              </a:rPr>
              <a:t>nonrecursive</a:t>
            </a:r>
            <a:endParaRPr lang="en-US" dirty="0">
              <a:solidFill>
                <a:srgbClr val="FFC000"/>
              </a:solidFill>
            </a:endParaRPr>
          </a:p>
        </p:txBody>
      </p:sp>
    </p:spTree>
    <p:extLst>
      <p:ext uri="{BB962C8B-B14F-4D97-AF65-F5344CB8AC3E}">
        <p14:creationId xmlns:p14="http://schemas.microsoft.com/office/powerpoint/2010/main" val="2392685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Algorithms</a:t>
            </a:r>
            <a:endParaRPr lang="en-US" dirty="0"/>
          </a:p>
        </p:txBody>
      </p:sp>
      <p:sp>
        <p:nvSpPr>
          <p:cNvPr id="4" name="Content Placeholder 3"/>
          <p:cNvSpPr>
            <a:spLocks noGrp="1"/>
          </p:cNvSpPr>
          <p:nvPr>
            <p:ph idx="1"/>
          </p:nvPr>
        </p:nvSpPr>
        <p:spPr/>
        <p:txBody>
          <a:bodyPr/>
          <a:lstStyle/>
          <a:p>
            <a:r>
              <a:rPr lang="en-US" dirty="0" smtClean="0">
                <a:solidFill>
                  <a:srgbClr val="FFC000"/>
                </a:solidFill>
              </a:rPr>
              <a:t>Recursive</a:t>
            </a:r>
            <a:r>
              <a:rPr lang="en-US" dirty="0" smtClean="0"/>
              <a:t> algorithms are like Russian dolls</a:t>
            </a:r>
            <a:endParaRPr lang="en-US" dirty="0">
              <a:solidFill>
                <a:srgbClr val="FFC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2762250"/>
            <a:ext cx="723900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3999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Algorithms</a:t>
            </a:r>
          </a:p>
        </p:txBody>
      </p:sp>
      <p:sp>
        <p:nvSpPr>
          <p:cNvPr id="3" name="Content Placeholder 2"/>
          <p:cNvSpPr>
            <a:spLocks noGrp="1"/>
          </p:cNvSpPr>
          <p:nvPr>
            <p:ph idx="1"/>
          </p:nvPr>
        </p:nvSpPr>
        <p:spPr/>
        <p:txBody>
          <a:bodyPr/>
          <a:lstStyle/>
          <a:p>
            <a:r>
              <a:rPr lang="en-US" dirty="0" smtClean="0"/>
              <a:t>One Russian doll has within </a:t>
            </a:r>
            <a:r>
              <a:rPr lang="en-US" dirty="0"/>
              <a:t>it a smaller Russian doll, which has an even smaller Russian doll within it, all the way down to a tiny Russian doll that is too small to contain </a:t>
            </a:r>
            <a:r>
              <a:rPr lang="en-US" dirty="0" smtClean="0"/>
              <a:t>another</a:t>
            </a:r>
          </a:p>
        </p:txBody>
      </p:sp>
    </p:spTree>
    <p:extLst>
      <p:ext uri="{BB962C8B-B14F-4D97-AF65-F5344CB8AC3E}">
        <p14:creationId xmlns:p14="http://schemas.microsoft.com/office/powerpoint/2010/main" val="21125699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Algorithms</a:t>
            </a:r>
          </a:p>
        </p:txBody>
      </p:sp>
      <p:sp>
        <p:nvSpPr>
          <p:cNvPr id="3" name="Content Placeholder 2"/>
          <p:cNvSpPr>
            <a:spLocks noGrp="1"/>
          </p:cNvSpPr>
          <p:nvPr>
            <p:ph idx="1"/>
          </p:nvPr>
        </p:nvSpPr>
        <p:spPr/>
        <p:txBody>
          <a:bodyPr/>
          <a:lstStyle/>
          <a:p>
            <a:r>
              <a:rPr lang="en-US" dirty="0" smtClean="0"/>
              <a:t>Recursive algorithms solve problems </a:t>
            </a:r>
            <a:r>
              <a:rPr lang="en-US" dirty="0"/>
              <a:t>by solving a smaller instance of the same problem, </a:t>
            </a:r>
            <a:r>
              <a:rPr lang="en-US" dirty="0" smtClean="0"/>
              <a:t>until </a:t>
            </a:r>
            <a:r>
              <a:rPr lang="en-US" dirty="0"/>
              <a:t>the problem is so small that </a:t>
            </a:r>
            <a:r>
              <a:rPr lang="en-US" dirty="0" smtClean="0"/>
              <a:t>it </a:t>
            </a:r>
            <a:r>
              <a:rPr lang="en-US" dirty="0"/>
              <a:t>can </a:t>
            </a:r>
            <a:r>
              <a:rPr lang="en-US" dirty="0" smtClean="0"/>
              <a:t>be solved directly</a:t>
            </a:r>
            <a:endParaRPr lang="en-US" dirty="0"/>
          </a:p>
          <a:p>
            <a:endParaRPr lang="en-US" dirty="0"/>
          </a:p>
        </p:txBody>
      </p:sp>
    </p:spTree>
    <p:extLst>
      <p:ext uri="{BB962C8B-B14F-4D97-AF65-F5344CB8AC3E}">
        <p14:creationId xmlns:p14="http://schemas.microsoft.com/office/powerpoint/2010/main" val="28737296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Algorithms</a:t>
            </a:r>
          </a:p>
        </p:txBody>
      </p:sp>
      <p:sp>
        <p:nvSpPr>
          <p:cNvPr id="3" name="Content Placeholder 2"/>
          <p:cNvSpPr>
            <a:spLocks noGrp="1"/>
          </p:cNvSpPr>
          <p:nvPr>
            <p:ph idx="1"/>
          </p:nvPr>
        </p:nvSpPr>
        <p:spPr/>
        <p:txBody>
          <a:bodyPr/>
          <a:lstStyle/>
          <a:p>
            <a:r>
              <a:rPr lang="en-US" dirty="0"/>
              <a:t>A recursive implementation and an iterative implementation do the same exact job, but the way they do the job is </a:t>
            </a:r>
            <a:r>
              <a:rPr lang="en-US" dirty="0" smtClean="0"/>
              <a:t>different</a:t>
            </a:r>
            <a:endParaRPr lang="en-US" dirty="0"/>
          </a:p>
        </p:txBody>
      </p:sp>
    </p:spTree>
    <p:extLst>
      <p:ext uri="{BB962C8B-B14F-4D97-AF65-F5344CB8AC3E}">
        <p14:creationId xmlns:p14="http://schemas.microsoft.com/office/powerpoint/2010/main" val="5832489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Algorithms</a:t>
            </a:r>
          </a:p>
        </p:txBody>
      </p:sp>
      <p:sp>
        <p:nvSpPr>
          <p:cNvPr id="3" name="Content Placeholder 2"/>
          <p:cNvSpPr>
            <a:spLocks noGrp="1"/>
          </p:cNvSpPr>
          <p:nvPr>
            <p:ph idx="1"/>
          </p:nvPr>
        </p:nvSpPr>
        <p:spPr/>
        <p:txBody>
          <a:bodyPr/>
          <a:lstStyle/>
          <a:p>
            <a:r>
              <a:rPr lang="en-US" dirty="0" smtClean="0"/>
              <a:t>Recursion </a:t>
            </a:r>
            <a:r>
              <a:rPr lang="en-US" dirty="0"/>
              <a:t>involves a function that calls </a:t>
            </a:r>
            <a:r>
              <a:rPr lang="en-US" dirty="0" smtClean="0"/>
              <a:t>itself </a:t>
            </a:r>
          </a:p>
          <a:p>
            <a:r>
              <a:rPr lang="en-US" dirty="0" smtClean="0"/>
              <a:t>Iteration </a:t>
            </a:r>
            <a:r>
              <a:rPr lang="en-US" dirty="0"/>
              <a:t>uses a counter to track through a structure or complete an operation n </a:t>
            </a:r>
            <a:r>
              <a:rPr lang="en-US" dirty="0" smtClean="0"/>
              <a:t>times </a:t>
            </a:r>
            <a:endParaRPr lang="en-US" dirty="0"/>
          </a:p>
        </p:txBody>
      </p:sp>
    </p:spTree>
    <p:extLst>
      <p:ext uri="{BB962C8B-B14F-4D97-AF65-F5344CB8AC3E}">
        <p14:creationId xmlns:p14="http://schemas.microsoft.com/office/powerpoint/2010/main" val="3810593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Algorithms</a:t>
            </a:r>
            <a:endParaRPr lang="en-US" dirty="0"/>
          </a:p>
        </p:txBody>
      </p:sp>
      <p:sp>
        <p:nvSpPr>
          <p:cNvPr id="4" name="Content Placeholder 3"/>
          <p:cNvSpPr>
            <a:spLocks noGrp="1"/>
          </p:cNvSpPr>
          <p:nvPr>
            <p:ph idx="1"/>
          </p:nvPr>
        </p:nvSpPr>
        <p:spPr/>
        <p:txBody>
          <a:bodyPr/>
          <a:lstStyle/>
          <a:p>
            <a:r>
              <a:rPr lang="en-US" dirty="0" smtClean="0"/>
              <a:t>Recursive algorithms are usually used in sequence operations</a:t>
            </a:r>
            <a:endParaRPr lang="en-US" dirty="0"/>
          </a:p>
        </p:txBody>
      </p:sp>
    </p:spTree>
    <p:extLst>
      <p:ext uri="{BB962C8B-B14F-4D97-AF65-F5344CB8AC3E}">
        <p14:creationId xmlns:p14="http://schemas.microsoft.com/office/powerpoint/2010/main" val="1407014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838200"/>
            <a:ext cx="8229600" cy="5638800"/>
          </a:xfrm>
        </p:spPr>
        <p:txBody>
          <a:bodyPr/>
          <a:lstStyle/>
          <a:p>
            <a:r>
              <a:rPr lang="en-US" altLang="en-US" dirty="0" smtClean="0"/>
              <a:t>46x – 51y = 709</a:t>
            </a:r>
          </a:p>
          <a:p>
            <a:r>
              <a:rPr lang="en-US" altLang="en-US" dirty="0" smtClean="0"/>
              <a:t>30x + 88y = -420</a:t>
            </a:r>
          </a:p>
          <a:p>
            <a:pPr>
              <a:lnSpc>
                <a:spcPts val="4000"/>
              </a:lnSpc>
              <a:spcBef>
                <a:spcPct val="0"/>
              </a:spcBef>
            </a:pPr>
            <a:endParaRPr lang="en-US" altLang="en-US" dirty="0" smtClean="0">
              <a:cs typeface="Courier New" pitchFamily="49" charset="0"/>
            </a:endParaRPr>
          </a:p>
          <a:p>
            <a:pPr>
              <a:lnSpc>
                <a:spcPts val="4000"/>
              </a:lnSpc>
              <a:spcBef>
                <a:spcPct val="0"/>
              </a:spcBef>
            </a:pPr>
            <a:r>
              <a:rPr lang="en-US" altLang="en-US" dirty="0" smtClean="0">
                <a:cs typeface="Courier New" pitchFamily="49" charset="0"/>
              </a:rPr>
              <a:t>         x    y       k</a:t>
            </a:r>
          </a:p>
          <a:p>
            <a:pPr>
              <a:lnSpc>
                <a:spcPts val="4000"/>
              </a:lnSpc>
              <a:spcBef>
                <a:spcPct val="0"/>
              </a:spcBef>
            </a:pPr>
            <a:r>
              <a:rPr lang="en-US" altLang="en-US" dirty="0" smtClean="0">
                <a:latin typeface="Courier New" pitchFamily="49" charset="0"/>
                <a:cs typeface="Courier New" pitchFamily="49" charset="0"/>
              </a:rPr>
              <a:t>   </a:t>
            </a:r>
            <a:r>
              <a:rPr lang="en-US" altLang="en-US" sz="38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a:t>
            </a:r>
          </a:p>
          <a:p>
            <a:pPr>
              <a:lnSpc>
                <a:spcPts val="4000"/>
              </a:lnSpc>
              <a:spcBef>
                <a:spcPct val="0"/>
              </a:spcBef>
            </a:pPr>
            <a:r>
              <a:rPr lang="en-US" altLang="en-US" dirty="0" err="1" smtClean="0"/>
              <a:t>eq</a:t>
            </a:r>
            <a:r>
              <a:rPr lang="en-US" altLang="en-US" dirty="0" smtClean="0"/>
              <a:t> 1</a:t>
            </a:r>
            <a:r>
              <a:rPr lang="en-US" altLang="en-US" sz="2400" dirty="0" smtClean="0"/>
              <a:t> </a:t>
            </a:r>
            <a:r>
              <a:rPr lang="en-US" altLang="en-US" dirty="0" smtClean="0">
                <a:latin typeface="Courier New" pitchFamily="49" charset="0"/>
                <a:cs typeface="Courier New" pitchFamily="49" charset="0"/>
              </a:rPr>
              <a:t> </a:t>
            </a:r>
          </a:p>
          <a:p>
            <a:pPr>
              <a:lnSpc>
                <a:spcPts val="4000"/>
              </a:lnSpc>
              <a:spcBef>
                <a:spcPct val="0"/>
              </a:spcBef>
            </a:pPr>
            <a:r>
              <a:rPr lang="en-US" altLang="en-US" dirty="0" err="1" smtClean="0"/>
              <a:t>eq</a:t>
            </a:r>
            <a:r>
              <a:rPr lang="en-US" altLang="en-US" dirty="0" smtClean="0"/>
              <a:t> 2</a:t>
            </a:r>
            <a:r>
              <a:rPr lang="en-US" altLang="en-US" sz="2400" dirty="0" smtClean="0"/>
              <a:t> </a:t>
            </a:r>
            <a:r>
              <a:rPr lang="en-US" altLang="en-US" dirty="0" smtClean="0">
                <a:latin typeface="Courier New" pitchFamily="49" charset="0"/>
                <a:cs typeface="Courier New" pitchFamily="49" charset="0"/>
              </a:rPr>
              <a:t> </a:t>
            </a:r>
          </a:p>
          <a:p>
            <a:pPr>
              <a:lnSpc>
                <a:spcPts val="4000"/>
              </a:lnSpc>
              <a:spcBef>
                <a:spcPct val="0"/>
              </a:spcBef>
            </a:pPr>
            <a:r>
              <a:rPr lang="en-US" altLang="en-US" dirty="0" smtClean="0">
                <a:latin typeface="Courier New" pitchFamily="49" charset="0"/>
                <a:cs typeface="Courier New" pitchFamily="49" charset="0"/>
              </a:rPr>
              <a:t>   </a:t>
            </a:r>
            <a:r>
              <a:rPr lang="en-US" altLang="en-US" sz="3900" dirty="0" smtClean="0">
                <a:latin typeface="Courier New" pitchFamily="49" charset="0"/>
                <a:cs typeface="Courier New" pitchFamily="49" charset="0"/>
              </a:rPr>
              <a:t> </a:t>
            </a:r>
            <a:r>
              <a:rPr lang="en-US" altLang="en-US" dirty="0" smtClean="0">
                <a:latin typeface="Courier New" pitchFamily="49" charset="0"/>
                <a:cs typeface="Courier New" pitchFamily="49" charset="0"/>
              </a:rPr>
              <a:t> </a:t>
            </a:r>
            <a:endParaRPr lang="en-US" altLang="en-US" dirty="0" smtClean="0"/>
          </a:p>
        </p:txBody>
      </p:sp>
      <p:sp>
        <p:nvSpPr>
          <p:cNvPr id="10243"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Matrices</a:t>
            </a:r>
          </a:p>
          <a:p>
            <a:pPr algn="ctr" eaLnBrk="1" hangingPunct="1">
              <a:spcBef>
                <a:spcPct val="0"/>
              </a:spcBef>
              <a:buFontTx/>
              <a:buNone/>
            </a:pPr>
            <a:r>
              <a:rPr lang="en-US" altLang="en-US" sz="2400" dirty="0">
                <a:solidFill>
                  <a:schemeClr val="bg1"/>
                </a:solidFill>
              </a:rPr>
              <a:t>IN-CLASS </a:t>
            </a:r>
            <a:r>
              <a:rPr lang="en-US" altLang="en-US" sz="2400" dirty="0" smtClean="0">
                <a:solidFill>
                  <a:schemeClr val="bg1"/>
                </a:solidFill>
              </a:rPr>
              <a:t>PROBLEM</a:t>
            </a:r>
            <a:r>
              <a:rPr lang="en-US" altLang="en-US" sz="2400" dirty="0">
                <a:solidFill>
                  <a:schemeClr val="bg1"/>
                </a:solidFill>
              </a:rPr>
              <a:t>S</a:t>
            </a:r>
            <a:endParaRPr lang="en-US" altLang="en-US" sz="2400" i="1" dirty="0">
              <a:solidFill>
                <a:schemeClr val="folHlink"/>
              </a:solidFill>
            </a:endParaRPr>
          </a:p>
        </p:txBody>
      </p:sp>
      <p:sp>
        <p:nvSpPr>
          <p:cNvPr id="4" name="Rectangle 3"/>
          <p:cNvSpPr/>
          <p:nvPr/>
        </p:nvSpPr>
        <p:spPr>
          <a:xfrm>
            <a:off x="1600200" y="3200400"/>
            <a:ext cx="5410200" cy="2144177"/>
          </a:xfrm>
          <a:prstGeom prst="rect">
            <a:avLst/>
          </a:prstGeom>
        </p:spPr>
        <p:txBody>
          <a:bodyPr wrap="square">
            <a:spAutoFit/>
          </a:bodyPr>
          <a:lstStyle/>
          <a:p>
            <a:pPr>
              <a:lnSpc>
                <a:spcPts val="4000"/>
              </a:lnSpc>
            </a:pPr>
            <a:r>
              <a:rPr lang="en-US" altLang="en-US" sz="4000" b="1" dirty="0" smtClean="0">
                <a:solidFill>
                  <a:srgbClr val="CCFFFF"/>
                </a:solidFill>
                <a:latin typeface="Courier New" panose="02070309020205020404" pitchFamily="49" charset="0"/>
                <a:cs typeface="Courier New" pitchFamily="49" charset="0"/>
              </a:rPr>
              <a:t>┌</a:t>
            </a:r>
            <a:r>
              <a:rPr lang="en-US" altLang="en-US" sz="4000" b="1" dirty="0">
                <a:solidFill>
                  <a:schemeClr val="bg1"/>
                </a:solidFill>
                <a:latin typeface="Courier New" pitchFamily="49" charset="0"/>
                <a:cs typeface="Courier New" pitchFamily="49" charset="0"/>
              </a:rPr>
              <a:t>-43   0</a:t>
            </a:r>
            <a:r>
              <a:rPr lang="en-US" altLang="en-US" sz="4000" b="1" baseline="-25000"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    8 </a:t>
            </a:r>
            <a:r>
              <a:rPr lang="en-US" altLang="en-US" sz="4000" b="1" dirty="0" smtClean="0">
                <a:solidFill>
                  <a:srgbClr val="CCFFFF"/>
                </a:solidFill>
                <a:latin typeface="Courier New" panose="02070309020205020404" pitchFamily="49" charset="0"/>
                <a:cs typeface="Courier New" pitchFamily="49" charset="0"/>
              </a:rPr>
              <a:t>┐</a:t>
            </a:r>
            <a:endParaRPr lang="en-US" altLang="en-US" sz="4000" b="1" dirty="0">
              <a:solidFill>
                <a:srgbClr val="CCFFFF"/>
              </a:solidFill>
              <a:latin typeface="Courier New" panose="02070309020205020404"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 46 -51</a:t>
            </a:r>
            <a:r>
              <a:rPr lang="en-US" altLang="en-US" sz="4000" b="1" baseline="-25000" dirty="0" smtClean="0">
                <a:solidFill>
                  <a:srgbClr val="CCFFFF"/>
                </a:solidFill>
                <a:latin typeface="Courier New" pitchFamily="49" charset="0"/>
                <a:cs typeface="Courier New" pitchFamily="49" charset="0"/>
              </a:rPr>
              <a:t> </a:t>
            </a:r>
            <a:r>
              <a:rPr lang="en-US" altLang="en-US" sz="4000" b="1" dirty="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709 │</a:t>
            </a:r>
            <a:endParaRPr lang="en-US" altLang="en-US" sz="4000" b="1" dirty="0">
              <a:solidFill>
                <a:srgbClr val="CCFFFF"/>
              </a:solidFill>
              <a:latin typeface="Courier New"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 30  88</a:t>
            </a:r>
            <a:r>
              <a:rPr lang="en-US" altLang="en-US" sz="4000" b="1" baseline="-25000" dirty="0" smtClean="0">
                <a:solidFill>
                  <a:srgbClr val="CCFFFF"/>
                </a:solidFill>
                <a:latin typeface="Courier New" pitchFamily="49" charset="0"/>
                <a:cs typeface="Courier New" pitchFamily="49" charset="0"/>
              </a:rPr>
              <a:t> </a:t>
            </a:r>
            <a:r>
              <a:rPr lang="en-US" altLang="en-US" sz="4000" b="1" dirty="0" smtClean="0">
                <a:solidFill>
                  <a:srgbClr val="CCFFFF"/>
                </a:solidFill>
                <a:latin typeface="Courier New" pitchFamily="49" charset="0"/>
                <a:cs typeface="Courier New" pitchFamily="49" charset="0"/>
              </a:rPr>
              <a:t>│ -420 │</a:t>
            </a:r>
            <a:endParaRPr lang="en-US" altLang="en-US" sz="4000" b="1" dirty="0">
              <a:solidFill>
                <a:srgbClr val="CCFFFF"/>
              </a:solidFill>
              <a:latin typeface="Courier New" pitchFamily="49" charset="0"/>
              <a:cs typeface="Courier New" pitchFamily="49" charset="0"/>
            </a:endParaRPr>
          </a:p>
          <a:p>
            <a:pPr>
              <a:lnSpc>
                <a:spcPts val="4000"/>
              </a:lnSpc>
            </a:pPr>
            <a:r>
              <a:rPr lang="en-US" altLang="en-US" sz="4000" b="1" dirty="0" smtClean="0">
                <a:solidFill>
                  <a:srgbClr val="CCFFFF"/>
                </a:solidFill>
                <a:latin typeface="Courier New" pitchFamily="49" charset="0"/>
                <a:cs typeface="Courier New" pitchFamily="49" charset="0"/>
              </a:rPr>
              <a:t>└</a:t>
            </a:r>
            <a:r>
              <a:rPr lang="en-US" altLang="en-US" sz="4000" b="1" dirty="0">
                <a:solidFill>
                  <a:schemeClr val="bg1"/>
                </a:solidFill>
                <a:latin typeface="Courier New" pitchFamily="49" charset="0"/>
                <a:cs typeface="Courier New" pitchFamily="49" charset="0"/>
              </a:rPr>
              <a:t>-43   0</a:t>
            </a:r>
            <a:r>
              <a:rPr lang="en-US" altLang="en-US" sz="4000" b="1" baseline="-25000" dirty="0">
                <a:solidFill>
                  <a:schemeClr val="bg1"/>
                </a:solidFill>
                <a:latin typeface="Courier New" pitchFamily="49" charset="0"/>
                <a:cs typeface="Courier New" pitchFamily="49" charset="0"/>
              </a:rPr>
              <a:t> </a:t>
            </a:r>
            <a:r>
              <a:rPr lang="en-US" altLang="en-US" sz="4000" b="1" dirty="0">
                <a:solidFill>
                  <a:schemeClr val="bg1"/>
                </a:solidFill>
                <a:latin typeface="Courier New" pitchFamily="49" charset="0"/>
                <a:cs typeface="Courier New" pitchFamily="49" charset="0"/>
              </a:rPr>
              <a:t>│ </a:t>
            </a:r>
            <a:r>
              <a:rPr lang="en-US" altLang="en-US" sz="4000" b="1" dirty="0" smtClean="0">
                <a:solidFill>
                  <a:schemeClr val="bg1"/>
                </a:solidFill>
                <a:latin typeface="Courier New" pitchFamily="49" charset="0"/>
                <a:cs typeface="Courier New" pitchFamily="49" charset="0"/>
              </a:rPr>
              <a:t>8    </a:t>
            </a:r>
            <a:r>
              <a:rPr lang="en-US" altLang="en-US" sz="4000" b="1" dirty="0" smtClean="0">
                <a:solidFill>
                  <a:srgbClr val="CCFFFF"/>
                </a:solidFill>
                <a:latin typeface="Courier New" pitchFamily="49" charset="0"/>
                <a:cs typeface="Courier New" pitchFamily="49" charset="0"/>
              </a:rPr>
              <a:t>┘</a:t>
            </a:r>
            <a:endParaRPr lang="en-US" altLang="en-US" sz="4000" b="1" dirty="0">
              <a:solidFill>
                <a:srgbClr val="CCFFFF"/>
              </a:solidFill>
              <a:latin typeface="Courier New" pitchFamily="49" charset="0"/>
              <a:cs typeface="Courier New" pitchFamily="49" charset="0"/>
            </a:endParaRPr>
          </a:p>
        </p:txBody>
      </p:sp>
    </p:spTree>
    <p:extLst>
      <p:ext uri="{BB962C8B-B14F-4D97-AF65-F5344CB8AC3E}">
        <p14:creationId xmlns:p14="http://schemas.microsoft.com/office/powerpoint/2010/main" val="13587879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962025"/>
            <a:ext cx="9048750" cy="589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Types of Algorithms</a:t>
            </a:r>
            <a:endParaRPr lang="en-US" dirty="0"/>
          </a:p>
        </p:txBody>
      </p:sp>
      <p:sp>
        <p:nvSpPr>
          <p:cNvPr id="4" name="Content Placeholder 3"/>
          <p:cNvSpPr>
            <a:spLocks noGrp="1"/>
          </p:cNvSpPr>
          <p:nvPr>
            <p:ph idx="1"/>
          </p:nvPr>
        </p:nvSpPr>
        <p:spPr/>
        <p:txBody>
          <a:bodyPr/>
          <a:lstStyle/>
          <a:p>
            <a:r>
              <a:rPr lang="en-US" dirty="0" smtClean="0"/>
              <a:t>Remember </a:t>
            </a:r>
          </a:p>
          <a:p>
            <a:r>
              <a:rPr lang="en-US" dirty="0" smtClean="0"/>
              <a:t>Fibonacci?</a:t>
            </a:r>
            <a:endParaRPr lang="en-US" dirty="0"/>
          </a:p>
        </p:txBody>
      </p:sp>
      <p:sp>
        <p:nvSpPr>
          <p:cNvPr id="5" name="Rectangle 4"/>
          <p:cNvSpPr/>
          <p:nvPr/>
        </p:nvSpPr>
        <p:spPr>
          <a:xfrm>
            <a:off x="-1" y="6705600"/>
            <a:ext cx="9096375" cy="323165"/>
          </a:xfrm>
          <a:prstGeom prst="rect">
            <a:avLst/>
          </a:prstGeom>
        </p:spPr>
        <p:txBody>
          <a:bodyPr wrap="square">
            <a:spAutoFit/>
          </a:bodyPr>
          <a:lstStyle/>
          <a:p>
            <a:r>
              <a:rPr lang="en-US" sz="1500" dirty="0">
                <a:solidFill>
                  <a:srgbClr val="00B0F0"/>
                </a:solidFill>
              </a:rPr>
              <a:t>http://www.abc.net.au/news/image/8217080-3x2-940x627.jpg</a:t>
            </a:r>
          </a:p>
        </p:txBody>
      </p:sp>
    </p:spTree>
    <p:extLst>
      <p:ext uri="{BB962C8B-B14F-4D97-AF65-F5344CB8AC3E}">
        <p14:creationId xmlns:p14="http://schemas.microsoft.com/office/powerpoint/2010/main" val="1407014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t>
            </a:r>
            <a:r>
              <a:rPr lang="en-US" dirty="0" smtClean="0"/>
              <a:t>Algorithms</a:t>
            </a:r>
            <a:endParaRPr lang="en-US" dirty="0"/>
          </a:p>
        </p:txBody>
      </p:sp>
      <p:sp>
        <p:nvSpPr>
          <p:cNvPr id="3" name="Content Placeholder 2"/>
          <p:cNvSpPr>
            <a:spLocks noGrp="1"/>
          </p:cNvSpPr>
          <p:nvPr>
            <p:ph idx="1"/>
          </p:nvPr>
        </p:nvSpPr>
        <p:spPr/>
        <p:txBody>
          <a:bodyPr/>
          <a:lstStyle/>
          <a:p>
            <a:r>
              <a:rPr lang="en-US" dirty="0"/>
              <a:t>H</a:t>
            </a:r>
            <a:r>
              <a:rPr lang="en-US" dirty="0" smtClean="0"/>
              <a:t>ow </a:t>
            </a:r>
            <a:r>
              <a:rPr lang="en-US" dirty="0"/>
              <a:t>is the sequence </a:t>
            </a:r>
            <a:r>
              <a:rPr lang="en-US" dirty="0" smtClean="0"/>
              <a:t>defined?</a:t>
            </a:r>
            <a:r>
              <a:rPr lang="en-US" dirty="0"/>
              <a:t/>
            </a:r>
            <a:br>
              <a:rPr lang="en-US" dirty="0"/>
            </a:br>
            <a:r>
              <a:rPr lang="en-US" dirty="0"/>
              <a:t/>
            </a:r>
            <a:br>
              <a:rPr lang="en-US" dirty="0"/>
            </a:br>
            <a:r>
              <a:rPr lang="en-US" dirty="0"/>
              <a:t>F(0) = </a:t>
            </a:r>
            <a:r>
              <a:rPr lang="en-US" dirty="0" smtClean="0"/>
              <a:t>1</a:t>
            </a:r>
            <a:r>
              <a:rPr lang="en-US" dirty="0"/>
              <a:t/>
            </a:r>
            <a:br>
              <a:rPr lang="en-US" dirty="0"/>
            </a:br>
            <a:r>
              <a:rPr lang="en-US" dirty="0"/>
              <a:t>F(1) = 1</a:t>
            </a:r>
            <a:br>
              <a:rPr lang="en-US" dirty="0"/>
            </a:br>
            <a:r>
              <a:rPr lang="en-US" dirty="0"/>
              <a:t>F(n) = F(n-1) + F(n-2)</a:t>
            </a:r>
          </a:p>
        </p:txBody>
      </p:sp>
      <p:sp>
        <p:nvSpPr>
          <p:cNvPr id="4" name="Rectangle 3"/>
          <p:cNvSpPr/>
          <p:nvPr/>
        </p:nvSpPr>
        <p:spPr>
          <a:xfrm>
            <a:off x="0" y="6687235"/>
            <a:ext cx="9144000" cy="323165"/>
          </a:xfrm>
          <a:prstGeom prst="rect">
            <a:avLst/>
          </a:prstGeom>
        </p:spPr>
        <p:txBody>
          <a:bodyPr wrap="square">
            <a:spAutoFit/>
          </a:bodyPr>
          <a:lstStyle/>
          <a:p>
            <a:r>
              <a:rPr lang="en-US" sz="1500" dirty="0">
                <a:solidFill>
                  <a:srgbClr val="00B0F0"/>
                </a:solidFill>
              </a:rPr>
              <a:t>http://planet.jboss.org/post/fibonacci_sequence_with_and_without_recursion</a:t>
            </a:r>
          </a:p>
        </p:txBody>
      </p:sp>
    </p:spTree>
    <p:extLst>
      <p:ext uri="{BB962C8B-B14F-4D97-AF65-F5344CB8AC3E}">
        <p14:creationId xmlns:p14="http://schemas.microsoft.com/office/powerpoint/2010/main" val="34171982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Algorithms</a:t>
            </a:r>
          </a:p>
        </p:txBody>
      </p:sp>
      <p:sp>
        <p:nvSpPr>
          <p:cNvPr id="3" name="Content Placeholder 2"/>
          <p:cNvSpPr>
            <a:spLocks noGrp="1"/>
          </p:cNvSpPr>
          <p:nvPr>
            <p:ph idx="1"/>
          </p:nvPr>
        </p:nvSpPr>
        <p:spPr/>
        <p:txBody>
          <a:bodyPr/>
          <a:lstStyle/>
          <a:p>
            <a:r>
              <a:rPr lang="en-US" dirty="0" smtClean="0"/>
              <a:t>The Fibonacci sequence can be implemented either </a:t>
            </a:r>
            <a:r>
              <a:rPr lang="en-US" dirty="0"/>
              <a:t>using recursion or without</a:t>
            </a:r>
          </a:p>
        </p:txBody>
      </p:sp>
      <p:sp>
        <p:nvSpPr>
          <p:cNvPr id="4" name="Rectangle 3"/>
          <p:cNvSpPr/>
          <p:nvPr/>
        </p:nvSpPr>
        <p:spPr>
          <a:xfrm>
            <a:off x="5847558" y="5996226"/>
            <a:ext cx="3265638" cy="861774"/>
          </a:xfrm>
          <a:prstGeom prst="rect">
            <a:avLst/>
          </a:prstGeom>
        </p:spPr>
        <p:txBody>
          <a:bodyPr wrap="none">
            <a:spAutoFit/>
          </a:bodyPr>
          <a:lstStyle/>
          <a:p>
            <a:pPr algn="ctr"/>
            <a:r>
              <a:rPr lang="en-US" sz="2500" b="1" dirty="0">
                <a:solidFill>
                  <a:srgbClr val="CCFFFF"/>
                </a:solidFill>
              </a:rPr>
              <a:t>Jon </a:t>
            </a:r>
            <a:r>
              <a:rPr lang="en-US" sz="2500" b="1" dirty="0" err="1">
                <a:solidFill>
                  <a:srgbClr val="CCFFFF"/>
                </a:solidFill>
              </a:rPr>
              <a:t>Kartago</a:t>
            </a:r>
            <a:r>
              <a:rPr lang="en-US" sz="2500" b="1" dirty="0">
                <a:solidFill>
                  <a:srgbClr val="CCFFFF"/>
                </a:solidFill>
              </a:rPr>
              <a:t> </a:t>
            </a:r>
            <a:r>
              <a:rPr lang="en-US" sz="2500" b="1" dirty="0" err="1" smtClean="0">
                <a:solidFill>
                  <a:srgbClr val="CCFFFF"/>
                </a:solidFill>
              </a:rPr>
              <a:t>Lamida</a:t>
            </a:r>
            <a:endParaRPr lang="en-US" sz="2500" b="1" dirty="0" smtClean="0">
              <a:solidFill>
                <a:srgbClr val="CCFFFF"/>
              </a:solidFill>
            </a:endParaRPr>
          </a:p>
          <a:p>
            <a:pPr algn="ctr"/>
            <a:r>
              <a:rPr lang="en-US" sz="2500" b="1" dirty="0" smtClean="0">
                <a:solidFill>
                  <a:srgbClr val="CCFFFF"/>
                </a:solidFill>
              </a:rPr>
              <a:t>2013 </a:t>
            </a:r>
            <a:endParaRPr lang="en-US" sz="2500" b="1" dirty="0">
              <a:solidFill>
                <a:srgbClr val="CCFFFF"/>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058" y="2863058"/>
            <a:ext cx="3080542" cy="3080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95028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500" dirty="0" smtClean="0"/>
              <a:t>With Recursion       Without Recursion</a:t>
            </a:r>
            <a:endParaRPr lang="en-US" sz="3500" dirty="0"/>
          </a:p>
        </p:txBody>
      </p:sp>
      <p:sp>
        <p:nvSpPr>
          <p:cNvPr id="3" name="Content Placeholder 2"/>
          <p:cNvSpPr>
            <a:spLocks noGrp="1"/>
          </p:cNvSpPr>
          <p:nvPr>
            <p:ph idx="1"/>
          </p:nvPr>
        </p:nvSpPr>
        <p:spPr>
          <a:xfrm>
            <a:off x="4800600" y="990600"/>
            <a:ext cx="4191000" cy="5638800"/>
          </a:xfrm>
        </p:spPr>
        <p:txBody>
          <a:bodyPr/>
          <a:lstStyle/>
          <a:p>
            <a:pPr>
              <a:spcBef>
                <a:spcPts val="0"/>
              </a:spcBef>
            </a:pPr>
            <a:r>
              <a:rPr lang="en-US" sz="2700" dirty="0">
                <a:latin typeface="Times New Roman" panose="02020603050405020304" pitchFamily="18" charset="0"/>
                <a:cs typeface="Times New Roman" panose="02020603050405020304" pitchFamily="18" charset="0"/>
              </a:rPr>
              <a:t>int </a:t>
            </a:r>
            <a:r>
              <a:rPr lang="en-US" sz="2700" dirty="0" err="1">
                <a:latin typeface="Times New Roman" panose="02020603050405020304" pitchFamily="18" charset="0"/>
                <a:cs typeface="Times New Roman" panose="02020603050405020304" pitchFamily="18" charset="0"/>
              </a:rPr>
              <a:t>fibo</a:t>
            </a:r>
            <a:r>
              <a:rPr lang="en-US" sz="2700" dirty="0">
                <a:latin typeface="Times New Roman" panose="02020603050405020304" pitchFamily="18" charset="0"/>
                <a:cs typeface="Times New Roman" panose="02020603050405020304" pitchFamily="18" charset="0"/>
              </a:rPr>
              <a:t>(int n){</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if(n &lt;= 1){</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return n;</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int </a:t>
            </a:r>
            <a:r>
              <a:rPr lang="en-US" sz="2700" dirty="0" err="1">
                <a:latin typeface="Times New Roman" panose="02020603050405020304" pitchFamily="18" charset="0"/>
                <a:cs typeface="Times New Roman" panose="02020603050405020304" pitchFamily="18" charset="0"/>
              </a:rPr>
              <a:t>fibo</a:t>
            </a:r>
            <a:r>
              <a:rPr lang="en-US" sz="2700" dirty="0">
                <a:latin typeface="Times New Roman" panose="02020603050405020304" pitchFamily="18" charset="0"/>
                <a:cs typeface="Times New Roman" panose="02020603050405020304" pitchFamily="18" charset="0"/>
              </a:rPr>
              <a:t> = 1;</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int </a:t>
            </a:r>
            <a:r>
              <a:rPr lang="en-US" sz="2700" dirty="0" err="1">
                <a:latin typeface="Times New Roman" panose="02020603050405020304" pitchFamily="18" charset="0"/>
                <a:cs typeface="Times New Roman" panose="02020603050405020304" pitchFamily="18" charset="0"/>
              </a:rPr>
              <a:t>fiboPrev</a:t>
            </a:r>
            <a:r>
              <a:rPr lang="en-US" sz="2700" dirty="0">
                <a:latin typeface="Times New Roman" panose="02020603050405020304" pitchFamily="18" charset="0"/>
                <a:cs typeface="Times New Roman" panose="02020603050405020304" pitchFamily="18" charset="0"/>
              </a:rPr>
              <a:t> = 1;</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for(int </a:t>
            </a:r>
            <a:r>
              <a:rPr lang="en-US" sz="2700" dirty="0" err="1">
                <a:latin typeface="Times New Roman" panose="02020603050405020304" pitchFamily="18" charset="0"/>
                <a:cs typeface="Times New Roman" panose="02020603050405020304" pitchFamily="18" charset="0"/>
              </a:rPr>
              <a:t>i</a:t>
            </a:r>
            <a:r>
              <a:rPr lang="en-US" sz="2700" dirty="0">
                <a:latin typeface="Times New Roman" panose="02020603050405020304" pitchFamily="18" charset="0"/>
                <a:cs typeface="Times New Roman" panose="02020603050405020304" pitchFamily="18" charset="0"/>
              </a:rPr>
              <a:t> = 2; </a:t>
            </a:r>
            <a:r>
              <a:rPr lang="en-US" sz="2700" dirty="0" err="1">
                <a:latin typeface="Times New Roman" panose="02020603050405020304" pitchFamily="18" charset="0"/>
                <a:cs typeface="Times New Roman" panose="02020603050405020304" pitchFamily="18" charset="0"/>
              </a:rPr>
              <a:t>i</a:t>
            </a:r>
            <a:r>
              <a:rPr lang="en-US" sz="2700" dirty="0">
                <a:latin typeface="Times New Roman" panose="02020603050405020304" pitchFamily="18" charset="0"/>
                <a:cs typeface="Times New Roman" panose="02020603050405020304" pitchFamily="18" charset="0"/>
              </a:rPr>
              <a:t> &lt; n; ++</a:t>
            </a:r>
            <a:r>
              <a:rPr lang="en-US" sz="2700" dirty="0" err="1">
                <a:latin typeface="Times New Roman" panose="02020603050405020304" pitchFamily="18" charset="0"/>
                <a:cs typeface="Times New Roman" panose="02020603050405020304" pitchFamily="18" charset="0"/>
              </a:rPr>
              <a:t>i</a:t>
            </a:r>
            <a:r>
              <a:rPr lang="en-US" sz="2700" dirty="0">
                <a:latin typeface="Times New Roman" panose="02020603050405020304" pitchFamily="18" charset="0"/>
                <a:cs typeface="Times New Roman" panose="02020603050405020304" pitchFamily="18" charset="0"/>
              </a:rPr>
              <a:t>){</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int temp = </a:t>
            </a:r>
            <a:r>
              <a:rPr lang="en-US" sz="2700" dirty="0" err="1">
                <a:latin typeface="Times New Roman" panose="02020603050405020304" pitchFamily="18" charset="0"/>
                <a:cs typeface="Times New Roman" panose="02020603050405020304" pitchFamily="18" charset="0"/>
              </a:rPr>
              <a:t>fibo</a:t>
            </a:r>
            <a:r>
              <a:rPr lang="en-US" sz="2700" dirty="0">
                <a:latin typeface="Times New Roman" panose="02020603050405020304" pitchFamily="18" charset="0"/>
                <a:cs typeface="Times New Roman" panose="02020603050405020304" pitchFamily="18" charset="0"/>
              </a:rPr>
              <a:t>;</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fibo</a:t>
            </a:r>
            <a:r>
              <a:rPr lang="en-US" sz="2700" dirty="0">
                <a:latin typeface="Times New Roman" panose="02020603050405020304" pitchFamily="18" charset="0"/>
                <a:cs typeface="Times New Roman" panose="02020603050405020304" pitchFamily="18" charset="0"/>
              </a:rPr>
              <a:t> += </a:t>
            </a:r>
            <a:r>
              <a:rPr lang="en-US" sz="2700" dirty="0" err="1">
                <a:latin typeface="Times New Roman" panose="02020603050405020304" pitchFamily="18" charset="0"/>
                <a:cs typeface="Times New Roman" panose="02020603050405020304" pitchFamily="18" charset="0"/>
              </a:rPr>
              <a:t>fiboPrev</a:t>
            </a:r>
            <a:r>
              <a:rPr lang="en-US" sz="2700" dirty="0">
                <a:latin typeface="Times New Roman" panose="02020603050405020304" pitchFamily="18" charset="0"/>
                <a:cs typeface="Times New Roman" panose="02020603050405020304" pitchFamily="18" charset="0"/>
              </a:rPr>
              <a:t>;</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fiboPrev</a:t>
            </a:r>
            <a:r>
              <a:rPr lang="en-US" sz="2700" dirty="0">
                <a:latin typeface="Times New Roman" panose="02020603050405020304" pitchFamily="18" charset="0"/>
                <a:cs typeface="Times New Roman" panose="02020603050405020304" pitchFamily="18" charset="0"/>
              </a:rPr>
              <a:t> = temp;</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return </a:t>
            </a:r>
            <a:r>
              <a:rPr lang="en-US" sz="2700" dirty="0" err="1">
                <a:latin typeface="Times New Roman" panose="02020603050405020304" pitchFamily="18" charset="0"/>
                <a:cs typeface="Times New Roman" panose="02020603050405020304" pitchFamily="18" charset="0"/>
              </a:rPr>
              <a:t>fibo</a:t>
            </a:r>
            <a:r>
              <a:rPr lang="en-US" sz="2700" dirty="0">
                <a:latin typeface="Times New Roman" panose="02020603050405020304" pitchFamily="18" charset="0"/>
                <a:cs typeface="Times New Roman" panose="02020603050405020304" pitchFamily="18" charset="0"/>
              </a:rPr>
              <a:t>;</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a:t>
            </a:r>
          </a:p>
        </p:txBody>
      </p:sp>
      <p:sp>
        <p:nvSpPr>
          <p:cNvPr id="4" name="Content Placeholder 2"/>
          <p:cNvSpPr txBox="1">
            <a:spLocks/>
          </p:cNvSpPr>
          <p:nvPr/>
        </p:nvSpPr>
        <p:spPr bwMode="auto">
          <a:xfrm>
            <a:off x="228600" y="990600"/>
            <a:ext cx="4191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700" dirty="0">
                <a:latin typeface="Times New Roman" panose="02020603050405020304" pitchFamily="18" charset="0"/>
                <a:cs typeface="Times New Roman" panose="02020603050405020304" pitchFamily="18" charset="0"/>
              </a:rPr>
              <a:t>int </a:t>
            </a:r>
            <a:r>
              <a:rPr lang="en-US" sz="2700" dirty="0" err="1">
                <a:latin typeface="Times New Roman" panose="02020603050405020304" pitchFamily="18" charset="0"/>
                <a:cs typeface="Times New Roman" panose="02020603050405020304" pitchFamily="18" charset="0"/>
              </a:rPr>
              <a:t>fibo</a:t>
            </a:r>
            <a:r>
              <a:rPr lang="en-US" sz="2700" dirty="0">
                <a:latin typeface="Times New Roman" panose="02020603050405020304" pitchFamily="18" charset="0"/>
                <a:cs typeface="Times New Roman" panose="02020603050405020304" pitchFamily="18" charset="0"/>
              </a:rPr>
              <a:t>(int in){</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if(n &lt;= 1){</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return n</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}else{</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return </a:t>
            </a:r>
            <a:r>
              <a:rPr lang="en-US" sz="2700" dirty="0" err="1">
                <a:latin typeface="Times New Roman" panose="02020603050405020304" pitchFamily="18" charset="0"/>
                <a:cs typeface="Times New Roman" panose="02020603050405020304" pitchFamily="18" charset="0"/>
              </a:rPr>
              <a:t>fibo</a:t>
            </a:r>
            <a:r>
              <a:rPr lang="en-US" sz="2700" dirty="0">
                <a:latin typeface="Times New Roman" panose="02020603050405020304" pitchFamily="18" charset="0"/>
                <a:cs typeface="Times New Roman" panose="02020603050405020304" pitchFamily="18" charset="0"/>
              </a:rPr>
              <a:t>(n-1) + </a:t>
            </a:r>
            <a:r>
              <a:rPr lang="en-US" sz="2700" dirty="0" smtClean="0">
                <a:latin typeface="Times New Roman" panose="02020603050405020304" pitchFamily="18" charset="0"/>
                <a:cs typeface="Times New Roman" panose="02020603050405020304" pitchFamily="18" charset="0"/>
              </a:rPr>
              <a:t>  </a:t>
            </a:r>
          </a:p>
          <a:p>
            <a:r>
              <a:rPr lang="en-US" sz="2700" dirty="0">
                <a:latin typeface="Times New Roman" panose="02020603050405020304" pitchFamily="18" charset="0"/>
                <a:cs typeface="Times New Roman" panose="02020603050405020304" pitchFamily="18" charset="0"/>
              </a:rPr>
              <a:t> </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fibo</a:t>
            </a:r>
            <a:r>
              <a:rPr lang="en-US" sz="2700" dirty="0" smtClean="0">
                <a:latin typeface="Times New Roman" panose="02020603050405020304" pitchFamily="18" charset="0"/>
                <a:cs typeface="Times New Roman" panose="02020603050405020304" pitchFamily="18" charset="0"/>
              </a:rPr>
              <a:t>(n-2</a:t>
            </a:r>
            <a:r>
              <a:rPr lang="en-US" sz="2700" dirty="0">
                <a:latin typeface="Times New Roman" panose="02020603050405020304" pitchFamily="18" charset="0"/>
                <a:cs typeface="Times New Roman" panose="02020603050405020304" pitchFamily="18" charset="0"/>
              </a:rPr>
              <a:t>);</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a:t>
            </a:r>
          </a:p>
        </p:txBody>
      </p:sp>
      <p:sp>
        <p:nvSpPr>
          <p:cNvPr id="5" name="Rectangle 4"/>
          <p:cNvSpPr/>
          <p:nvPr/>
        </p:nvSpPr>
        <p:spPr>
          <a:xfrm>
            <a:off x="0" y="6687235"/>
            <a:ext cx="9144000" cy="323165"/>
          </a:xfrm>
          <a:prstGeom prst="rect">
            <a:avLst/>
          </a:prstGeom>
        </p:spPr>
        <p:txBody>
          <a:bodyPr wrap="square">
            <a:spAutoFit/>
          </a:bodyPr>
          <a:lstStyle/>
          <a:p>
            <a:r>
              <a:rPr lang="en-US" sz="1500" dirty="0">
                <a:solidFill>
                  <a:srgbClr val="00B0F0"/>
                </a:solidFill>
              </a:rPr>
              <a:t>http://planet.jboss.org/post/fibonacci_sequence_with_and_without_recursion</a:t>
            </a:r>
          </a:p>
        </p:txBody>
      </p:sp>
    </p:spTree>
    <p:extLst>
      <p:ext uri="{BB962C8B-B14F-4D97-AF65-F5344CB8AC3E}">
        <p14:creationId xmlns:p14="http://schemas.microsoft.com/office/powerpoint/2010/main" val="39523779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Questions?</a:t>
            </a:r>
          </a:p>
        </p:txBody>
      </p:sp>
      <p:pic>
        <p:nvPicPr>
          <p:cNvPr id="40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26707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a:t>
            </a:r>
          </a:p>
        </p:txBody>
      </p:sp>
      <p:sp>
        <p:nvSpPr>
          <p:cNvPr id="3" name="Content Placeholder 2"/>
          <p:cNvSpPr>
            <a:spLocks noGrp="1"/>
          </p:cNvSpPr>
          <p:nvPr>
            <p:ph idx="1"/>
          </p:nvPr>
        </p:nvSpPr>
        <p:spPr/>
        <p:txBody>
          <a:bodyPr/>
          <a:lstStyle/>
          <a:p>
            <a:r>
              <a:rPr lang="en-US" dirty="0"/>
              <a:t>An algorithm</a:t>
            </a:r>
            <a:r>
              <a:rPr lang="en-US" dirty="0">
                <a:solidFill>
                  <a:srgbClr val="FFC000"/>
                </a:solidFill>
              </a:rPr>
              <a:t> </a:t>
            </a:r>
            <a:r>
              <a:rPr lang="en-US" dirty="0"/>
              <a:t>is a well-defined procedure that allows a computer to solve a </a:t>
            </a:r>
            <a:r>
              <a:rPr lang="en-US" dirty="0" smtClean="0"/>
              <a:t>problem</a:t>
            </a:r>
            <a:endParaRPr lang="en-US" dirty="0"/>
          </a:p>
        </p:txBody>
      </p:sp>
    </p:spTree>
    <p:extLst>
      <p:ext uri="{BB962C8B-B14F-4D97-AF65-F5344CB8AC3E}">
        <p14:creationId xmlns:p14="http://schemas.microsoft.com/office/powerpoint/2010/main" val="27614073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a:t>
            </a:r>
          </a:p>
        </p:txBody>
      </p:sp>
      <p:sp>
        <p:nvSpPr>
          <p:cNvPr id="3" name="Content Placeholder 2"/>
          <p:cNvSpPr>
            <a:spLocks noGrp="1"/>
          </p:cNvSpPr>
          <p:nvPr>
            <p:ph idx="1"/>
          </p:nvPr>
        </p:nvSpPr>
        <p:spPr/>
        <p:txBody>
          <a:bodyPr/>
          <a:lstStyle/>
          <a:p>
            <a:r>
              <a:rPr lang="en-US" dirty="0" smtClean="0"/>
              <a:t>All </a:t>
            </a:r>
            <a:r>
              <a:rPr lang="en-US" dirty="0"/>
              <a:t>of </a:t>
            </a:r>
            <a:r>
              <a:rPr lang="en-US" dirty="0" smtClean="0"/>
              <a:t>the </a:t>
            </a:r>
            <a:r>
              <a:rPr lang="en-US" dirty="0"/>
              <a:t>operations performed by a</a:t>
            </a:r>
            <a:r>
              <a:rPr lang="en-US" dirty="0" smtClean="0"/>
              <a:t> </a:t>
            </a:r>
            <a:r>
              <a:rPr lang="en-US" dirty="0"/>
              <a:t>computer consist of algorithms</a:t>
            </a:r>
          </a:p>
        </p:txBody>
      </p:sp>
    </p:spTree>
    <p:extLst>
      <p:ext uri="{BB962C8B-B14F-4D97-AF65-F5344CB8AC3E}">
        <p14:creationId xmlns:p14="http://schemas.microsoft.com/office/powerpoint/2010/main" val="19654668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a:t>
            </a:r>
          </a:p>
        </p:txBody>
      </p:sp>
      <p:sp>
        <p:nvSpPr>
          <p:cNvPr id="3" name="Content Placeholder 2"/>
          <p:cNvSpPr>
            <a:spLocks noGrp="1"/>
          </p:cNvSpPr>
          <p:nvPr>
            <p:ph idx="1"/>
          </p:nvPr>
        </p:nvSpPr>
        <p:spPr/>
        <p:txBody>
          <a:bodyPr/>
          <a:lstStyle/>
          <a:p>
            <a:r>
              <a:rPr lang="en-US" dirty="0" smtClean="0"/>
              <a:t>In computer programming, there are often a variety of algorithms to do a given calculation</a:t>
            </a:r>
            <a:endParaRPr lang="en-US" dirty="0"/>
          </a:p>
        </p:txBody>
      </p:sp>
    </p:spTree>
    <p:extLst>
      <p:ext uri="{BB962C8B-B14F-4D97-AF65-F5344CB8AC3E}">
        <p14:creationId xmlns:p14="http://schemas.microsoft.com/office/powerpoint/2010/main" val="18862592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a:t>
            </a:r>
          </a:p>
        </p:txBody>
      </p:sp>
      <p:sp>
        <p:nvSpPr>
          <p:cNvPr id="3" name="Content Placeholder 2"/>
          <p:cNvSpPr>
            <a:spLocks noGrp="1"/>
          </p:cNvSpPr>
          <p:nvPr>
            <p:ph idx="1"/>
          </p:nvPr>
        </p:nvSpPr>
        <p:spPr/>
        <p:txBody>
          <a:bodyPr/>
          <a:lstStyle/>
          <a:p>
            <a:r>
              <a:rPr lang="en-US" dirty="0" smtClean="0"/>
              <a:t>In </a:t>
            </a:r>
            <a:r>
              <a:rPr lang="en-US" dirty="0"/>
              <a:t>our computer programs </a:t>
            </a:r>
            <a:r>
              <a:rPr lang="en-US" dirty="0" smtClean="0"/>
              <a:t>we want to use algorithms that minimize the time (time complexity) and memory (space complexity) required to do calculations</a:t>
            </a:r>
            <a:endParaRPr lang="en-US" dirty="0"/>
          </a:p>
        </p:txBody>
      </p:sp>
    </p:spTree>
    <p:extLst>
      <p:ext uri="{BB962C8B-B14F-4D97-AF65-F5344CB8AC3E}">
        <p14:creationId xmlns:p14="http://schemas.microsoft.com/office/powerpoint/2010/main" val="27401678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Big O</a:t>
            </a:r>
          </a:p>
        </p:txBody>
      </p:sp>
      <p:sp>
        <p:nvSpPr>
          <p:cNvPr id="4" name="Content Placeholder 4"/>
          <p:cNvSpPr>
            <a:spLocks noGrp="1"/>
          </p:cNvSpPr>
          <p:nvPr>
            <p:ph idx="1"/>
          </p:nvPr>
        </p:nvSpPr>
        <p:spPr>
          <a:xfrm>
            <a:off x="457200" y="1219200"/>
            <a:ext cx="8229600" cy="5638800"/>
          </a:xfrm>
        </p:spPr>
        <p:txBody>
          <a:bodyPr/>
          <a:lstStyle/>
          <a:p>
            <a:pPr eaLnBrk="1" hangingPunct="1"/>
            <a:r>
              <a:rPr lang="en-US" altLang="en-US" dirty="0" smtClean="0">
                <a:solidFill>
                  <a:srgbClr val="FFC000"/>
                </a:solidFill>
                <a:latin typeface="Comic Sans MS" pitchFamily="66" charset="0"/>
              </a:rPr>
              <a:t>Big </a:t>
            </a:r>
            <a:r>
              <a:rPr lang="en-US" altLang="en-US" dirty="0">
                <a:solidFill>
                  <a:srgbClr val="FFC000"/>
                </a:solidFill>
                <a:latin typeface="Comic Sans MS" pitchFamily="66" charset="0"/>
              </a:rPr>
              <a:t>O </a:t>
            </a:r>
            <a:r>
              <a:rPr lang="en-US" altLang="en-US" dirty="0">
                <a:latin typeface="Comic Sans MS" pitchFamily="66" charset="0"/>
              </a:rPr>
              <a:t>notation is used to classify algorithms according to how their running time or space requirements grow as the input size grows</a:t>
            </a:r>
            <a:endParaRPr lang="en-US" dirty="0"/>
          </a:p>
        </p:txBody>
      </p:sp>
    </p:spTree>
    <p:extLst>
      <p:ext uri="{BB962C8B-B14F-4D97-AF65-F5344CB8AC3E}">
        <p14:creationId xmlns:p14="http://schemas.microsoft.com/office/powerpoint/2010/main" val="4103502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ikkiDk">
      <a:dk1>
        <a:srgbClr val="FFFFFF"/>
      </a:dk1>
      <a:lt1>
        <a:srgbClr val="000000"/>
      </a:lt1>
      <a:dk2>
        <a:srgbClr val="000000"/>
      </a:dk2>
      <a:lt2>
        <a:srgbClr val="000000"/>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Vikki">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2957</TotalTime>
  <Words>8429</Words>
  <Application>Microsoft Office PowerPoint</Application>
  <PresentationFormat>On-screen Show (4:3)</PresentationFormat>
  <Paragraphs>1877</Paragraphs>
  <Slides>331</Slides>
  <Notes>12</Notes>
  <HiddenSlides>0</HiddenSlides>
  <MMClips>0</MMClips>
  <ScaleCrop>false</ScaleCrop>
  <HeadingPairs>
    <vt:vector size="4" baseType="variant">
      <vt:variant>
        <vt:lpstr>Theme</vt:lpstr>
      </vt:variant>
      <vt:variant>
        <vt:i4>1</vt:i4>
      </vt:variant>
      <vt:variant>
        <vt:lpstr>Slide Titles</vt:lpstr>
      </vt:variant>
      <vt:variant>
        <vt:i4>331</vt:i4>
      </vt:variant>
    </vt:vector>
  </HeadingPairs>
  <TitlesOfParts>
    <vt:vector size="332" baseType="lpstr">
      <vt:lpstr>Office Theme</vt:lpstr>
      <vt:lpstr>PowerPoint Presentation</vt:lpstr>
      <vt:lpstr>Matrices</vt:lpstr>
      <vt:lpstr>Matrices</vt:lpstr>
      <vt:lpstr>Matrices</vt:lpstr>
      <vt:lpstr>Matrices</vt:lpstr>
      <vt:lpstr>Matrices</vt:lpstr>
      <vt:lpstr>Matrices</vt:lpstr>
      <vt:lpstr>PowerPoint Presentation</vt:lpstr>
      <vt:lpstr>PowerPoint Presentation</vt:lpstr>
      <vt:lpstr>PowerPoint Presentation</vt:lpstr>
      <vt:lpstr>PowerPoint Presentation</vt:lpstr>
      <vt:lpstr>PowerPoint Presentation</vt:lpstr>
      <vt:lpstr>PowerPoint Presentation</vt:lpstr>
      <vt:lpstr>Matrices</vt:lpstr>
      <vt:lpstr>Matrices</vt:lpstr>
      <vt:lpstr>PowerPoint Presentation</vt:lpstr>
      <vt:lpstr>PowerPoint Presentation</vt:lpstr>
      <vt:lpstr>Matrices</vt:lpstr>
      <vt:lpstr>PowerPoint Presentation</vt:lpstr>
      <vt:lpstr>PowerPoint Presentation</vt:lpstr>
      <vt:lpstr>PowerPoint Presentation</vt:lpstr>
      <vt:lpstr>PowerPoint Presentation</vt:lpstr>
      <vt:lpstr>Matrices</vt:lpstr>
      <vt:lpstr>Matrices</vt:lpstr>
      <vt:lpstr>Matrices</vt:lpstr>
      <vt:lpstr>Matrices</vt:lpstr>
      <vt:lpstr>Matrices</vt:lpstr>
      <vt:lpstr>Matrices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Matrices</vt:lpstr>
      <vt:lpstr>Matrices</vt:lpstr>
      <vt:lpstr>Matrices</vt:lpstr>
      <vt:lpstr>Matrices</vt:lpstr>
      <vt:lpstr>Matrices</vt:lpstr>
      <vt:lpstr>Matrices</vt:lpstr>
      <vt:lpstr>PowerPoint Presentation</vt:lpstr>
      <vt:lpstr>Matrices</vt:lpstr>
      <vt:lpstr>Matrices</vt:lpstr>
      <vt:lpstr>Matrices</vt:lpstr>
      <vt:lpstr>Matrices</vt:lpstr>
      <vt:lpstr>Matrices</vt:lpstr>
      <vt:lpstr>Matrices</vt:lpstr>
      <vt:lpstr>Matrices</vt:lpstr>
      <vt:lpstr>Matrices</vt:lpstr>
      <vt:lpstr>PowerPoint Presentation</vt:lpstr>
      <vt:lpstr>PowerPoint Presentation</vt:lpstr>
      <vt:lpstr>PowerPoint Presentation</vt:lpstr>
      <vt:lpstr>PowerPoint Presentation</vt:lpstr>
      <vt:lpstr>Matrices</vt:lpstr>
      <vt:lpstr>Matrices</vt:lpstr>
      <vt:lpstr>Matrices</vt:lpstr>
      <vt:lpstr>Matrices</vt:lpstr>
      <vt:lpstr>Matrices</vt:lpstr>
      <vt:lpstr>Matrices</vt:lpstr>
      <vt:lpstr>Matrices</vt:lpstr>
      <vt:lpstr>PowerPoint Presentation</vt:lpstr>
      <vt:lpstr>Algorithms</vt:lpstr>
      <vt:lpstr>Algorithms</vt:lpstr>
      <vt:lpstr>Algorithms</vt:lpstr>
      <vt:lpstr>Algorithms</vt:lpstr>
      <vt:lpstr>Algorithms</vt:lpstr>
      <vt:lpstr>Algorithms</vt:lpstr>
      <vt:lpstr>Algorithms</vt:lpstr>
      <vt:lpstr>PowerPoint Presentation</vt:lpstr>
      <vt:lpstr>Algorithms</vt:lpstr>
      <vt:lpstr>Algorithms</vt:lpstr>
      <vt:lpstr>Algorithms</vt:lpstr>
      <vt:lpstr>Algorithms</vt:lpstr>
      <vt:lpstr>Algorithms</vt:lpstr>
      <vt:lpstr>Algorithms</vt:lpstr>
      <vt:lpstr>Algorithms</vt:lpstr>
      <vt:lpstr>Questions?</vt:lpstr>
      <vt:lpstr>Types of Algorithms</vt:lpstr>
      <vt:lpstr>Types of Algorithms</vt:lpstr>
      <vt:lpstr>Types of Algorithms</vt:lpstr>
      <vt:lpstr>Types of Algorithms</vt:lpstr>
      <vt:lpstr>Types of Algorithms</vt:lpstr>
      <vt:lpstr>Types of Algorithms</vt:lpstr>
      <vt:lpstr>Types of Algorithms</vt:lpstr>
      <vt:lpstr>Types of Algorithms</vt:lpstr>
      <vt:lpstr>Types of Algorithms</vt:lpstr>
      <vt:lpstr>Types of Algorithms</vt:lpstr>
      <vt:lpstr>With Recursion       Without Recursion</vt:lpstr>
      <vt:lpstr>Questions?</vt:lpstr>
      <vt:lpstr>Big O</vt:lpstr>
      <vt:lpstr>Big O</vt:lpstr>
      <vt:lpstr>Big O</vt:lpstr>
      <vt:lpstr>Big O</vt:lpstr>
      <vt:lpstr>Big O</vt:lpstr>
      <vt:lpstr>Big O</vt:lpstr>
      <vt:lpstr>Big O</vt:lpstr>
      <vt:lpstr>Big O</vt:lpstr>
      <vt:lpstr>Big O</vt:lpstr>
      <vt:lpstr>Big O</vt:lpstr>
      <vt:lpstr>Big O</vt:lpstr>
      <vt:lpstr>Big O</vt:lpstr>
      <vt:lpstr>Big O</vt:lpstr>
      <vt:lpstr>Big O</vt:lpstr>
      <vt:lpstr>Big O</vt:lpstr>
      <vt:lpstr>PowerPoint Presentation</vt:lpstr>
      <vt:lpstr>Big O</vt:lpstr>
      <vt:lpstr>PowerPoint Presentation</vt:lpstr>
      <vt:lpstr>Big O</vt:lpstr>
      <vt:lpstr>Big O</vt:lpstr>
      <vt:lpstr>Big O</vt:lpstr>
      <vt:lpstr>Big O</vt:lpstr>
      <vt:lpstr>Big O</vt:lpstr>
      <vt:lpstr>Big O</vt:lpstr>
      <vt:lpstr>PowerPoint Presentation</vt:lpstr>
      <vt:lpstr>Big O</vt:lpstr>
      <vt:lpstr>Big O</vt:lpstr>
      <vt:lpstr>Big O</vt:lpstr>
      <vt:lpstr>PowerPoint Presentation</vt:lpstr>
      <vt:lpstr>Big O</vt:lpstr>
      <vt:lpstr>Big O</vt:lpstr>
      <vt:lpstr>Big O</vt:lpstr>
      <vt:lpstr>PowerPoint Presentation</vt:lpstr>
      <vt:lpstr>PowerPoint Presentation</vt:lpstr>
      <vt:lpstr>PowerPoint Presentation</vt:lpstr>
      <vt:lpstr>PowerPoint Presentation</vt:lpstr>
      <vt:lpstr>Big O</vt:lpstr>
      <vt:lpstr>Note:</vt:lpstr>
      <vt:lpstr>Note:</vt:lpstr>
      <vt:lpstr>Note:</vt:lpstr>
      <vt:lpstr>Note:</vt:lpstr>
      <vt:lpstr>Note:</vt:lpstr>
      <vt:lpstr>Note:</vt:lpstr>
      <vt:lpstr>Note:</vt:lpstr>
      <vt:lpstr>Questions?</vt:lpstr>
      <vt:lpstr>Cost Analysis</vt:lpstr>
      <vt:lpstr>Cost Analysis</vt:lpstr>
      <vt:lpstr>Cost Analysis</vt:lpstr>
      <vt:lpstr>Cost Analysis</vt:lpstr>
      <vt:lpstr>Cost Analysis</vt:lpstr>
      <vt:lpstr>Cost Analysis</vt:lpstr>
      <vt:lpstr>Cost Analysis</vt:lpstr>
      <vt:lpstr>Cost Analysis</vt:lpstr>
      <vt:lpstr>Cost Analysis</vt:lpstr>
      <vt:lpstr>Cost Analysis</vt:lpstr>
      <vt:lpstr>Questions?</vt:lpstr>
      <vt:lpstr>Runtime</vt:lpstr>
      <vt:lpstr>Runtime</vt:lpstr>
      <vt:lpstr>Runtime</vt:lpstr>
      <vt:lpstr>Runtime</vt:lpstr>
      <vt:lpstr>Runtime</vt:lpstr>
      <vt:lpstr>Runtime</vt:lpstr>
      <vt:lpstr>Runtime</vt:lpstr>
      <vt:lpstr>Runtime</vt:lpstr>
      <vt:lpstr>Runtime</vt:lpstr>
      <vt:lpstr>Runtime</vt:lpstr>
      <vt:lpstr>Runtime</vt:lpstr>
      <vt:lpstr>Runtime</vt:lpstr>
      <vt:lpstr>Runtime</vt:lpstr>
      <vt:lpstr>Runtime</vt:lpstr>
      <vt:lpstr>Runtime</vt:lpstr>
      <vt:lpstr>Runtime</vt:lpstr>
      <vt:lpstr>Runtime</vt:lpstr>
      <vt:lpstr>Questions?</vt:lpstr>
      <vt:lpstr>Big O for Matrices</vt:lpstr>
      <vt:lpstr>Big O for Matrices</vt:lpstr>
      <vt:lpstr>Big O for Matrices</vt:lpstr>
      <vt:lpstr>Big O for Matrices</vt:lpstr>
      <vt:lpstr>Big O for Matrices</vt:lpstr>
      <vt:lpstr>PowerPoint Presentation</vt:lpstr>
      <vt:lpstr>PowerPoint Presentation</vt:lpstr>
      <vt:lpstr>Big O for Matrices</vt:lpstr>
      <vt:lpstr>Big O for Matrices</vt:lpstr>
      <vt:lpstr>PowerPoint Presentation</vt:lpstr>
      <vt:lpstr>PowerPoint Presentation</vt:lpstr>
      <vt:lpstr>Big O for Matrices</vt:lpstr>
      <vt:lpstr>Big O for Matrices</vt:lpstr>
      <vt:lpstr>Big O for Matrices</vt:lpstr>
      <vt:lpstr>Big O for Matrices</vt:lpstr>
      <vt:lpstr>Big O for Matrices</vt:lpstr>
      <vt:lpstr>Big O for Matrices</vt:lpstr>
      <vt:lpstr>Big O for Matrices</vt:lpstr>
      <vt:lpstr>Big O for Matrices</vt:lpstr>
      <vt:lpstr>Big O for Matrices</vt:lpstr>
      <vt:lpstr>Big O for Matrices</vt:lpstr>
      <vt:lpstr>Big O for Matrices</vt:lpstr>
      <vt:lpstr>Big O for Matrices</vt:lpstr>
      <vt:lpstr>PowerPoint Presentation</vt:lpstr>
      <vt:lpstr>PowerPoint Presentation</vt:lpstr>
      <vt:lpstr>Big O for Matrices</vt:lpstr>
      <vt:lpstr>Big O for Matrices</vt:lpstr>
      <vt:lpstr>Big O for Matrices</vt:lpstr>
      <vt:lpstr>Big O for Matrices</vt:lpstr>
      <vt:lpstr>Big O for Matrices</vt:lpstr>
      <vt:lpstr>Big O for Matrices</vt:lpstr>
      <vt:lpstr>Big O for Matrices</vt:lpstr>
      <vt:lpstr>Big O for Matrices</vt:lpstr>
      <vt:lpstr>Big O for Matrices</vt:lpstr>
      <vt:lpstr>Questions?</vt:lpstr>
      <vt:lpstr>Searching Algorithms</vt:lpstr>
      <vt:lpstr>Searching Algorithms</vt:lpstr>
      <vt:lpstr>Searching Algorithms</vt:lpstr>
      <vt:lpstr>Sequential Search</vt:lpstr>
      <vt:lpstr>PowerPoint Presentation</vt:lpstr>
      <vt:lpstr>PowerPoint Presentation</vt:lpstr>
      <vt:lpstr>PowerPoint Presentation</vt:lpstr>
      <vt:lpstr>Sequential Search</vt:lpstr>
      <vt:lpstr>Sequential Search</vt:lpstr>
      <vt:lpstr>Sequential Search</vt:lpstr>
      <vt:lpstr>PowerPoint Presentation</vt:lpstr>
      <vt:lpstr>PowerPoint Presentation</vt:lpstr>
      <vt:lpstr>PowerPoint Presentation</vt:lpstr>
      <vt:lpstr>PowerPoint Presentation</vt:lpstr>
      <vt:lpstr>PowerPoint Presentation</vt:lpstr>
      <vt:lpstr>PowerPoint Presentation</vt:lpstr>
      <vt:lpstr>Sequential Search</vt:lpstr>
      <vt:lpstr>Sequential Search</vt:lpstr>
      <vt:lpstr>Sequential Search</vt:lpstr>
      <vt:lpstr>Sequential Search</vt:lpstr>
      <vt:lpstr>Sequential Search</vt:lpstr>
      <vt:lpstr>Sequential Search</vt:lpstr>
      <vt:lpstr>PowerPoint Presentation</vt:lpstr>
      <vt:lpstr>PowerPoint Presentation</vt:lpstr>
      <vt:lpstr>Sequential Search</vt:lpstr>
      <vt:lpstr>Sequential Search</vt:lpstr>
      <vt:lpstr>Sequential Search</vt:lpstr>
      <vt:lpstr>Sequential Search</vt:lpstr>
      <vt:lpstr>Sequential Search</vt:lpstr>
      <vt:lpstr>Sequential Search</vt:lpstr>
      <vt:lpstr>Sequential Search</vt:lpstr>
      <vt:lpstr>Sequential Search</vt:lpstr>
      <vt:lpstr>Sequential Search</vt:lpstr>
      <vt:lpstr>Sequential Search</vt:lpstr>
      <vt:lpstr>Sequential Search</vt:lpstr>
      <vt:lpstr>Sequential Search</vt:lpstr>
      <vt:lpstr>Sequential Search</vt:lpstr>
      <vt:lpstr>PowerPoint Presentation</vt:lpstr>
      <vt:lpstr>Binary Search</vt:lpstr>
      <vt:lpstr>Binary Search</vt:lpstr>
      <vt:lpstr>Binary Search</vt:lpstr>
      <vt:lpstr>Binary Search</vt:lpstr>
      <vt:lpstr>Binary Search</vt:lpstr>
      <vt:lpstr>Binary Search</vt:lpstr>
      <vt:lpstr>Binary 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Binary Search</vt:lpstr>
      <vt:lpstr>Binary Search</vt:lpstr>
      <vt:lpstr>Binary Search</vt:lpstr>
      <vt:lpstr>Binary Search</vt:lpstr>
      <vt:lpstr>Binary Search</vt:lpstr>
      <vt:lpstr>Binary Search</vt:lpstr>
      <vt:lpstr>Binary Search</vt:lpstr>
      <vt:lpstr>Binary Search</vt:lpstr>
      <vt:lpstr>Binary Search</vt:lpstr>
      <vt:lpstr>Binary Search</vt:lpstr>
      <vt:lpstr>Binary Search</vt:lpstr>
      <vt:lpstr>Binary Search</vt:lpstr>
      <vt:lpstr>Binary Search</vt:lpstr>
      <vt:lpstr>Binary Search</vt:lpstr>
      <vt:lpstr>Binary Search</vt:lpstr>
      <vt:lpstr>Binary Search</vt:lpstr>
      <vt:lpstr>Binary Search</vt:lpstr>
      <vt:lpstr>Binary Search</vt:lpstr>
      <vt:lpstr>Binary Search</vt:lpstr>
      <vt:lpstr>PowerPoint Presentation</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Sorting Algorithms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Vikki French at 049</dc:creator>
  <cp:lastModifiedBy>Owner</cp:lastModifiedBy>
  <cp:revision>308</cp:revision>
  <dcterms:created xsi:type="dcterms:W3CDTF">2012-09-06T22:30:26Z</dcterms:created>
  <dcterms:modified xsi:type="dcterms:W3CDTF">2017-10-29T05:52:27Z</dcterms:modified>
</cp:coreProperties>
</file>