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4"/>
  </p:handoutMasterIdLst>
  <p:sldIdLst>
    <p:sldId id="811" r:id="rId2"/>
    <p:sldId id="986" r:id="rId3"/>
    <p:sldId id="970" r:id="rId4"/>
    <p:sldId id="971" r:id="rId5"/>
    <p:sldId id="972" r:id="rId6"/>
    <p:sldId id="975" r:id="rId7"/>
    <p:sldId id="976" r:id="rId8"/>
    <p:sldId id="977" r:id="rId9"/>
    <p:sldId id="978" r:id="rId10"/>
    <p:sldId id="987" r:id="rId11"/>
    <p:sldId id="988" r:id="rId12"/>
    <p:sldId id="1001" r:id="rId13"/>
    <p:sldId id="1002" r:id="rId14"/>
    <p:sldId id="1003" r:id="rId15"/>
    <p:sldId id="1004" r:id="rId16"/>
    <p:sldId id="984" r:id="rId17"/>
    <p:sldId id="989" r:id="rId18"/>
    <p:sldId id="990" r:id="rId19"/>
    <p:sldId id="985" r:id="rId20"/>
    <p:sldId id="814" r:id="rId21"/>
    <p:sldId id="815" r:id="rId22"/>
    <p:sldId id="816" r:id="rId23"/>
    <p:sldId id="817" r:id="rId24"/>
    <p:sldId id="818" r:id="rId25"/>
    <p:sldId id="991" r:id="rId26"/>
    <p:sldId id="992" r:id="rId27"/>
    <p:sldId id="819" r:id="rId28"/>
    <p:sldId id="820" r:id="rId29"/>
    <p:sldId id="821" r:id="rId30"/>
    <p:sldId id="822" r:id="rId31"/>
    <p:sldId id="823" r:id="rId32"/>
    <p:sldId id="824" r:id="rId33"/>
    <p:sldId id="969" r:id="rId34"/>
    <p:sldId id="825" r:id="rId35"/>
    <p:sldId id="826" r:id="rId36"/>
    <p:sldId id="827" r:id="rId37"/>
    <p:sldId id="828" r:id="rId38"/>
    <p:sldId id="829" r:id="rId39"/>
    <p:sldId id="830" r:id="rId40"/>
    <p:sldId id="967" r:id="rId41"/>
    <p:sldId id="831" r:id="rId42"/>
    <p:sldId id="968" r:id="rId43"/>
    <p:sldId id="832" r:id="rId44"/>
    <p:sldId id="833" r:id="rId45"/>
    <p:sldId id="834" r:id="rId46"/>
    <p:sldId id="835" r:id="rId47"/>
    <p:sldId id="836" r:id="rId48"/>
    <p:sldId id="837" r:id="rId49"/>
    <p:sldId id="838" r:id="rId50"/>
    <p:sldId id="839" r:id="rId51"/>
    <p:sldId id="840" r:id="rId52"/>
    <p:sldId id="841" r:id="rId53"/>
    <p:sldId id="842" r:id="rId54"/>
    <p:sldId id="843" r:id="rId55"/>
    <p:sldId id="844" r:id="rId56"/>
    <p:sldId id="845" r:id="rId57"/>
    <p:sldId id="846" r:id="rId58"/>
    <p:sldId id="847" r:id="rId59"/>
    <p:sldId id="848" r:id="rId60"/>
    <p:sldId id="1007" r:id="rId61"/>
    <p:sldId id="849" r:id="rId62"/>
    <p:sldId id="850" r:id="rId63"/>
    <p:sldId id="851" r:id="rId64"/>
    <p:sldId id="852" r:id="rId65"/>
    <p:sldId id="853" r:id="rId66"/>
    <p:sldId id="854" r:id="rId67"/>
    <p:sldId id="855" r:id="rId68"/>
    <p:sldId id="856" r:id="rId69"/>
    <p:sldId id="857" r:id="rId70"/>
    <p:sldId id="858" r:id="rId71"/>
    <p:sldId id="859" r:id="rId72"/>
    <p:sldId id="860" r:id="rId73"/>
    <p:sldId id="861" r:id="rId74"/>
    <p:sldId id="862" r:id="rId75"/>
    <p:sldId id="863" r:id="rId76"/>
    <p:sldId id="864" r:id="rId77"/>
    <p:sldId id="865" r:id="rId78"/>
    <p:sldId id="866" r:id="rId79"/>
    <p:sldId id="867" r:id="rId80"/>
    <p:sldId id="868" r:id="rId81"/>
    <p:sldId id="869" r:id="rId82"/>
    <p:sldId id="870" r:id="rId83"/>
    <p:sldId id="871" r:id="rId84"/>
    <p:sldId id="872" r:id="rId85"/>
    <p:sldId id="873" r:id="rId86"/>
    <p:sldId id="874" r:id="rId87"/>
    <p:sldId id="875" r:id="rId88"/>
    <p:sldId id="876" r:id="rId89"/>
    <p:sldId id="877" r:id="rId90"/>
    <p:sldId id="878" r:id="rId91"/>
    <p:sldId id="879" r:id="rId92"/>
    <p:sldId id="880" r:id="rId93"/>
    <p:sldId id="881" r:id="rId94"/>
    <p:sldId id="882" r:id="rId95"/>
    <p:sldId id="883" r:id="rId96"/>
    <p:sldId id="884" r:id="rId97"/>
    <p:sldId id="885" r:id="rId98"/>
    <p:sldId id="886" r:id="rId99"/>
    <p:sldId id="887" r:id="rId100"/>
    <p:sldId id="888" r:id="rId101"/>
    <p:sldId id="889" r:id="rId102"/>
    <p:sldId id="890" r:id="rId103"/>
    <p:sldId id="891" r:id="rId104"/>
    <p:sldId id="892" r:id="rId105"/>
    <p:sldId id="893" r:id="rId106"/>
    <p:sldId id="894" r:id="rId107"/>
    <p:sldId id="895" r:id="rId108"/>
    <p:sldId id="896" r:id="rId109"/>
    <p:sldId id="897" r:id="rId110"/>
    <p:sldId id="898" r:id="rId111"/>
    <p:sldId id="899" r:id="rId112"/>
    <p:sldId id="900" r:id="rId113"/>
    <p:sldId id="901" r:id="rId114"/>
    <p:sldId id="902" r:id="rId115"/>
    <p:sldId id="903" r:id="rId116"/>
    <p:sldId id="904" r:id="rId117"/>
    <p:sldId id="905" r:id="rId118"/>
    <p:sldId id="1087" r:id="rId119"/>
    <p:sldId id="1088" r:id="rId120"/>
    <p:sldId id="1089" r:id="rId121"/>
    <p:sldId id="1090" r:id="rId122"/>
    <p:sldId id="906" r:id="rId123"/>
    <p:sldId id="907" r:id="rId124"/>
    <p:sldId id="908" r:id="rId125"/>
    <p:sldId id="909" r:id="rId126"/>
    <p:sldId id="910" r:id="rId127"/>
    <p:sldId id="911" r:id="rId128"/>
    <p:sldId id="912" r:id="rId129"/>
    <p:sldId id="913" r:id="rId130"/>
    <p:sldId id="914" r:id="rId131"/>
    <p:sldId id="915" r:id="rId132"/>
    <p:sldId id="916" r:id="rId133"/>
    <p:sldId id="917" r:id="rId134"/>
    <p:sldId id="918" r:id="rId135"/>
    <p:sldId id="919" r:id="rId136"/>
    <p:sldId id="920" r:id="rId137"/>
    <p:sldId id="921" r:id="rId138"/>
    <p:sldId id="922" r:id="rId139"/>
    <p:sldId id="923" r:id="rId140"/>
    <p:sldId id="924" r:id="rId141"/>
    <p:sldId id="1008" r:id="rId142"/>
    <p:sldId id="1009" r:id="rId143"/>
    <p:sldId id="925" r:id="rId144"/>
    <p:sldId id="926" r:id="rId145"/>
    <p:sldId id="1013" r:id="rId146"/>
    <p:sldId id="1014" r:id="rId147"/>
    <p:sldId id="1015" r:id="rId148"/>
    <p:sldId id="1010" r:id="rId149"/>
    <p:sldId id="1011" r:id="rId150"/>
    <p:sldId id="929" r:id="rId151"/>
    <p:sldId id="930" r:id="rId152"/>
    <p:sldId id="927" r:id="rId153"/>
    <p:sldId id="928" r:id="rId154"/>
    <p:sldId id="1012" r:id="rId155"/>
    <p:sldId id="931" r:id="rId156"/>
    <p:sldId id="932" r:id="rId157"/>
    <p:sldId id="933" r:id="rId158"/>
    <p:sldId id="1016" r:id="rId159"/>
    <p:sldId id="1017" r:id="rId160"/>
    <p:sldId id="1018" r:id="rId161"/>
    <p:sldId id="1019" r:id="rId162"/>
    <p:sldId id="1020" r:id="rId163"/>
    <p:sldId id="1021" r:id="rId164"/>
    <p:sldId id="1022" r:id="rId165"/>
    <p:sldId id="1023" r:id="rId166"/>
    <p:sldId id="1024" r:id="rId167"/>
    <p:sldId id="1025" r:id="rId168"/>
    <p:sldId id="1026" r:id="rId169"/>
    <p:sldId id="1027" r:id="rId170"/>
    <p:sldId id="1028" r:id="rId171"/>
    <p:sldId id="1029" r:id="rId172"/>
    <p:sldId id="1030" r:id="rId173"/>
    <p:sldId id="1031" r:id="rId174"/>
    <p:sldId id="1032" r:id="rId175"/>
    <p:sldId id="1033" r:id="rId176"/>
    <p:sldId id="1034" r:id="rId177"/>
    <p:sldId id="1035" r:id="rId178"/>
    <p:sldId id="1036" r:id="rId179"/>
    <p:sldId id="1037" r:id="rId180"/>
    <p:sldId id="1038" r:id="rId181"/>
    <p:sldId id="1039" r:id="rId182"/>
    <p:sldId id="1040" r:id="rId183"/>
    <p:sldId id="1041" r:id="rId184"/>
    <p:sldId id="1042" r:id="rId185"/>
    <p:sldId id="1043" r:id="rId186"/>
    <p:sldId id="1044" r:id="rId187"/>
    <p:sldId id="1045" r:id="rId188"/>
    <p:sldId id="1046" r:id="rId189"/>
    <p:sldId id="1047" r:id="rId190"/>
    <p:sldId id="1048" r:id="rId191"/>
    <p:sldId id="1049" r:id="rId192"/>
    <p:sldId id="1050" r:id="rId193"/>
    <p:sldId id="1051" r:id="rId194"/>
    <p:sldId id="1052" r:id="rId195"/>
    <p:sldId id="1053" r:id="rId196"/>
    <p:sldId id="1054" r:id="rId197"/>
    <p:sldId id="1055" r:id="rId198"/>
    <p:sldId id="1056" r:id="rId199"/>
    <p:sldId id="1057" r:id="rId200"/>
    <p:sldId id="1058" r:id="rId201"/>
    <p:sldId id="1059" r:id="rId202"/>
    <p:sldId id="1060" r:id="rId203"/>
    <p:sldId id="1061" r:id="rId204"/>
    <p:sldId id="1062" r:id="rId205"/>
    <p:sldId id="1063" r:id="rId206"/>
    <p:sldId id="1064" r:id="rId207"/>
    <p:sldId id="1065" r:id="rId208"/>
    <p:sldId id="1066" r:id="rId209"/>
    <p:sldId id="1067" r:id="rId210"/>
    <p:sldId id="1068" r:id="rId211"/>
    <p:sldId id="1069" r:id="rId212"/>
    <p:sldId id="1070" r:id="rId213"/>
    <p:sldId id="1071" r:id="rId214"/>
    <p:sldId id="1072" r:id="rId215"/>
    <p:sldId id="1073" r:id="rId216"/>
    <p:sldId id="1074" r:id="rId217"/>
    <p:sldId id="1075" r:id="rId218"/>
    <p:sldId id="1076" r:id="rId219"/>
    <p:sldId id="1077" r:id="rId220"/>
    <p:sldId id="1078" r:id="rId221"/>
    <p:sldId id="1079" r:id="rId222"/>
    <p:sldId id="1080" r:id="rId223"/>
    <p:sldId id="1081" r:id="rId224"/>
    <p:sldId id="1082" r:id="rId225"/>
    <p:sldId id="1083" r:id="rId226"/>
    <p:sldId id="1084" r:id="rId227"/>
    <p:sldId id="1085" r:id="rId228"/>
    <p:sldId id="1086" r:id="rId229"/>
    <p:sldId id="934" r:id="rId230"/>
    <p:sldId id="935" r:id="rId231"/>
    <p:sldId id="936" r:id="rId232"/>
    <p:sldId id="937" r:id="rId233"/>
    <p:sldId id="938" r:id="rId234"/>
    <p:sldId id="939" r:id="rId235"/>
    <p:sldId id="940" r:id="rId236"/>
    <p:sldId id="941" r:id="rId237"/>
    <p:sldId id="942" r:id="rId238"/>
    <p:sldId id="943" r:id="rId239"/>
    <p:sldId id="944" r:id="rId240"/>
    <p:sldId id="945" r:id="rId241"/>
    <p:sldId id="946" r:id="rId242"/>
    <p:sldId id="947" r:id="rId243"/>
    <p:sldId id="948" r:id="rId244"/>
    <p:sldId id="949" r:id="rId245"/>
    <p:sldId id="950" r:id="rId246"/>
    <p:sldId id="951" r:id="rId247"/>
    <p:sldId id="952" r:id="rId248"/>
    <p:sldId id="953" r:id="rId249"/>
    <p:sldId id="954" r:id="rId250"/>
    <p:sldId id="955" r:id="rId251"/>
    <p:sldId id="956" r:id="rId252"/>
    <p:sldId id="957" r:id="rId253"/>
    <p:sldId id="958" r:id="rId254"/>
    <p:sldId id="959" r:id="rId255"/>
    <p:sldId id="960" r:id="rId256"/>
    <p:sldId id="961" r:id="rId257"/>
    <p:sldId id="962" r:id="rId258"/>
    <p:sldId id="963" r:id="rId259"/>
    <p:sldId id="964" r:id="rId260"/>
    <p:sldId id="965" r:id="rId261"/>
    <p:sldId id="966" r:id="rId262"/>
    <p:sldId id="1006" r:id="rId2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67F030"/>
    <a:srgbClr val="9966FF"/>
    <a:srgbClr val="FF505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5" autoAdjust="0"/>
    <p:restoredTop sz="94660"/>
  </p:normalViewPr>
  <p:slideViewPr>
    <p:cSldViewPr>
      <p:cViewPr varScale="1">
        <p:scale>
          <a:sx n="50" d="100"/>
          <a:sy n="50" d="100"/>
        </p:scale>
        <p:origin x="-108" y="-7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67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viewProps" Target="view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handoutMaster" Target="handoutMasters/handout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A22B60F-007D-486D-9CAB-74B3D00A8463}" type="datetimeFigureOut">
              <a:rPr lang="en-US"/>
              <a:pPr>
                <a:defRPr/>
              </a:pPr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14EE447-5634-4641-BB14-D1D20A065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585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700" b="1" i="0" baseline="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 baseline="0">
                <a:solidFill>
                  <a:srgbClr val="CC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50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82296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4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3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>
            <a:lvl1pPr marL="0" indent="0">
              <a:buNone/>
              <a:defRPr/>
            </a:lvl1pPr>
            <a:lvl2pPr marL="1028700" indent="-571500">
              <a:buFont typeface="Arial" pitchFamily="34" charset="0"/>
              <a:buChar char="•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4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14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2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27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8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33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903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486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22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png"/><Relationship Id="rId7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1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1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9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12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1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4.png"/><Relationship Id="rId7" Type="http://schemas.openxmlformats.org/officeDocument/2006/relationships/image" Target="../media/image14.png"/><Relationship Id="rId12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12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1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5.png"/><Relationship Id="rId7" Type="http://schemas.openxmlformats.org/officeDocument/2006/relationships/image" Target="../media/image49.png"/><Relationship Id="rId12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5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0" y="4457343"/>
            <a:ext cx="9144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dirty="0">
                <a:solidFill>
                  <a:srgbClr val="FFFF00"/>
                </a:solidFill>
                <a:latin typeface="MV Boli" pitchFamily="2" charset="0"/>
                <a:ea typeface="MV Boli" pitchFamily="2" charset="0"/>
                <a:cs typeface="MV Boli" pitchFamily="2" charset="0"/>
              </a:rPr>
              <a:t>Welcome to</a:t>
            </a:r>
            <a:endParaRPr lang="en-US" altLang="en-US" sz="7000" dirty="0">
              <a:solidFill>
                <a:schemeClr val="bg1"/>
              </a:solidFill>
              <a:latin typeface="MV Boli" pitchFamily="2" charset="0"/>
              <a:ea typeface="MV Boli" pitchFamily="2" charset="0"/>
              <a:cs typeface="MV Boli" pitchFamily="2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MATH225 </a:t>
            </a:r>
            <a:r>
              <a:rPr lang="en-US" altLang="en-US" b="0" dirty="0" smtClean="0"/>
              <a:t>Applications </a:t>
            </a:r>
            <a:r>
              <a:rPr lang="en-US" altLang="en-US" b="0" dirty="0"/>
              <a:t>of Discrete Mathematics and Statistics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6688" y="6763435"/>
            <a:ext cx="70246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http://media.dcnews.ro/image/201109/w670/statistics.jpg</a:t>
            </a:r>
          </a:p>
        </p:txBody>
      </p:sp>
    </p:spTree>
    <p:extLst>
      <p:ext uri="{BB962C8B-B14F-4D97-AF65-F5344CB8AC3E}">
        <p14:creationId xmlns:p14="http://schemas.microsoft.com/office/powerpoint/2010/main" val="112704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Continuous stuff is, well, …</a:t>
            </a:r>
          </a:p>
          <a:p>
            <a:endParaRPr lang="en-US" dirty="0"/>
          </a:p>
          <a:p>
            <a:pPr algn="ctr"/>
            <a:r>
              <a:rPr lang="en-US" dirty="0" smtClean="0"/>
              <a:t>continuous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If A and B are sets,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A is a subset of B if and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only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if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every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element of A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also an element of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Subsets</a:t>
            </a:r>
          </a:p>
        </p:txBody>
      </p:sp>
    </p:spTree>
    <p:extLst>
      <p:ext uri="{BB962C8B-B14F-4D97-AF65-F5344CB8AC3E}">
        <p14:creationId xmlns:p14="http://schemas.microsoft.com/office/powerpoint/2010/main" val="158227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If A and B are sets,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A is a subset of B if and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only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if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every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element of A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also an element of B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Written: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n-US" dirty="0">
                <a:sym typeface="Symbol" pitchFamily="18" charset="2"/>
              </a:rPr>
              <a:t></a:t>
            </a:r>
            <a:r>
              <a:rPr lang="en-US" dirty="0"/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Subsets</a:t>
            </a:r>
          </a:p>
        </p:txBody>
      </p:sp>
    </p:spTree>
    <p:extLst>
      <p:ext uri="{BB962C8B-B14F-4D97-AF65-F5344CB8AC3E}">
        <p14:creationId xmlns:p14="http://schemas.microsoft.com/office/powerpoint/2010/main" val="247606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839200" cy="5638800"/>
          </a:xfrm>
        </p:spPr>
        <p:txBody>
          <a:bodyPr/>
          <a:lstStyle/>
          <a:p>
            <a:r>
              <a:rPr lang="en-US" b="0" dirty="0" smtClean="0"/>
              <a:t>A </a:t>
            </a:r>
            <a:r>
              <a:rPr lang="en-US" dirty="0"/>
              <a:t>proper subset</a:t>
            </a:r>
            <a:r>
              <a:rPr lang="en-US" b="0" dirty="0"/>
              <a:t> </a:t>
            </a:r>
            <a:r>
              <a:rPr lang="en-US" dirty="0"/>
              <a:t>of a set A is a subset of A that is not equal to </a:t>
            </a:r>
            <a:r>
              <a:rPr lang="en-US" dirty="0" smtClean="0"/>
              <a:t>A</a:t>
            </a:r>
          </a:p>
          <a:p>
            <a:endParaRPr lang="en-US" dirty="0" smtClean="0"/>
          </a:p>
          <a:p>
            <a:r>
              <a:rPr lang="en-US" dirty="0" smtClean="0"/>
              <a:t>Written: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n-US" dirty="0" smtClean="0">
                <a:sym typeface="Symbol"/>
              </a:rPr>
              <a:t></a:t>
            </a:r>
            <a:r>
              <a:rPr lang="en-US" dirty="0" smtClean="0"/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9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en-US" dirty="0"/>
              <a:t>B is a proper subset of A, then all elements of B are in A but A contains at least one element that is not in </a:t>
            </a:r>
            <a:r>
              <a:rPr lang="en-US" dirty="0" smtClean="0"/>
              <a:t>B</a:t>
            </a:r>
          </a:p>
          <a:p>
            <a:endParaRPr lang="en-US" dirty="0" smtClean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87239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n-US" dirty="0"/>
              <a:t>example, if </a:t>
            </a:r>
            <a:r>
              <a:rPr lang="en-US" dirty="0" smtClean="0"/>
              <a:t>A = {</a:t>
            </a:r>
            <a:r>
              <a:rPr lang="en-US" dirty="0"/>
              <a:t>1,3,5} then </a:t>
            </a:r>
            <a:r>
              <a:rPr lang="en-US" dirty="0" smtClean="0"/>
              <a:t>B = {</a:t>
            </a:r>
            <a:r>
              <a:rPr lang="en-US" dirty="0"/>
              <a:t>1,5} is a proper subset of </a:t>
            </a:r>
            <a:r>
              <a:rPr lang="en-US" dirty="0" smtClean="0"/>
              <a:t>A</a:t>
            </a:r>
            <a:endParaRPr lang="en-US" dirty="0"/>
          </a:p>
          <a:p>
            <a:r>
              <a:rPr lang="en-US" dirty="0" smtClean="0">
                <a:sym typeface="Symbol"/>
              </a:rPr>
              <a:t>but B = {3,5,1} is not</a:t>
            </a:r>
          </a:p>
        </p:txBody>
      </p:sp>
    </p:spTree>
    <p:extLst>
      <p:ext uri="{BB962C8B-B14F-4D97-AF65-F5344CB8AC3E}">
        <p14:creationId xmlns:p14="http://schemas.microsoft.com/office/powerpoint/2010/main" val="31110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For a set A not to be a subset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set B,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there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must be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at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least one element of A 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that is not an element of B</a:t>
            </a: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Subsets</a:t>
            </a:r>
          </a:p>
        </p:txBody>
      </p:sp>
    </p:spTree>
    <p:extLst>
      <p:ext uri="{BB962C8B-B14F-4D97-AF65-F5344CB8AC3E}">
        <p14:creationId xmlns:p14="http://schemas.microsoft.com/office/powerpoint/2010/main" val="54136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For a set A not to be a subset </a:t>
            </a:r>
            <a:endParaRPr lang="en-US" dirty="0" smtClean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	</a:t>
            </a:r>
            <a:r>
              <a:rPr lang="en-US" dirty="0" smtClean="0"/>
              <a:t>of </a:t>
            </a:r>
            <a:r>
              <a:rPr lang="en-US" dirty="0"/>
              <a:t>a set B, </a:t>
            </a:r>
            <a:r>
              <a:rPr lang="en-US" dirty="0" smtClean="0"/>
              <a:t>there </a:t>
            </a:r>
            <a:r>
              <a:rPr lang="en-US" dirty="0"/>
              <a:t>must be </a:t>
            </a:r>
            <a:endParaRPr lang="en-US" dirty="0" smtClean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	</a:t>
            </a:r>
            <a:r>
              <a:rPr lang="en-US" dirty="0" smtClean="0"/>
              <a:t>at </a:t>
            </a:r>
            <a:r>
              <a:rPr lang="en-US" dirty="0"/>
              <a:t>least one element of A 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    that is not an element of </a:t>
            </a:r>
            <a:r>
              <a:rPr lang="en-US" dirty="0" smtClean="0"/>
              <a:t>B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sz="2000" dirty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Written: </a:t>
            </a:r>
            <a:r>
              <a:rPr lang="en-US" dirty="0"/>
              <a:t>A </a:t>
            </a:r>
            <a:r>
              <a:rPr lang="en-US" dirty="0">
                <a:sym typeface="Symbol" pitchFamily="18" charset="2"/>
              </a:rPr>
              <a:t></a:t>
            </a:r>
            <a:r>
              <a:rPr lang="en-US" dirty="0"/>
              <a:t> </a:t>
            </a:r>
            <a:r>
              <a:rPr lang="en-US" dirty="0" smtClean="0"/>
              <a:t>B or A </a:t>
            </a:r>
            <a:r>
              <a:rPr lang="en-US" u="sng" dirty="0" smtClean="0">
                <a:sym typeface="Symbol"/>
              </a:rPr>
              <a:t></a:t>
            </a:r>
            <a:r>
              <a:rPr lang="en-US" dirty="0" smtClean="0">
                <a:sym typeface="Symbol"/>
              </a:rPr>
              <a:t> B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Subsets</a:t>
            </a:r>
          </a:p>
        </p:txBody>
      </p:sp>
    </p:spTree>
    <p:extLst>
      <p:ext uri="{BB962C8B-B14F-4D97-AF65-F5344CB8AC3E}">
        <p14:creationId xmlns:p14="http://schemas.microsoft.com/office/powerpoint/2010/main" val="386056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5638800"/>
          </a:xfrm>
        </p:spPr>
        <p:txBody>
          <a:bodyPr/>
          <a:lstStyle/>
          <a:p>
            <a:pPr algn="ctr">
              <a:buClr>
                <a:schemeClr val="hlink"/>
              </a:buClr>
              <a:buSzPct val="70000"/>
              <a:defRPr/>
            </a:pPr>
            <a:r>
              <a:rPr lang="en-US" dirty="0" smtClean="0"/>
              <a:t>A </a:t>
            </a:r>
            <a:r>
              <a:rPr lang="en-US" dirty="0">
                <a:sym typeface="Symbol" pitchFamily="18" charset="2"/>
              </a:rPr>
              <a:t></a:t>
            </a:r>
            <a:r>
              <a:rPr lang="en-US" dirty="0"/>
              <a:t> </a:t>
            </a:r>
            <a:r>
              <a:rPr lang="en-US" dirty="0" smtClean="0"/>
              <a:t>B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means </a:t>
            </a:r>
            <a:r>
              <a:rPr lang="en-US" dirty="0"/>
              <a:t>there is at least one element </a:t>
            </a:r>
            <a:r>
              <a:rPr lang="en-US" dirty="0" smtClean="0"/>
              <a:t>that </a:t>
            </a:r>
            <a:r>
              <a:rPr lang="en-US" dirty="0"/>
              <a:t>is in A but not in B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Subsets</a:t>
            </a:r>
          </a:p>
        </p:txBody>
      </p:sp>
    </p:spTree>
    <p:extLst>
      <p:ext uri="{BB962C8B-B14F-4D97-AF65-F5344CB8AC3E}">
        <p14:creationId xmlns:p14="http://schemas.microsoft.com/office/powerpoint/2010/main" val="101980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Let A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cs typeface="Times New Roman" panose="02020603050405020304" pitchFamily="18" charset="0"/>
              </a:rPr>
              <a:t>	</a:t>
            </a:r>
            <a:r>
              <a:rPr lang="en-US" dirty="0" smtClean="0">
                <a:cs typeface="Times New Roman" panose="02020603050405020304" pitchFamily="18" charset="0"/>
              </a:rPr>
              <a:t> B = </a:t>
            </a:r>
            <a:r>
              <a:rPr lang="en-US" dirty="0" smtClean="0"/>
              <a:t>{n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| </a:t>
            </a:r>
            <a:r>
              <a:rPr lang="en-US" dirty="0" smtClean="0"/>
              <a:t>0 ≤ n ≤ 100}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	</a:t>
            </a:r>
            <a:r>
              <a:rPr lang="en-US" dirty="0" smtClean="0"/>
              <a:t> C = {100,200,300,400,500}</a:t>
            </a: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Is B </a:t>
            </a:r>
            <a:r>
              <a:rPr lang="en-US" dirty="0">
                <a:sym typeface="Symbol" pitchFamily="18" charset="2"/>
              </a:rPr>
              <a:t> </a:t>
            </a:r>
            <a:r>
              <a:rPr lang="en-US" dirty="0" smtClean="0">
                <a:sym typeface="Symbol" pitchFamily="18" charset="2"/>
              </a:rPr>
              <a:t>A?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6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Let A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cs typeface="Times New Roman" panose="02020603050405020304" pitchFamily="18" charset="0"/>
              </a:rPr>
              <a:t>	</a:t>
            </a:r>
            <a:r>
              <a:rPr lang="en-US" dirty="0" smtClean="0">
                <a:cs typeface="Times New Roman" panose="02020603050405020304" pitchFamily="18" charset="0"/>
              </a:rPr>
              <a:t> B = </a:t>
            </a:r>
            <a:r>
              <a:rPr lang="en-US" dirty="0" smtClean="0"/>
              <a:t>{n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| </a:t>
            </a:r>
            <a:r>
              <a:rPr lang="en-US" dirty="0" smtClean="0"/>
              <a:t>0 ≤ n ≤ 100}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	</a:t>
            </a:r>
            <a:r>
              <a:rPr lang="en-US" dirty="0" smtClean="0"/>
              <a:t> C = {100,200,300,400,500}</a:t>
            </a: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Is B </a:t>
            </a:r>
            <a:r>
              <a:rPr lang="en-US" dirty="0">
                <a:sym typeface="Symbol" pitchFamily="18" charset="2"/>
              </a:rPr>
              <a:t> </a:t>
            </a:r>
            <a:r>
              <a:rPr lang="en-US" dirty="0" smtClean="0">
                <a:sym typeface="Symbol" pitchFamily="18" charset="2"/>
              </a:rPr>
              <a:t>A?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nope… zero is not a positive integer, so B </a:t>
            </a:r>
            <a:r>
              <a:rPr lang="en-US" dirty="0">
                <a:solidFill>
                  <a:srgbClr val="FFFF00"/>
                </a:solidFill>
                <a:sym typeface="Symbol" pitchFamily="18" charset="2"/>
              </a:rPr>
              <a:t>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 A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7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Continuous stuff is, well, …</a:t>
            </a:r>
          </a:p>
          <a:p>
            <a:endParaRPr lang="en-US" dirty="0"/>
          </a:p>
          <a:p>
            <a:pPr algn="ctr"/>
            <a:r>
              <a:rPr lang="en-US" dirty="0" smtClean="0"/>
              <a:t>continuous </a:t>
            </a:r>
          </a:p>
          <a:p>
            <a:pPr algn="ctr"/>
            <a:r>
              <a:rPr lang="en-US" dirty="0" smtClean="0"/>
              <a:t>not distinct</a:t>
            </a:r>
          </a:p>
          <a:p>
            <a:pPr algn="ctr"/>
            <a:r>
              <a:rPr lang="en-US" dirty="0" smtClean="0"/>
              <a:t>not separate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2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Let A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cs typeface="Times New Roman" panose="02020603050405020304" pitchFamily="18" charset="0"/>
              </a:rPr>
              <a:t>	</a:t>
            </a:r>
            <a:r>
              <a:rPr lang="en-US" dirty="0" smtClean="0">
                <a:cs typeface="Times New Roman" panose="02020603050405020304" pitchFamily="18" charset="0"/>
              </a:rPr>
              <a:t> B = </a:t>
            </a:r>
            <a:r>
              <a:rPr lang="en-US" dirty="0" smtClean="0"/>
              <a:t>{n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| </a:t>
            </a:r>
            <a:r>
              <a:rPr lang="en-US" dirty="0" smtClean="0"/>
              <a:t>0 ≤ n ≤ 100}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	</a:t>
            </a:r>
            <a:r>
              <a:rPr lang="en-US" dirty="0" smtClean="0"/>
              <a:t> C = {100,200,300,400,500}</a:t>
            </a: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Is C a proper subset of A?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Let A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cs typeface="Times New Roman" panose="02020603050405020304" pitchFamily="18" charset="0"/>
              </a:rPr>
              <a:t>	</a:t>
            </a:r>
            <a:r>
              <a:rPr lang="en-US" dirty="0" smtClean="0">
                <a:cs typeface="Times New Roman" panose="02020603050405020304" pitchFamily="18" charset="0"/>
              </a:rPr>
              <a:t> B = </a:t>
            </a:r>
            <a:r>
              <a:rPr lang="en-US" dirty="0" smtClean="0"/>
              <a:t>{n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| </a:t>
            </a:r>
            <a:r>
              <a:rPr lang="en-US" dirty="0" smtClean="0"/>
              <a:t>0 ≤ n ≤ 100}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	</a:t>
            </a:r>
            <a:r>
              <a:rPr lang="en-US" dirty="0" smtClean="0"/>
              <a:t> C = {100,200,300,400,500}</a:t>
            </a: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Is C a proper subset of A?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yep…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Let A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cs typeface="Times New Roman" panose="02020603050405020304" pitchFamily="18" charset="0"/>
              </a:rPr>
              <a:t>	</a:t>
            </a:r>
            <a:r>
              <a:rPr lang="en-US" dirty="0" smtClean="0">
                <a:cs typeface="Times New Roman" panose="02020603050405020304" pitchFamily="18" charset="0"/>
              </a:rPr>
              <a:t> B = </a:t>
            </a:r>
            <a:r>
              <a:rPr lang="en-US" dirty="0" smtClean="0"/>
              <a:t>{n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| </a:t>
            </a:r>
            <a:r>
              <a:rPr lang="en-US" dirty="0" smtClean="0"/>
              <a:t>0 ≤ n ≤ 100}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	</a:t>
            </a:r>
            <a:r>
              <a:rPr lang="en-US" dirty="0" smtClean="0"/>
              <a:t> C = {100,200,300,400,500}</a:t>
            </a: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Do C and B have at least one element in common? 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9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Let A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cs typeface="Times New Roman" panose="02020603050405020304" pitchFamily="18" charset="0"/>
              </a:rPr>
              <a:t>	</a:t>
            </a:r>
            <a:r>
              <a:rPr lang="en-US" dirty="0" smtClean="0">
                <a:cs typeface="Times New Roman" panose="02020603050405020304" pitchFamily="18" charset="0"/>
              </a:rPr>
              <a:t> B = </a:t>
            </a:r>
            <a:r>
              <a:rPr lang="en-US" dirty="0" smtClean="0"/>
              <a:t>{n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| </a:t>
            </a:r>
            <a:r>
              <a:rPr lang="en-US" dirty="0" smtClean="0"/>
              <a:t>0 ≤ n ≤ 100}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	</a:t>
            </a:r>
            <a:r>
              <a:rPr lang="en-US" dirty="0" smtClean="0"/>
              <a:t> C = {100,200,300,400,500}</a:t>
            </a: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Do C and B have at least one element in common? 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yep… 100 is in both B and C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Let A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cs typeface="Times New Roman" panose="02020603050405020304" pitchFamily="18" charset="0"/>
              </a:rPr>
              <a:t>	</a:t>
            </a:r>
            <a:r>
              <a:rPr lang="en-US" dirty="0" smtClean="0">
                <a:cs typeface="Times New Roman" panose="02020603050405020304" pitchFamily="18" charset="0"/>
              </a:rPr>
              <a:t> B = </a:t>
            </a:r>
            <a:r>
              <a:rPr lang="en-US" dirty="0" smtClean="0"/>
              <a:t>{n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| </a:t>
            </a:r>
            <a:r>
              <a:rPr lang="en-US" dirty="0" smtClean="0"/>
              <a:t>0 ≤ n ≤ 100}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	</a:t>
            </a:r>
            <a:r>
              <a:rPr lang="en-US" dirty="0" smtClean="0"/>
              <a:t> C = {100,200,300,400,500}</a:t>
            </a: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Is C </a:t>
            </a:r>
            <a:r>
              <a:rPr lang="en-US" dirty="0">
                <a:sym typeface="Symbol" pitchFamily="18" charset="2"/>
              </a:rPr>
              <a:t></a:t>
            </a:r>
            <a:r>
              <a:rPr lang="en-US" dirty="0" smtClean="0">
                <a:sym typeface="Symbol" pitchFamily="18" charset="2"/>
              </a:rPr>
              <a:t> B? 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6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Let A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cs typeface="Times New Roman" panose="02020603050405020304" pitchFamily="18" charset="0"/>
              </a:rPr>
              <a:t>	</a:t>
            </a:r>
            <a:r>
              <a:rPr lang="en-US" dirty="0" smtClean="0">
                <a:cs typeface="Times New Roman" panose="02020603050405020304" pitchFamily="18" charset="0"/>
              </a:rPr>
              <a:t> B = </a:t>
            </a:r>
            <a:r>
              <a:rPr lang="en-US" dirty="0" smtClean="0"/>
              <a:t>{n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| </a:t>
            </a:r>
            <a:r>
              <a:rPr lang="en-US" dirty="0" smtClean="0"/>
              <a:t>0 ≤ n ≤ 100}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	</a:t>
            </a:r>
            <a:r>
              <a:rPr lang="en-US" dirty="0" smtClean="0"/>
              <a:t> C = {100,200,300,400,500}</a:t>
            </a: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Is C  B? 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nope… 200 is in C but not in B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Let A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cs typeface="Times New Roman" panose="02020603050405020304" pitchFamily="18" charset="0"/>
              </a:rPr>
              <a:t>	</a:t>
            </a:r>
            <a:r>
              <a:rPr lang="en-US" dirty="0" smtClean="0">
                <a:cs typeface="Times New Roman" panose="02020603050405020304" pitchFamily="18" charset="0"/>
              </a:rPr>
              <a:t> B = </a:t>
            </a:r>
            <a:r>
              <a:rPr lang="en-US" dirty="0" smtClean="0"/>
              <a:t>{n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| </a:t>
            </a:r>
            <a:r>
              <a:rPr lang="en-US" dirty="0" smtClean="0"/>
              <a:t>0 ≤ n ≤ 100}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	</a:t>
            </a:r>
            <a:r>
              <a:rPr lang="en-US" dirty="0" smtClean="0"/>
              <a:t> C = {100,200,300,400,500}</a:t>
            </a: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Is C </a:t>
            </a:r>
            <a:r>
              <a:rPr lang="en-US" dirty="0">
                <a:sym typeface="Symbol" pitchFamily="18" charset="2"/>
              </a:rPr>
              <a:t></a:t>
            </a:r>
            <a:r>
              <a:rPr lang="en-US" dirty="0" smtClean="0">
                <a:sym typeface="Symbol" pitchFamily="18" charset="2"/>
              </a:rPr>
              <a:t> C? 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Let A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cs typeface="Times New Roman" panose="02020603050405020304" pitchFamily="18" charset="0"/>
              </a:rPr>
              <a:t>	</a:t>
            </a:r>
            <a:r>
              <a:rPr lang="en-US" dirty="0" smtClean="0">
                <a:cs typeface="Times New Roman" panose="02020603050405020304" pitchFamily="18" charset="0"/>
              </a:rPr>
              <a:t> B = </a:t>
            </a:r>
            <a:r>
              <a:rPr lang="en-US" dirty="0" smtClean="0"/>
              <a:t>{n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| </a:t>
            </a:r>
            <a:r>
              <a:rPr lang="en-US" dirty="0" smtClean="0"/>
              <a:t>0 ≤ n ≤ 100}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/>
              <a:t>	</a:t>
            </a:r>
            <a:r>
              <a:rPr lang="en-US" dirty="0" smtClean="0"/>
              <a:t> C = {100,200,300,400,500}</a:t>
            </a: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Is C  </a:t>
            </a:r>
            <a:r>
              <a:rPr lang="en-US" dirty="0" smtClean="0">
                <a:sym typeface="Symbol" pitchFamily="18" charset="2"/>
              </a:rPr>
              <a:t>C? </a:t>
            </a: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yep… all sets are subsets of themselves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3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 set with “n” distinct elements, there are 2</a:t>
            </a:r>
            <a:r>
              <a:rPr lang="en-US" baseline="30000" dirty="0" smtClean="0"/>
              <a:t>n</a:t>
            </a:r>
            <a:r>
              <a:rPr lang="en-US" dirty="0" smtClean="0"/>
              <a:t> subsets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47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For the set {</a:t>
            </a:r>
            <a:r>
              <a:rPr lang="en-US" dirty="0" err="1" smtClean="0"/>
              <a:t>a,b,c</a:t>
            </a:r>
            <a:r>
              <a:rPr lang="en-US" dirty="0" smtClean="0"/>
              <a:t>}</a:t>
            </a:r>
            <a:endParaRPr lang="en-US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cs typeface="Times New Roman" panose="02020603050405020304" pitchFamily="18" charset="0"/>
              </a:rPr>
              <a:t>how many subsets are there?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5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Discrete stuff can often be counted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6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For the set {</a:t>
            </a:r>
            <a:r>
              <a:rPr lang="en-US" dirty="0" err="1" smtClean="0"/>
              <a:t>a,b,c</a:t>
            </a:r>
            <a:r>
              <a:rPr lang="en-US" dirty="0" smtClean="0"/>
              <a:t>}</a:t>
            </a:r>
            <a:endParaRPr lang="en-US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cs typeface="Times New Roman" panose="02020603050405020304" pitchFamily="18" charset="0"/>
              </a:rPr>
              <a:t>how many subsets are there?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2</a:t>
            </a:r>
            <a:r>
              <a:rPr lang="en-US" baseline="30000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3</a:t>
            </a: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 = 8: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{a} {b} {c} {</a:t>
            </a:r>
            <a:r>
              <a:rPr lang="en-US" dirty="0" err="1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a,b</a:t>
            </a: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} {</a:t>
            </a:r>
            <a:r>
              <a:rPr lang="en-US" dirty="0" err="1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a,c</a:t>
            </a: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} {</a:t>
            </a:r>
            <a:r>
              <a:rPr lang="en-US" dirty="0" err="1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b,c</a:t>
            </a: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} {</a:t>
            </a:r>
            <a:r>
              <a:rPr lang="en-US" dirty="0" err="1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a,b,c</a:t>
            </a: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…what’s missing?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5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For the set {</a:t>
            </a:r>
            <a:r>
              <a:rPr lang="en-US" dirty="0" err="1" smtClean="0"/>
              <a:t>a,b,c</a:t>
            </a:r>
            <a:r>
              <a:rPr lang="en-US" dirty="0" smtClean="0"/>
              <a:t>}</a:t>
            </a:r>
            <a:endParaRPr lang="en-US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cs typeface="Times New Roman" panose="02020603050405020304" pitchFamily="18" charset="0"/>
              </a:rPr>
              <a:t>how many subsets are there?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2</a:t>
            </a:r>
            <a:r>
              <a:rPr lang="en-US" baseline="30000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3</a:t>
            </a: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 = 8: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{a} {b} {c} {</a:t>
            </a:r>
            <a:r>
              <a:rPr lang="en-US" dirty="0" err="1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a,b</a:t>
            </a: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} {</a:t>
            </a:r>
            <a:r>
              <a:rPr lang="en-US" dirty="0" err="1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a,c</a:t>
            </a: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} {</a:t>
            </a:r>
            <a:r>
              <a:rPr lang="en-US" dirty="0" err="1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b,c</a:t>
            </a: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} {</a:t>
            </a:r>
            <a:r>
              <a:rPr lang="en-US" dirty="0" err="1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a,b,c</a:t>
            </a: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  <a:sym typeface="Symbol" pitchFamily="18" charset="2"/>
              </a:rPr>
              <a:t>and Ø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Clr>
                <a:schemeClr val="hlink"/>
              </a:buClr>
              <a:buSzPct val="7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What is the difference between </a:t>
            </a:r>
            <a:r>
              <a:rPr lang="en-US" dirty="0">
                <a:sym typeface="Symbol" pitchFamily="18" charset="2"/>
              </a:rPr>
              <a:t></a:t>
            </a:r>
            <a:r>
              <a:rPr lang="en-US" dirty="0"/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and </a:t>
            </a:r>
            <a:r>
              <a:rPr lang="en-US" dirty="0" smtClean="0">
                <a:sym typeface="Symbol" pitchFamily="18" charset="2"/>
              </a:rPr>
              <a:t> ?</a:t>
            </a:r>
          </a:p>
          <a:p>
            <a:pPr algn="ctr">
              <a:buClr>
                <a:schemeClr val="hlink"/>
              </a:buClr>
              <a:buSzPct val="7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What is the difference between</a:t>
            </a:r>
          </a:p>
          <a:p>
            <a:pPr algn="ctr">
              <a:buClr>
                <a:schemeClr val="hlink"/>
              </a:buClr>
              <a:buSzPct val="7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sets and elements of sets?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Subsets</a:t>
            </a:r>
          </a:p>
        </p:txBody>
      </p:sp>
    </p:spTree>
    <p:extLst>
      <p:ext uri="{BB962C8B-B14F-4D97-AF65-F5344CB8AC3E}">
        <p14:creationId xmlns:p14="http://schemas.microsoft.com/office/powerpoint/2010/main" val="16491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Which are true?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sz="2000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 { 1,2,3 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 { 1,2,3 </a:t>
            </a:r>
            <a:r>
              <a:rPr lang="en-US" dirty="0" smtClean="0">
                <a:sym typeface="Symbol" pitchFamily="18" charset="2"/>
              </a:rPr>
              <a:t>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 { </a:t>
            </a:r>
            <a:r>
              <a:rPr lang="en-US" dirty="0">
                <a:sym typeface="Symbol" pitchFamily="18" charset="2"/>
              </a:rPr>
              <a:t>1,2,3 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 { 1,2,3 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{2}  { </a:t>
            </a:r>
            <a:r>
              <a:rPr lang="en-US" dirty="0" smtClean="0">
                <a:sym typeface="Symbol" pitchFamily="18" charset="2"/>
              </a:rPr>
              <a:t>{1},{2} 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{2} 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{ {1},{2} }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Which are true?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sz="2000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 { 1,2,3 }	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true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 { 1,2,3 </a:t>
            </a:r>
            <a:r>
              <a:rPr lang="en-US" dirty="0" smtClean="0">
                <a:sym typeface="Symbol" pitchFamily="18" charset="2"/>
              </a:rPr>
              <a:t>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 { </a:t>
            </a:r>
            <a:r>
              <a:rPr lang="en-US" dirty="0">
                <a:sym typeface="Symbol" pitchFamily="18" charset="2"/>
              </a:rPr>
              <a:t>1,2,3 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 { 1,2,3 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{2}  { </a:t>
            </a:r>
            <a:r>
              <a:rPr lang="en-US" dirty="0" smtClean="0">
                <a:sym typeface="Symbol" pitchFamily="18" charset="2"/>
              </a:rPr>
              <a:t>{1},{2} 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{2} 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{ {1},{2} }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Which are true?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sz="2000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 { 1,2,3 }	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true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 { 1,2,3 </a:t>
            </a:r>
            <a:r>
              <a:rPr lang="en-US" dirty="0" smtClean="0">
                <a:sym typeface="Symbol" pitchFamily="18" charset="2"/>
              </a:rPr>
              <a:t>}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false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 { </a:t>
            </a:r>
            <a:r>
              <a:rPr lang="en-US" dirty="0">
                <a:sym typeface="Symbol" pitchFamily="18" charset="2"/>
              </a:rPr>
              <a:t>1,2,3 </a:t>
            </a:r>
            <a:r>
              <a:rPr lang="en-US" dirty="0" smtClean="0">
                <a:sym typeface="Symbol" pitchFamily="18" charset="2"/>
              </a:rPr>
              <a:t>}		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 { 1,2,3 </a:t>
            </a:r>
            <a:r>
              <a:rPr lang="en-US" dirty="0" smtClean="0">
                <a:sym typeface="Symbol" pitchFamily="18" charset="2"/>
              </a:rPr>
              <a:t>}	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</a:t>
            </a:r>
            <a:r>
              <a:rPr lang="en-US" dirty="0">
                <a:sym typeface="Symbol" pitchFamily="18" charset="2"/>
              </a:rPr>
              <a:t>2}  { </a:t>
            </a:r>
            <a:r>
              <a:rPr lang="en-US" dirty="0" smtClean="0">
                <a:sym typeface="Symbol" pitchFamily="18" charset="2"/>
              </a:rPr>
              <a:t>{1},{2} }	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</a:t>
            </a:r>
            <a:r>
              <a:rPr lang="en-US" dirty="0">
                <a:sym typeface="Symbol" pitchFamily="18" charset="2"/>
              </a:rPr>
              <a:t>2} 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{ {1},{2} </a:t>
            </a:r>
            <a:r>
              <a:rPr lang="en-US" dirty="0" smtClean="0">
                <a:sym typeface="Symbol" pitchFamily="18" charset="2"/>
              </a:rPr>
              <a:t>}	</a:t>
            </a: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Which are true?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sz="2000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 { 1,2,3 }	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true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 { 1,2,3 </a:t>
            </a:r>
            <a:r>
              <a:rPr lang="en-US" dirty="0" smtClean="0">
                <a:sym typeface="Symbol" pitchFamily="18" charset="2"/>
              </a:rPr>
              <a:t>}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false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 { </a:t>
            </a:r>
            <a:r>
              <a:rPr lang="en-US" dirty="0">
                <a:sym typeface="Symbol" pitchFamily="18" charset="2"/>
              </a:rPr>
              <a:t>1,2,3 </a:t>
            </a:r>
            <a:r>
              <a:rPr lang="en-US" dirty="0" smtClean="0">
                <a:sym typeface="Symbol" pitchFamily="18" charset="2"/>
              </a:rPr>
              <a:t>}	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false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 { 1,2,3 </a:t>
            </a:r>
            <a:r>
              <a:rPr lang="en-US" dirty="0" smtClean="0">
                <a:sym typeface="Symbol" pitchFamily="18" charset="2"/>
              </a:rPr>
              <a:t>}	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</a:t>
            </a:r>
            <a:r>
              <a:rPr lang="en-US" dirty="0">
                <a:sym typeface="Symbol" pitchFamily="18" charset="2"/>
              </a:rPr>
              <a:t>2}  { </a:t>
            </a:r>
            <a:r>
              <a:rPr lang="en-US" dirty="0" smtClean="0">
                <a:sym typeface="Symbol" pitchFamily="18" charset="2"/>
              </a:rPr>
              <a:t>{1},{2} }	</a:t>
            </a:r>
            <a:endParaRPr lang="en-US" dirty="0" smtClean="0">
              <a:solidFill>
                <a:srgbClr val="FFFF00"/>
              </a:solidFill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{2} 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{ {1},{2} </a:t>
            </a:r>
            <a:r>
              <a:rPr lang="en-US" dirty="0" smtClean="0">
                <a:sym typeface="Symbol" pitchFamily="18" charset="2"/>
              </a:rPr>
              <a:t>}	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Which are true?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sz="2000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 { 1,2,3 }	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true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 { 1,2,3 </a:t>
            </a:r>
            <a:r>
              <a:rPr lang="en-US" dirty="0" smtClean="0">
                <a:sym typeface="Symbol" pitchFamily="18" charset="2"/>
              </a:rPr>
              <a:t>}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false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 { </a:t>
            </a:r>
            <a:r>
              <a:rPr lang="en-US" dirty="0">
                <a:sym typeface="Symbol" pitchFamily="18" charset="2"/>
              </a:rPr>
              <a:t>1,2,3 </a:t>
            </a:r>
            <a:r>
              <a:rPr lang="en-US" dirty="0" smtClean="0">
                <a:sym typeface="Symbol" pitchFamily="18" charset="2"/>
              </a:rPr>
              <a:t>}	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false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 { 1,2,3 </a:t>
            </a:r>
            <a:r>
              <a:rPr lang="en-US" dirty="0" smtClean="0">
                <a:sym typeface="Symbol" pitchFamily="18" charset="2"/>
              </a:rPr>
              <a:t>}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true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{2}  { </a:t>
            </a:r>
            <a:r>
              <a:rPr lang="en-US" dirty="0" smtClean="0">
                <a:sym typeface="Symbol" pitchFamily="18" charset="2"/>
              </a:rPr>
              <a:t>{1},{2} }	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</a:t>
            </a:r>
            <a:r>
              <a:rPr lang="en-US" dirty="0">
                <a:sym typeface="Symbol" pitchFamily="18" charset="2"/>
              </a:rPr>
              <a:t>2} 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{ {1},{2} </a:t>
            </a:r>
            <a:r>
              <a:rPr lang="en-US" dirty="0" smtClean="0">
                <a:sym typeface="Symbol" pitchFamily="18" charset="2"/>
              </a:rPr>
              <a:t>}	</a:t>
            </a: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Which are true?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sz="2000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 { 1,2,3 }	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true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 { 1,2,3 </a:t>
            </a:r>
            <a:r>
              <a:rPr lang="en-US" dirty="0" smtClean="0">
                <a:sym typeface="Symbol" pitchFamily="18" charset="2"/>
              </a:rPr>
              <a:t>}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false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 { </a:t>
            </a:r>
            <a:r>
              <a:rPr lang="en-US" dirty="0">
                <a:sym typeface="Symbol" pitchFamily="18" charset="2"/>
              </a:rPr>
              <a:t>1,2,3 </a:t>
            </a:r>
            <a:r>
              <a:rPr lang="en-US" dirty="0" smtClean="0">
                <a:sym typeface="Symbol" pitchFamily="18" charset="2"/>
              </a:rPr>
              <a:t>}	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false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 { 1,2,3 </a:t>
            </a:r>
            <a:r>
              <a:rPr lang="en-US" dirty="0" smtClean="0">
                <a:sym typeface="Symbol" pitchFamily="18" charset="2"/>
              </a:rPr>
              <a:t>}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true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{2}  { </a:t>
            </a:r>
            <a:r>
              <a:rPr lang="en-US" dirty="0" smtClean="0">
                <a:sym typeface="Symbol" pitchFamily="18" charset="2"/>
              </a:rPr>
              <a:t>{1},{2} }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false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{2} 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{ {1},{2} </a:t>
            </a:r>
            <a:r>
              <a:rPr lang="en-US" dirty="0" smtClean="0">
                <a:sym typeface="Symbol" pitchFamily="18" charset="2"/>
              </a:rPr>
              <a:t>}	</a:t>
            </a: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4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Which are true?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sz="2000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 { 1,2,3 }	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true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 { 1,2,3 </a:t>
            </a:r>
            <a:r>
              <a:rPr lang="en-US" dirty="0" smtClean="0">
                <a:sym typeface="Symbol" pitchFamily="18" charset="2"/>
              </a:rPr>
              <a:t>}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false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2  { </a:t>
            </a:r>
            <a:r>
              <a:rPr lang="en-US" dirty="0">
                <a:sym typeface="Symbol" pitchFamily="18" charset="2"/>
              </a:rPr>
              <a:t>1,2,3 </a:t>
            </a:r>
            <a:r>
              <a:rPr lang="en-US" dirty="0" smtClean="0">
                <a:sym typeface="Symbol" pitchFamily="18" charset="2"/>
              </a:rPr>
              <a:t>}	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false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sym typeface="Symbol" pitchFamily="18" charset="2"/>
              </a:rPr>
              <a:t>{2} </a:t>
            </a:r>
            <a:r>
              <a:rPr lang="en-US" dirty="0">
                <a:sym typeface="Symbol" pitchFamily="18" charset="2"/>
              </a:rPr>
              <a:t> { 1,2,3 </a:t>
            </a:r>
            <a:r>
              <a:rPr lang="en-US" dirty="0" smtClean="0">
                <a:sym typeface="Symbol" pitchFamily="18" charset="2"/>
              </a:rPr>
              <a:t>}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true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{2}  { </a:t>
            </a:r>
            <a:r>
              <a:rPr lang="en-US" dirty="0" smtClean="0">
                <a:sym typeface="Symbol" pitchFamily="18" charset="2"/>
              </a:rPr>
              <a:t>{1},{2} }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false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sym typeface="Symbol" pitchFamily="18" charset="2"/>
              </a:rPr>
              <a:t>{2} 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{ {1},{2} </a:t>
            </a:r>
            <a:r>
              <a:rPr lang="en-US" dirty="0" smtClean="0">
                <a:sym typeface="Symbol" pitchFamily="18" charset="2"/>
              </a:rPr>
              <a:t>}	</a:t>
            </a: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true</a:t>
            </a:r>
            <a:endParaRPr lang="en-US" dirty="0">
              <a:solidFill>
                <a:srgbClr val="FFFF00"/>
              </a:solidFill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>
              <a:sym typeface="Symbol" pitchFamily="18" charset="2"/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sym typeface="Symbol" pitchFamily="18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8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Discrete stuff can often be counted</a:t>
            </a:r>
          </a:p>
          <a:p>
            <a:r>
              <a:rPr lang="en-US" dirty="0" smtClean="0"/>
              <a:t>Continuous stuff must be measured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7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48700" cy="5638800"/>
          </a:xfrm>
        </p:spPr>
        <p:txBody>
          <a:bodyPr/>
          <a:lstStyle/>
          <a:p>
            <a:r>
              <a:rPr lang="en-US" dirty="0"/>
              <a:t>When </a:t>
            </a:r>
            <a:r>
              <a:rPr lang="en-US" dirty="0" smtClean="0"/>
              <a:t>A is a subset </a:t>
            </a:r>
            <a:r>
              <a:rPr lang="en-US" dirty="0"/>
              <a:t>of </a:t>
            </a:r>
            <a:r>
              <a:rPr lang="en-US" dirty="0" smtClean="0"/>
              <a:t>set </a:t>
            </a:r>
            <a:r>
              <a:rPr lang="en-US" dirty="0"/>
              <a:t>U, the </a:t>
            </a:r>
            <a:r>
              <a:rPr lang="en-US" dirty="0">
                <a:solidFill>
                  <a:srgbClr val="FFC000"/>
                </a:solidFill>
              </a:rPr>
              <a:t>absolute complement</a:t>
            </a:r>
            <a:r>
              <a:rPr lang="en-US" dirty="0"/>
              <a:t> of A is the set of elements in U </a:t>
            </a:r>
            <a:r>
              <a:rPr lang="en-US" dirty="0" smtClean="0"/>
              <a:t>not </a:t>
            </a:r>
            <a:r>
              <a:rPr lang="en-US" dirty="0"/>
              <a:t>in </a:t>
            </a:r>
            <a:r>
              <a:rPr lang="en-US" dirty="0" smtClean="0"/>
              <a:t>A 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340100"/>
            <a:ext cx="35433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6172200"/>
            <a:ext cx="422904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CCFFFF"/>
                </a:solidFill>
              </a:rPr>
              <a:t>Complement of set A in U</a:t>
            </a:r>
            <a:endParaRPr lang="en-US" sz="2500" b="1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2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48700" cy="5638800"/>
          </a:xfrm>
        </p:spPr>
        <p:txBody>
          <a:bodyPr/>
          <a:lstStyle/>
          <a:p>
            <a:r>
              <a:rPr lang="en-US" dirty="0"/>
              <a:t>When </a:t>
            </a:r>
            <a:r>
              <a:rPr lang="en-US" dirty="0" smtClean="0"/>
              <a:t>A is a subset </a:t>
            </a:r>
            <a:r>
              <a:rPr lang="en-US" dirty="0"/>
              <a:t>of </a:t>
            </a:r>
            <a:r>
              <a:rPr lang="en-US" dirty="0" smtClean="0"/>
              <a:t>set </a:t>
            </a:r>
            <a:r>
              <a:rPr lang="en-US" dirty="0"/>
              <a:t>U, the </a:t>
            </a:r>
            <a:r>
              <a:rPr lang="en-US" dirty="0">
                <a:solidFill>
                  <a:srgbClr val="FFC000"/>
                </a:solidFill>
              </a:rPr>
              <a:t>absolute complement</a:t>
            </a:r>
            <a:r>
              <a:rPr lang="en-US" dirty="0"/>
              <a:t> of A is the set of elements in U </a:t>
            </a:r>
            <a:r>
              <a:rPr lang="en-US" dirty="0" smtClean="0"/>
              <a:t>not </a:t>
            </a:r>
            <a:r>
              <a:rPr lang="en-US" dirty="0"/>
              <a:t>in </a:t>
            </a:r>
            <a:r>
              <a:rPr lang="en-US" dirty="0" smtClean="0"/>
              <a:t>A</a:t>
            </a:r>
          </a:p>
          <a:p>
            <a:endParaRPr lang="en-US" dirty="0"/>
          </a:p>
          <a:p>
            <a:r>
              <a:rPr lang="en-US" dirty="0" smtClean="0"/>
              <a:t>Written: A</a:t>
            </a:r>
            <a:r>
              <a:rPr lang="en-US" baseline="30000" dirty="0" smtClean="0"/>
              <a:t>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27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6388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>
                <a:solidFill>
                  <a:srgbClr val="FFC000"/>
                </a:solidFill>
              </a:rPr>
              <a:t>relative complement</a:t>
            </a:r>
            <a:r>
              <a:rPr lang="en-US" dirty="0"/>
              <a:t> of A with respect to a set </a:t>
            </a:r>
            <a:r>
              <a:rPr lang="en-US" dirty="0" smtClean="0"/>
              <a:t>B </a:t>
            </a:r>
            <a:r>
              <a:rPr lang="en-US" dirty="0"/>
              <a:t>is the set of elements in B but not in </a:t>
            </a:r>
            <a:r>
              <a:rPr lang="en-US" dirty="0" smtClean="0"/>
              <a:t>A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Subsets</a:t>
            </a:r>
            <a:endParaRPr 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63900"/>
            <a:ext cx="3664719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6172200"/>
            <a:ext cx="766908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CCFFFF"/>
                </a:solidFill>
              </a:rPr>
              <a:t>Relative complement of set A with respect to B</a:t>
            </a:r>
            <a:endParaRPr lang="en-US" sz="2500" b="1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6388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relative complement of A with respect to a set </a:t>
            </a:r>
            <a:r>
              <a:rPr lang="en-US" dirty="0" smtClean="0"/>
              <a:t>B </a:t>
            </a:r>
            <a:r>
              <a:rPr lang="en-US" dirty="0"/>
              <a:t>is the set of elements in B but not in A</a:t>
            </a:r>
          </a:p>
          <a:p>
            <a:endParaRPr lang="en-US" dirty="0" smtClean="0"/>
          </a:p>
          <a:p>
            <a:r>
              <a:rPr lang="en-US" dirty="0" smtClean="0"/>
              <a:t>Written </a:t>
            </a:r>
            <a:r>
              <a:rPr lang="en-US" dirty="0"/>
              <a:t>B ∖ </a:t>
            </a:r>
            <a:r>
              <a:rPr lang="en-US" dirty="0" smtClean="0"/>
              <a:t>A   or   B –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relative complement is also called the “</a:t>
            </a:r>
            <a:r>
              <a:rPr lang="en-US" dirty="0" smtClean="0">
                <a:solidFill>
                  <a:srgbClr val="FFC000"/>
                </a:solidFill>
              </a:rPr>
              <a:t>difference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63900"/>
            <a:ext cx="3664719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5275" y="6173004"/>
            <a:ext cx="29081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CCFFFF"/>
                </a:solidFill>
              </a:rPr>
              <a:t>Difference B - A</a:t>
            </a:r>
            <a:endParaRPr lang="en-US" sz="2500" b="1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6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Which colors show the complement of B with respect to U?</a:t>
            </a:r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4025900"/>
            <a:ext cx="3556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Which colors show the complement of B with respect to U?  </a:t>
            </a:r>
            <a:r>
              <a:rPr lang="en-US" dirty="0" smtClean="0">
                <a:solidFill>
                  <a:srgbClr val="FFFF00"/>
                </a:solidFill>
              </a:rPr>
              <a:t>black and yellow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4025900"/>
            <a:ext cx="3556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2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Which colors show the difference of A - B?</a:t>
            </a:r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4025900"/>
            <a:ext cx="3556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5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Which colors show the difference of A - B? </a:t>
            </a:r>
            <a:r>
              <a:rPr lang="en-US" dirty="0" smtClean="0">
                <a:solidFill>
                  <a:srgbClr val="FFFF00"/>
                </a:solidFill>
              </a:rPr>
              <a:t>yellow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4025900"/>
            <a:ext cx="3556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Subsets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FF00"/>
                </a:solidFill>
                <a:cs typeface="Tahoma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9394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Discrete stuff will be whole numbers</a:t>
            </a:r>
          </a:p>
          <a:p>
            <a:r>
              <a:rPr lang="en-US" dirty="0" smtClean="0"/>
              <a:t>Continuous stuff can have fractions, decimals,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64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Morgan’s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C000"/>
                </a:solidFill>
              </a:rPr>
              <a:t>Not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(A </a:t>
            </a:r>
            <a:r>
              <a:rPr lang="en-US" i="1" dirty="0">
                <a:solidFill>
                  <a:srgbClr val="FFC000"/>
                </a:solidFill>
              </a:rPr>
              <a:t>and</a:t>
            </a:r>
            <a:r>
              <a:rPr lang="en-US" dirty="0">
                <a:solidFill>
                  <a:srgbClr val="FFC000"/>
                </a:solidFill>
              </a:rPr>
              <a:t> B) </a:t>
            </a:r>
            <a:r>
              <a:rPr lang="en-US" dirty="0"/>
              <a:t>is the same </a:t>
            </a:r>
            <a:r>
              <a:rPr lang="en-US" dirty="0" smtClean="0"/>
              <a:t>as: </a:t>
            </a:r>
          </a:p>
          <a:p>
            <a:r>
              <a:rPr lang="en-US" i="1" dirty="0"/>
              <a:t>	</a:t>
            </a:r>
            <a:r>
              <a:rPr lang="en-US" i="1" dirty="0" smtClean="0"/>
              <a:t>Not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i="1" dirty="0"/>
              <a:t>or</a:t>
            </a:r>
            <a:r>
              <a:rPr lang="en-US" dirty="0"/>
              <a:t> </a:t>
            </a:r>
            <a:r>
              <a:rPr lang="en-US" i="1" dirty="0"/>
              <a:t>Not</a:t>
            </a:r>
            <a:r>
              <a:rPr lang="en-US" dirty="0"/>
              <a:t> </a:t>
            </a:r>
            <a:r>
              <a:rPr lang="en-US" dirty="0" smtClean="0"/>
              <a:t>B</a:t>
            </a:r>
          </a:p>
          <a:p>
            <a:endParaRPr lang="en-US" dirty="0"/>
          </a:p>
          <a:p>
            <a:r>
              <a:rPr lang="en-US" i="1" dirty="0">
                <a:solidFill>
                  <a:srgbClr val="FFC000"/>
                </a:solidFill>
              </a:rPr>
              <a:t>Not</a:t>
            </a:r>
            <a:r>
              <a:rPr lang="en-US" dirty="0">
                <a:solidFill>
                  <a:srgbClr val="FFC000"/>
                </a:solidFill>
              </a:rPr>
              <a:t> (A </a:t>
            </a:r>
            <a:r>
              <a:rPr lang="en-US" i="1" dirty="0">
                <a:solidFill>
                  <a:srgbClr val="FFC000"/>
                </a:solidFill>
              </a:rPr>
              <a:t>or</a:t>
            </a:r>
            <a:r>
              <a:rPr lang="en-US" dirty="0">
                <a:solidFill>
                  <a:srgbClr val="FFC000"/>
                </a:solidFill>
              </a:rPr>
              <a:t> B) </a:t>
            </a:r>
            <a:r>
              <a:rPr lang="en-US" dirty="0"/>
              <a:t>is the same </a:t>
            </a:r>
            <a:r>
              <a:rPr lang="en-US" dirty="0" smtClean="0"/>
              <a:t>as: </a:t>
            </a:r>
          </a:p>
          <a:p>
            <a:r>
              <a:rPr lang="en-US" i="1" dirty="0"/>
              <a:t>	</a:t>
            </a:r>
            <a:r>
              <a:rPr lang="en-US" i="1" dirty="0" smtClean="0"/>
              <a:t>Not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i="1" dirty="0"/>
              <a:t>and</a:t>
            </a:r>
            <a:r>
              <a:rPr lang="en-US" dirty="0"/>
              <a:t> </a:t>
            </a:r>
            <a:r>
              <a:rPr lang="en-US" i="1" dirty="0"/>
              <a:t>Not</a:t>
            </a:r>
            <a:r>
              <a:rPr lang="en-US" dirty="0"/>
              <a:t> </a:t>
            </a:r>
            <a:r>
              <a:rPr lang="en-US" dirty="0" smtClean="0"/>
              <a:t>B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r>
              <a:rPr lang="en-US" smtClean="0"/>
              <a:t>De Morgan’s Laws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1066800"/>
            <a:ext cx="8229600" cy="563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smtClean="0"/>
              <a:t>Not</a:t>
            </a:r>
            <a:r>
              <a:rPr lang="en-US" dirty="0" smtClean="0"/>
              <a:t> (A </a:t>
            </a:r>
            <a:r>
              <a:rPr lang="en-US" i="1" dirty="0" smtClean="0"/>
              <a:t>and</a:t>
            </a:r>
            <a:r>
              <a:rPr lang="en-US" dirty="0" smtClean="0"/>
              <a:t> B)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993900"/>
            <a:ext cx="6831013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1593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r>
              <a:rPr lang="en-US" smtClean="0"/>
              <a:t>De Morgan’s Laws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1066800"/>
            <a:ext cx="8229600" cy="563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smtClean="0"/>
              <a:t>  Not</a:t>
            </a:r>
            <a:r>
              <a:rPr lang="en-US" dirty="0" smtClean="0"/>
              <a:t> A                 </a:t>
            </a:r>
            <a:r>
              <a:rPr lang="en-US" i="1" dirty="0" smtClean="0"/>
              <a:t>Not</a:t>
            </a:r>
            <a:r>
              <a:rPr lang="en-US" dirty="0" smtClean="0"/>
              <a:t> 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Not A or Not B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1"/>
            <a:ext cx="3335946" cy="234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32" y="1676400"/>
            <a:ext cx="3335946" cy="234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79" y="4319107"/>
            <a:ext cx="3352799" cy="235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39056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8150" y="12192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Complement of an Intersection of Two Sets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Morgan’s Laws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5118100"/>
            <a:ext cx="4572000" cy="1447800"/>
          </a:xfrm>
        </p:spPr>
        <p:txBody>
          <a:bodyPr/>
          <a:lstStyle/>
          <a:p>
            <a:pPr>
              <a:lnSpc>
                <a:spcPts val="4200"/>
              </a:lnSpc>
              <a:spcBef>
                <a:spcPts val="0"/>
              </a:spcBef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Arial" charset="0"/>
                <a:sym typeface="Symbol"/>
              </a:rPr>
              <a:t>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>
              <a:lnSpc>
                <a:spcPts val="4200"/>
              </a:lnSpc>
              <a:spcBef>
                <a:spcPts val="0"/>
              </a:spcBef>
            </a:pPr>
            <a:r>
              <a:rPr lang="en-US" b="0" dirty="0" smtClean="0">
                <a:latin typeface="Arial" charset="0"/>
                <a:sym typeface="Symbol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Arial" charset="0"/>
                <a:sym typeface="Symbol"/>
              </a:rPr>
              <a:t>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0" dirty="0" smtClean="0">
                <a:latin typeface="Arial" charset="0"/>
                <a:sym typeface="Symbol"/>
              </a:rPr>
              <a:t>)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0" dirty="0" smtClean="0">
                <a:latin typeface="Arial" charset="0"/>
                <a:sym typeface="Symbol"/>
              </a:rPr>
              <a:t> =</a:t>
            </a:r>
            <a:r>
              <a:rPr lang="en-US" dirty="0" smtClean="0">
                <a:latin typeface="Arial" charset="0"/>
                <a:sym typeface="Symbol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Arial" charset="0"/>
                <a:sym typeface="Symbol"/>
              </a:rPr>
              <a:t>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7" y="1981201"/>
            <a:ext cx="4195763" cy="295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05400"/>
            <a:ext cx="54432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3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Morgan’s Laws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complement of the intersection of sets </a:t>
            </a:r>
            <a:r>
              <a:rPr lang="en-US" dirty="0" smtClean="0"/>
              <a:t>A and B is </a:t>
            </a:r>
            <a:r>
              <a:rPr lang="en-US" dirty="0"/>
              <a:t>equal to the union of </a:t>
            </a:r>
            <a:r>
              <a:rPr lang="en-US" dirty="0" smtClean="0"/>
              <a:t>A</a:t>
            </a:r>
            <a:r>
              <a:rPr lang="en-US" baseline="30000" dirty="0" smtClean="0"/>
              <a:t>c</a:t>
            </a:r>
            <a:r>
              <a:rPr lang="en-US" dirty="0" smtClean="0"/>
              <a:t> and </a:t>
            </a:r>
            <a:r>
              <a:rPr lang="en-US" dirty="0" err="1" smtClean="0"/>
              <a:t>B</a:t>
            </a:r>
            <a:r>
              <a:rPr lang="en-US" baseline="30000" dirty="0" err="1" smtClean="0"/>
              <a:t>c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6319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563880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smtClean="0"/>
              <a:t>survey </a:t>
            </a:r>
            <a:r>
              <a:rPr lang="en-US" dirty="0"/>
              <a:t>asked </a:t>
            </a:r>
            <a:r>
              <a:rPr lang="en-US" dirty="0" smtClean="0"/>
              <a:t>students </a:t>
            </a:r>
            <a:r>
              <a:rPr lang="en-US" dirty="0"/>
              <a:t>whether or not </a:t>
            </a:r>
            <a:r>
              <a:rPr lang="en-US" dirty="0" smtClean="0"/>
              <a:t>they </a:t>
            </a:r>
            <a:r>
              <a:rPr lang="en-US" dirty="0"/>
              <a:t>planned to go to the upcoming basketball game or the upcoming football </a:t>
            </a:r>
            <a:r>
              <a:rPr lang="en-US" dirty="0" smtClean="0"/>
              <a:t>game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De Morgan’s Laws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3698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r>
              <a:rPr lang="en-US" dirty="0" smtClean="0"/>
              <a:t>200 </a:t>
            </a:r>
            <a:r>
              <a:rPr lang="en-US" dirty="0"/>
              <a:t>total students were </a:t>
            </a:r>
            <a:r>
              <a:rPr lang="en-US" dirty="0" smtClean="0"/>
              <a:t>surveyed</a:t>
            </a:r>
            <a:endParaRPr lang="en-US" dirty="0"/>
          </a:p>
          <a:p>
            <a:endParaRPr lang="en-US" sz="1000" dirty="0" smtClean="0"/>
          </a:p>
          <a:p>
            <a:r>
              <a:rPr lang="en-US" dirty="0" smtClean="0"/>
              <a:t>158 </a:t>
            </a:r>
            <a:r>
              <a:rPr lang="en-US" dirty="0"/>
              <a:t>students stated that they would miss at least one of the games (this includes the students that plan to miss both games</a:t>
            </a:r>
            <a:r>
              <a:rPr lang="en-US" dirty="0" smtClean="0"/>
              <a:t>) </a:t>
            </a:r>
            <a:endParaRPr lang="en-US" dirty="0"/>
          </a:p>
          <a:p>
            <a:endParaRPr lang="en-US" sz="2000" dirty="0" smtClean="0"/>
          </a:p>
          <a:p>
            <a:r>
              <a:rPr lang="en-US" dirty="0" smtClean="0"/>
              <a:t>How </a:t>
            </a:r>
            <a:r>
              <a:rPr lang="en-US" dirty="0"/>
              <a:t>many students </a:t>
            </a:r>
            <a:r>
              <a:rPr lang="en-US" dirty="0" smtClean="0"/>
              <a:t>will miss at least one game?</a:t>
            </a:r>
            <a:endParaRPr lang="en-US" dirty="0">
              <a:effectLst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De Morgan’s Laws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859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De Morgan’s Laws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759700" cy="545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75024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r>
              <a:rPr lang="en-US" smtClean="0"/>
              <a:t>De Morgan’s Laws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1066800"/>
            <a:ext cx="8229600" cy="563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smtClean="0"/>
              <a:t>Not</a:t>
            </a:r>
            <a:r>
              <a:rPr lang="en-US" dirty="0" smtClean="0"/>
              <a:t> (A </a:t>
            </a:r>
            <a:r>
              <a:rPr lang="en-US" i="1" dirty="0" smtClean="0"/>
              <a:t>or</a:t>
            </a:r>
            <a:r>
              <a:rPr lang="en-US" dirty="0" smtClean="0"/>
              <a:t> B)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993900"/>
            <a:ext cx="6373813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34659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r>
              <a:rPr lang="en-US" smtClean="0"/>
              <a:t>De Morgan’s Laws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1066800"/>
            <a:ext cx="8229600" cy="563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smtClean="0"/>
              <a:t>  Not</a:t>
            </a:r>
            <a:r>
              <a:rPr lang="en-US" dirty="0" smtClean="0"/>
              <a:t> A                 </a:t>
            </a:r>
            <a:r>
              <a:rPr lang="en-US" i="1" dirty="0" smtClean="0"/>
              <a:t>Not</a:t>
            </a:r>
            <a:r>
              <a:rPr lang="en-US" dirty="0" smtClean="0"/>
              <a:t> 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and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Not A and Not B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1"/>
            <a:ext cx="3335946" cy="234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32" y="1676400"/>
            <a:ext cx="3335946" cy="234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32" y="4283021"/>
            <a:ext cx="3335946" cy="234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544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754"/>
            <a:ext cx="9144000" cy="346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5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8150" y="12192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Complement of a Union of Two Sets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Morgan’s Laws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5118100"/>
            <a:ext cx="4572000" cy="1447800"/>
          </a:xfrm>
        </p:spPr>
        <p:txBody>
          <a:bodyPr/>
          <a:lstStyle/>
          <a:p>
            <a:pPr>
              <a:lnSpc>
                <a:spcPts val="4200"/>
              </a:lnSpc>
              <a:spcBef>
                <a:spcPts val="0"/>
              </a:spcBef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Arial" charset="0"/>
                <a:sym typeface="Symbol"/>
              </a:rPr>
              <a:t>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>
              <a:lnSpc>
                <a:spcPts val="4200"/>
              </a:lnSpc>
              <a:spcBef>
                <a:spcPts val="0"/>
              </a:spcBef>
            </a:pPr>
            <a:r>
              <a:rPr lang="en-US" b="0" dirty="0" smtClean="0">
                <a:latin typeface="Arial" charset="0"/>
                <a:sym typeface="Symbol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Arial" charset="0"/>
                <a:sym typeface="Symbol"/>
              </a:rPr>
              <a:t>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b="0" dirty="0" smtClean="0">
                <a:latin typeface="Arial" charset="0"/>
                <a:sym typeface="Symbol"/>
              </a:rPr>
              <a:t>)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0" dirty="0" smtClean="0">
                <a:latin typeface="Arial" charset="0"/>
                <a:sym typeface="Symbol"/>
              </a:rPr>
              <a:t> =</a:t>
            </a:r>
            <a:r>
              <a:rPr lang="en-US" dirty="0" smtClean="0">
                <a:latin typeface="Arial" charset="0"/>
                <a:sym typeface="Symbol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Arial" charset="0"/>
                <a:sym typeface="Symbol"/>
              </a:rPr>
              <a:t>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81200"/>
            <a:ext cx="4270274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105400"/>
            <a:ext cx="54432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29497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Morgan’s Laws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complement of the </a:t>
            </a:r>
            <a:r>
              <a:rPr lang="en-US" dirty="0" smtClean="0"/>
              <a:t>union </a:t>
            </a:r>
            <a:r>
              <a:rPr lang="en-US" dirty="0"/>
              <a:t>of sets </a:t>
            </a:r>
            <a:r>
              <a:rPr lang="en-US" dirty="0" smtClean="0"/>
              <a:t>A and B is </a:t>
            </a:r>
            <a:r>
              <a:rPr lang="en-US" dirty="0"/>
              <a:t>equal to the </a:t>
            </a:r>
            <a:r>
              <a:rPr lang="en-US" dirty="0" smtClean="0"/>
              <a:t>intersection </a:t>
            </a:r>
            <a:r>
              <a:rPr lang="en-US" dirty="0"/>
              <a:t>of </a:t>
            </a:r>
            <a:r>
              <a:rPr lang="en-US" dirty="0" smtClean="0"/>
              <a:t>A</a:t>
            </a:r>
            <a:r>
              <a:rPr lang="en-US" baseline="30000" dirty="0" smtClean="0"/>
              <a:t>c</a:t>
            </a:r>
            <a:r>
              <a:rPr lang="en-US" dirty="0" smtClean="0"/>
              <a:t> and </a:t>
            </a:r>
            <a:r>
              <a:rPr lang="en-US" dirty="0" err="1" smtClean="0"/>
              <a:t>B</a:t>
            </a:r>
            <a:r>
              <a:rPr lang="en-US" baseline="30000" dirty="0" err="1" smtClean="0"/>
              <a:t>c</a:t>
            </a:r>
            <a:endParaRPr lang="en-US" baseline="300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640778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563880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smtClean="0"/>
              <a:t>survey </a:t>
            </a:r>
            <a:r>
              <a:rPr lang="en-US" dirty="0"/>
              <a:t>asked </a:t>
            </a:r>
            <a:r>
              <a:rPr lang="en-US" dirty="0" smtClean="0"/>
              <a:t>students </a:t>
            </a:r>
            <a:r>
              <a:rPr lang="en-US" dirty="0"/>
              <a:t>whether or not </a:t>
            </a:r>
            <a:r>
              <a:rPr lang="en-US" dirty="0" smtClean="0"/>
              <a:t>they </a:t>
            </a:r>
            <a:r>
              <a:rPr lang="en-US" dirty="0"/>
              <a:t>planned to go to the upcoming basketball game or the upcoming football </a:t>
            </a:r>
            <a:r>
              <a:rPr lang="en-US" dirty="0" smtClean="0"/>
              <a:t>game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De Morgan’s Laws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2638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638800"/>
          </a:xfrm>
        </p:spPr>
        <p:txBody>
          <a:bodyPr/>
          <a:lstStyle/>
          <a:p>
            <a:r>
              <a:rPr lang="en-US" dirty="0" smtClean="0"/>
              <a:t>200 </a:t>
            </a:r>
            <a:r>
              <a:rPr lang="en-US" dirty="0"/>
              <a:t>total students were </a:t>
            </a:r>
            <a:r>
              <a:rPr lang="en-US" dirty="0" smtClean="0"/>
              <a:t>surveyed</a:t>
            </a:r>
            <a:endParaRPr lang="en-US" dirty="0"/>
          </a:p>
          <a:p>
            <a:endParaRPr lang="en-US" sz="1000" dirty="0" smtClean="0"/>
          </a:p>
          <a:p>
            <a:r>
              <a:rPr lang="en-US" dirty="0" smtClean="0"/>
              <a:t>158 </a:t>
            </a:r>
            <a:r>
              <a:rPr lang="en-US" dirty="0"/>
              <a:t>students stated that they would miss at least one of the games (this includes the students that plan to miss both games</a:t>
            </a:r>
            <a:r>
              <a:rPr lang="en-US" dirty="0" smtClean="0"/>
              <a:t>) </a:t>
            </a:r>
            <a:endParaRPr lang="en-US" dirty="0"/>
          </a:p>
          <a:p>
            <a:endParaRPr lang="en-US" sz="2000" dirty="0" smtClean="0"/>
          </a:p>
          <a:p>
            <a:r>
              <a:rPr lang="en-US" dirty="0" smtClean="0"/>
              <a:t>How </a:t>
            </a:r>
            <a:r>
              <a:rPr lang="en-US" dirty="0"/>
              <a:t>many students plan to attend </a:t>
            </a:r>
            <a:r>
              <a:rPr lang="en-US" dirty="0" smtClean="0"/>
              <a:t>neither game?</a:t>
            </a:r>
            <a:endParaRPr lang="en-US" dirty="0">
              <a:effectLst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De Morgan’s Laws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1500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520377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De Morgan’s Laws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7210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/>
              <a:t>How many integers between 1 and 1000 (inclusive) are neither multiples of 2 nor multiples of 5?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De Morgan’s Laws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168" y="2895600"/>
            <a:ext cx="5290445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83027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Morgan’s Laws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 Morgan's Laws can be generalized to any number of sets</a:t>
            </a:r>
          </a:p>
        </p:txBody>
      </p:sp>
    </p:spTree>
    <p:extLst>
      <p:ext uri="{BB962C8B-B14F-4D97-AF65-F5344CB8AC3E}">
        <p14:creationId xmlns:p14="http://schemas.microsoft.com/office/powerpoint/2010/main" val="391009660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FF00"/>
                </a:solidFill>
                <a:cs typeface="Tahoma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8482930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dirty="0" smtClean="0"/>
              <a:t>Before Columbus, ships sailed as close as they could to shore</a:t>
            </a:r>
          </a:p>
          <a:p>
            <a:endParaRPr lang="en-US" sz="1000" dirty="0"/>
          </a:p>
          <a:p>
            <a:pPr>
              <a:spcBef>
                <a:spcPts val="0"/>
              </a:spcBef>
            </a:pPr>
            <a:r>
              <a:rPr lang="en-US" dirty="0" smtClean="0"/>
              <a:t>This ensured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they would not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be lost at sea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2889250"/>
            <a:ext cx="47371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3663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Experienced Captains were critical – they could recognize more coastlines and be less likely to </a:t>
            </a:r>
          </a:p>
          <a:p>
            <a:r>
              <a:rPr lang="en-US" dirty="0" smtClean="0"/>
              <a:t>get lost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157389"/>
            <a:ext cx="5124450" cy="370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6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" y="762000"/>
            <a:ext cx="9120809" cy="60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410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Which?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9" y="6673334"/>
            <a:ext cx="6834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https://pixabay.com/p-1150021/?no_redirect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DISCRETE MATH?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</a:t>
            </a:r>
            <a:r>
              <a:rPr lang="en-US" altLang="en-US" sz="2400" dirty="0" smtClean="0">
                <a:solidFill>
                  <a:schemeClr val="bg1"/>
                </a:solidFill>
              </a:rPr>
              <a:t>PROBLEM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7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were books of coastline drawings for areas a Captain might not have seen before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17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22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ship that was blown away from shore during a storm was in serious trouble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61720"/>
            <a:ext cx="5916613" cy="369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8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Columbus sailed the ocean blue he discovered a route that would be profitable for ships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875"/>
            <a:ext cx="30480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5005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34559"/>
            <a:ext cx="8401050" cy="537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823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But… you couldn’t go to America following a coastline…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2590800"/>
            <a:ext cx="6127750" cy="40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1150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575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Navigators had to become brave enough to leave the coast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They also need a way to tell where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they were…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11689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2606675"/>
            <a:ext cx="6643687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the Chinese had had compasses for centuries, Europeans wouldn’t use them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06231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navigated by the North Star and the sun</a:t>
            </a:r>
          </a:p>
          <a:p>
            <a:r>
              <a:rPr lang="en-US" dirty="0" smtClean="0"/>
              <a:t>This gave them their latitude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44" y="3276600"/>
            <a:ext cx="5386456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2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endParaRPr lang="en-US" dirty="0"/>
          </a:p>
          <a:p>
            <a:endParaRPr lang="en-US" dirty="0">
              <a:solidFill>
                <a:srgbClr val="CF0E3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12192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But… it’s foggy a lot at sea -you often can’t see the North Star</a:t>
            </a:r>
          </a:p>
          <a:p>
            <a:r>
              <a:rPr lang="en-US" dirty="0" smtClean="0"/>
              <a:t>The Sun had to be sighted at sunrise, noon or sunset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17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reality “discrete math” is a hodgepodge of different types of mathematics that don’t fit into algebra or trig or calculus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5638800"/>
          </a:xfrm>
        </p:spPr>
        <p:txBody>
          <a:bodyPr/>
          <a:lstStyle/>
          <a:p>
            <a:r>
              <a:rPr lang="en-US" dirty="0" smtClean="0"/>
              <a:t>When you were lucky and could find your latitude… you still had no way of finding your longitude!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32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endParaRPr lang="en-US" dirty="0"/>
          </a:p>
          <a:p>
            <a:endParaRPr lang="en-US" dirty="0">
              <a:solidFill>
                <a:srgbClr val="CF0E3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12192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Captains would plot their (approximate) course on maps each day by making a line the (general) direction they thought were going and the (estimated) distance they thought they had gone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18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2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dirty="0" smtClean="0"/>
              <a:t>It was possible to be off by quite a bit, particularly during storms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64276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786867"/>
            <a:ext cx="5067300" cy="50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Navigators knew they needed a way to determine not just how far north of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the equator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they were but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also how far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around the globe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they had travelled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38648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57200" y="12192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In 1502, a contest was announced: anyone who found a reliable method of determining the longitude at sea (to an accuracy of 69 miles) would get money and the honor of having the Prime Meridian go through their capital 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84934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(…of course, the Chinese had solved it years earlier… the Prime Meridian should go through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Beijing</a:t>
            </a:r>
            <a:r>
              <a:rPr lang="en-US" dirty="0"/>
              <a:t>…)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95402"/>
            <a:ext cx="4495800" cy="356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31054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dirty="0" smtClean="0"/>
              <a:t>One of the people who worked on the Problem of the Longitude was Rene Descartes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11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1876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dirty="0" smtClean="0"/>
              <a:t>He noted the way Captains plotted their course on maps: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7200"/>
            <a:ext cx="5334000" cy="32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11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92304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23400"/>
            <a:ext cx="5314950" cy="31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dirty="0" smtClean="0"/>
              <a:t>He thought that would be a good way to show changes in other data, too!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Longitude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11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067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topics are frequently useful in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4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dirty="0" smtClean="0"/>
              <a:t>He devised a gridded paper and a way to graph pairs of numbers on the grid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Longitude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11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3134032"/>
            <a:ext cx="5232400" cy="30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71922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11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dirty="0" smtClean="0"/>
              <a:t>In his honor, the grid is called the “Cartesian Coordinate System”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Longitude</a:t>
            </a:r>
          </a:p>
        </p:txBody>
      </p:sp>
    </p:spTree>
    <p:extLst>
      <p:ext uri="{BB962C8B-B14F-4D97-AF65-F5344CB8AC3E}">
        <p14:creationId xmlns:p14="http://schemas.microsoft.com/office/powerpoint/2010/main" val="101809343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Meanwhile…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dirty="0" smtClean="0"/>
              <a:t>Galileo was put under house arrest in 1633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dirty="0" smtClean="0"/>
              <a:t>All his friends were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under suspicion by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the Inquisition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Longitude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99" y="3047999"/>
            <a:ext cx="3004401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67043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Descartes was a friend of Galileo…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Longitude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99" y="3047999"/>
            <a:ext cx="3004401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11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18550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11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dirty="0" smtClean="0"/>
              <a:t>In late 1649, word came to Descartes that the Inquisitors were interested in him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Longitude</a:t>
            </a:r>
          </a:p>
        </p:txBody>
      </p:sp>
    </p:spTree>
    <p:extLst>
      <p:ext uri="{BB962C8B-B14F-4D97-AF65-F5344CB8AC3E}">
        <p14:creationId xmlns:p14="http://schemas.microsoft.com/office/powerpoint/2010/main" val="46981269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 fled to Stockholm, Sweden</a:t>
            </a:r>
          </a:p>
          <a:p>
            <a:endParaRPr lang="en-US" sz="2000" dirty="0"/>
          </a:p>
          <a:p>
            <a:r>
              <a:rPr lang="en-US" dirty="0" smtClean="0"/>
              <a:t>He wrote a friend in early February 1660 that “it’s really cold here…”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3257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638800"/>
          </a:xfrm>
        </p:spPr>
        <p:txBody>
          <a:bodyPr/>
          <a:lstStyle/>
          <a:p>
            <a:r>
              <a:rPr lang="en-US" dirty="0" smtClean="0"/>
              <a:t>Descartes died February </a:t>
            </a:r>
            <a:r>
              <a:rPr lang="en-US" dirty="0"/>
              <a:t>11, </a:t>
            </a:r>
            <a:r>
              <a:rPr lang="en-US" dirty="0" smtClean="0"/>
              <a:t>1650 in Stockholm</a:t>
            </a:r>
            <a:r>
              <a:rPr lang="en-US" dirty="0"/>
              <a:t>, Sweden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11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28709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 didn’t solve the Problem of the Longitude…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477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 didn’t solve the Problem of the Longitude…</a:t>
            </a:r>
          </a:p>
          <a:p>
            <a:endParaRPr lang="en-US" sz="2000" dirty="0" smtClean="0"/>
          </a:p>
          <a:p>
            <a:r>
              <a:rPr lang="en-US" dirty="0" smtClean="0"/>
              <a:t>But he </a:t>
            </a:r>
            <a:r>
              <a:rPr lang="en-US" dirty="0" smtClean="0">
                <a:solidFill>
                  <a:schemeClr val="tx1"/>
                </a:solidFill>
              </a:rPr>
              <a:t>did</a:t>
            </a:r>
            <a:r>
              <a:rPr lang="en-US" dirty="0" smtClean="0"/>
              <a:t> invent graph paper!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3082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And… that’s why the Prime Meridian doesn’t go through Paris!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077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FF00"/>
                </a:solidFill>
              </a:rPr>
              <a:t>Questions?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21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 to the Problem of the Longitude…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9352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John Harrison </a:t>
            </a:r>
            <a:r>
              <a:rPr lang="en-US" dirty="0" smtClean="0"/>
              <a:t>(1693–1776</a:t>
            </a:r>
            <a:r>
              <a:rPr lang="en-US" dirty="0"/>
              <a:t>) was a self-educated English </a:t>
            </a:r>
            <a:r>
              <a:rPr lang="en-US" dirty="0" smtClean="0"/>
              <a:t>carpenter </a:t>
            </a:r>
            <a:endParaRPr lang="en-US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92735"/>
            <a:ext cx="3352800" cy="416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21126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92735"/>
            <a:ext cx="3352800" cy="416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While everybody else was looking to science to solve the problem, Harrison looked to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6681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the first thing they announce when your plane lands at an airport?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4365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Local time!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9771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62200"/>
            <a:ext cx="5029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That’s because not everyplace has sunrise at the same instant </a:t>
            </a:r>
          </a:p>
          <a:p>
            <a:pPr>
              <a:spcBef>
                <a:spcPts val="0"/>
              </a:spcBef>
            </a:pP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The time lag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means “noon”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is later as you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move from east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to 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0232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92735"/>
            <a:ext cx="3352800" cy="416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63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Harrison decided a clock that would be accurate on board ship would allow the Captain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to determine how far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around the Earth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he had travelled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dirty="0" smtClean="0"/>
              <a:t>From 1713-1758 he built pendulum clocks designed to counteract the movements of a ship at sea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771686"/>
            <a:ext cx="2946400" cy="30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83" y="3771686"/>
            <a:ext cx="2384517" cy="308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71900"/>
            <a:ext cx="2150591" cy="30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05203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were HUGE and didn’t work very well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92735"/>
            <a:ext cx="3352800" cy="416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73729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92735"/>
            <a:ext cx="3352800" cy="416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1758, Harrison decided a watch would be the solution</a:t>
            </a:r>
          </a:p>
          <a:p>
            <a:endParaRPr lang="en-US" dirty="0"/>
          </a:p>
          <a:p>
            <a:r>
              <a:rPr lang="en-US" dirty="0" smtClean="0"/>
              <a:t>Watches weren’t very </a:t>
            </a:r>
          </a:p>
          <a:p>
            <a:r>
              <a:rPr lang="en-US" dirty="0" smtClean="0"/>
              <a:t>accurate in 1758…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644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Math?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1600200"/>
            <a:ext cx="6510337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629400"/>
            <a:ext cx="6858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http://ryanaweaver.com/files/2013/02/puzzled-look.jpg</a:t>
            </a:r>
          </a:p>
        </p:txBody>
      </p:sp>
    </p:spTree>
    <p:extLst>
      <p:ext uri="{BB962C8B-B14F-4D97-AF65-F5344CB8AC3E}">
        <p14:creationId xmlns:p14="http://schemas.microsoft.com/office/powerpoint/2010/main" val="195671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smtClean="0">
                <a:cs typeface="Times New Roman" pitchFamily="18" charset="0"/>
              </a:rPr>
              <a:t>Sets are collections of objects called “</a:t>
            </a:r>
            <a:r>
              <a:rPr lang="en-US" altLang="en-US" smtClean="0">
                <a:solidFill>
                  <a:schemeClr val="tx1"/>
                </a:solidFill>
                <a:cs typeface="Times New Roman" pitchFamily="18" charset="0"/>
              </a:rPr>
              <a:t>elements</a:t>
            </a:r>
            <a:r>
              <a:rPr lang="en-US" altLang="en-US" smtClean="0">
                <a:cs typeface="Times New Roman" pitchFamily="18" charset="0"/>
              </a:rPr>
              <a:t>”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806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Harrison created an accurate watch – the first chronometer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92735"/>
            <a:ext cx="3352800" cy="416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7207"/>
            <a:ext cx="3441700" cy="415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33710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1761, his son took the chronometer on a voyage to the West Indies</a:t>
            </a:r>
          </a:p>
          <a:p>
            <a:endParaRPr lang="en-US" dirty="0"/>
          </a:p>
          <a:p>
            <a:r>
              <a:rPr lang="en-US" dirty="0" smtClean="0"/>
              <a:t>It was accurate to 1.2 miles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7907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Remember… the contest specified 69 miles…</a:t>
            </a:r>
          </a:p>
          <a:p>
            <a:endParaRPr lang="en-US" sz="2000" dirty="0"/>
          </a:p>
          <a:p>
            <a:r>
              <a:rPr lang="en-US" dirty="0" smtClean="0"/>
              <a:t>AND</a:t>
            </a:r>
          </a:p>
          <a:p>
            <a:endParaRPr lang="en-US" sz="2000" dirty="0"/>
          </a:p>
          <a:p>
            <a:r>
              <a:rPr lang="en-US" dirty="0" smtClean="0"/>
              <a:t>If you are within 1.2 miles of something at sea, you can SEE 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9942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Ship Captains were ecstatic!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2786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British Board of Longitude was not willing to believe an uneducated commoner could solve the Problem </a:t>
            </a:r>
          </a:p>
          <a:p>
            <a:r>
              <a:rPr lang="en-US" dirty="0" smtClean="0"/>
              <a:t>They also wanted a more “scientific”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55525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felt Harrison’s success was a fluke and demanded a retest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27928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The Reverend Dr. </a:t>
            </a:r>
            <a:r>
              <a:rPr lang="en-US" dirty="0" err="1" smtClean="0"/>
              <a:t>Nevil</a:t>
            </a:r>
            <a:r>
              <a:rPr lang="en-US" dirty="0" smtClean="0"/>
              <a:t> </a:t>
            </a:r>
            <a:r>
              <a:rPr lang="en-US" dirty="0" err="1" smtClean="0"/>
              <a:t>Maskelyne</a:t>
            </a:r>
            <a:r>
              <a:rPr lang="en-US" dirty="0" smtClean="0"/>
              <a:t> was not noble, but 			  he WAS well-</a:t>
            </a:r>
          </a:p>
          <a:p>
            <a:pPr>
              <a:spcBef>
                <a:spcPts val="0"/>
              </a:spcBef>
            </a:pPr>
            <a:r>
              <a:rPr lang="en-US" dirty="0"/>
              <a:t>	</a:t>
            </a:r>
            <a:r>
              <a:rPr lang="en-US" dirty="0" smtClean="0"/>
              <a:t>		  educated and a </a:t>
            </a:r>
          </a:p>
          <a:p>
            <a:pPr>
              <a:spcBef>
                <a:spcPts val="0"/>
              </a:spcBef>
            </a:pPr>
            <a:r>
              <a:rPr lang="en-US" dirty="0"/>
              <a:t>	</a:t>
            </a:r>
            <a:r>
              <a:rPr lang="en-US" dirty="0" smtClean="0"/>
              <a:t>		  member of the </a:t>
            </a:r>
          </a:p>
          <a:p>
            <a:pPr>
              <a:spcBef>
                <a:spcPts val="0"/>
              </a:spcBef>
            </a:pPr>
            <a:r>
              <a:rPr lang="en-US" dirty="0"/>
              <a:t>	</a:t>
            </a:r>
            <a:r>
              <a:rPr lang="en-US" dirty="0" smtClean="0"/>
              <a:t>		  Royal Society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667000"/>
            <a:ext cx="346061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34224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He had a more scientific solution: the lunar distance </a:t>
            </a:r>
          </a:p>
          <a:p>
            <a:pPr>
              <a:spcBef>
                <a:spcPts val="0"/>
              </a:spcBef>
            </a:pPr>
            <a:r>
              <a:rPr lang="en-US" dirty="0"/>
              <a:t>	</a:t>
            </a:r>
            <a:r>
              <a:rPr lang="en-US" dirty="0" smtClean="0"/>
              <a:t>		  method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667000"/>
            <a:ext cx="346061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52354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924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15374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667000"/>
            <a:ext cx="346061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was accurate but hard to compute, and ship Captains 			  	  hated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09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cs typeface="Times New Roman" pitchFamily="18" charset="0"/>
              </a:rPr>
              <a:t>This branch of mathematics was </a:t>
            </a:r>
          </a:p>
          <a:p>
            <a:pPr algn="ctr" eaLnBrk="1" hangingPunct="1"/>
            <a:r>
              <a:rPr lang="en-US" altLang="en-US" smtClean="0">
                <a:cs typeface="Times New Roman" pitchFamily="18" charset="0"/>
              </a:rPr>
              <a:t>developed by Georg Cantor in a</a:t>
            </a:r>
          </a:p>
          <a:p>
            <a:pPr eaLnBrk="1" hangingPunct="1"/>
            <a:r>
              <a:rPr lang="en-US" altLang="en-US" smtClean="0">
                <a:cs typeface="Times New Roman" pitchFamily="18" charset="0"/>
              </a:rPr>
              <a:t>		     paper published in</a:t>
            </a:r>
          </a:p>
          <a:p>
            <a:pPr eaLnBrk="1" hangingPunct="1"/>
            <a:r>
              <a:rPr lang="en-US" altLang="en-US" smtClean="0">
                <a:cs typeface="Times New Roman" pitchFamily="18" charset="0"/>
              </a:rPr>
              <a:t>             1874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463"/>
            <a:ext cx="2819400" cy="404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46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Board demanded both </a:t>
            </a:r>
            <a:r>
              <a:rPr lang="en-US" dirty="0" err="1" smtClean="0"/>
              <a:t>Maskelyne</a:t>
            </a:r>
            <a:r>
              <a:rPr lang="en-US" dirty="0" smtClean="0"/>
              <a:t> and Harrison test their systems on a voyage to Barbados in 1763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08351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Harrison’s chronometer made the voyage with errors of 10 miles</a:t>
            </a:r>
          </a:p>
          <a:p>
            <a:endParaRPr lang="en-US" sz="2000" dirty="0"/>
          </a:p>
          <a:p>
            <a:r>
              <a:rPr lang="en-US" dirty="0" err="1" smtClean="0"/>
              <a:t>Maskelyne’s</a:t>
            </a:r>
            <a:r>
              <a:rPr lang="en-US" dirty="0" smtClean="0"/>
              <a:t> system produced errors of 30 miles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9106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Board still didn’t like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84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Then </a:t>
            </a:r>
            <a:r>
              <a:rPr lang="en-US" dirty="0" err="1" smtClean="0"/>
              <a:t>Maskelyne</a:t>
            </a:r>
            <a:r>
              <a:rPr lang="en-US" dirty="0" smtClean="0"/>
              <a:t> was appointed to the Board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667000"/>
            <a:ext cx="346061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69928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667000"/>
            <a:ext cx="346061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Board demanded they be allowed to take apart Harrison’s watch to study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23770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667000"/>
            <a:ext cx="346061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Amazingly, a negative report on Harrison’s chronometer was issued!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84109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Happily, Sir Edmond Halley was sympathetic to Harrison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" y="2933700"/>
            <a:ext cx="2409658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24049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 told King George III about his friend’s </a:t>
            </a:r>
            <a:r>
              <a:rPr lang="en-US" dirty="0" smtClean="0"/>
              <a:t>dilemma</a:t>
            </a:r>
          </a:p>
          <a:p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The King was very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interested </a:t>
            </a:r>
            <a:r>
              <a:rPr lang="en-US" dirty="0"/>
              <a:t>in science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and technology and</a:t>
            </a:r>
          </a:p>
          <a:p>
            <a:pPr>
              <a:spcBef>
                <a:spcPts val="0"/>
              </a:spcBef>
            </a:pPr>
            <a:r>
              <a:rPr lang="en-US" dirty="0"/>
              <a:t>extremely annoyed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with </a:t>
            </a:r>
            <a:r>
              <a:rPr lang="en-US" dirty="0"/>
              <a:t>the Board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2933700"/>
            <a:ext cx="3175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88771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2933700"/>
            <a:ext cx="3175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63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King </a:t>
            </a:r>
            <a:r>
              <a:rPr lang="en-US" dirty="0"/>
              <a:t>George tested </a:t>
            </a:r>
            <a:r>
              <a:rPr lang="en-US" dirty="0" smtClean="0"/>
              <a:t>a second </a:t>
            </a:r>
            <a:r>
              <a:rPr lang="en-US" dirty="0"/>
              <a:t>watch </a:t>
            </a:r>
            <a:r>
              <a:rPr lang="en-US" dirty="0" smtClean="0"/>
              <a:t>himself </a:t>
            </a:r>
            <a:r>
              <a:rPr lang="en-US" dirty="0"/>
              <a:t>at the palace </a:t>
            </a:r>
            <a:r>
              <a:rPr lang="en-US" dirty="0" smtClean="0"/>
              <a:t>After </a:t>
            </a:r>
            <a:r>
              <a:rPr lang="en-US" dirty="0"/>
              <a:t>ten weeks of daily observations </a:t>
            </a:r>
            <a:r>
              <a:rPr lang="en-US" dirty="0" smtClean="0"/>
              <a:t>he found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it </a:t>
            </a:r>
            <a:r>
              <a:rPr lang="en-US" dirty="0"/>
              <a:t>to be accurate to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within </a:t>
            </a:r>
            <a:r>
              <a:rPr lang="en-US" dirty="0"/>
              <a:t>one third of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one </a:t>
            </a:r>
            <a:r>
              <a:rPr lang="en-US" dirty="0"/>
              <a:t>second per </a:t>
            </a:r>
            <a:r>
              <a:rPr lang="en-US" dirty="0" smtClean="0"/>
              <a:t>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9045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63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King George then advised Harrison to petition Parliament for the full </a:t>
            </a:r>
            <a:r>
              <a:rPr lang="en-US" dirty="0" smtClean="0"/>
              <a:t>prize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2933700"/>
            <a:ext cx="3175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12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24000"/>
            <a:ext cx="9137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smtClean="0">
                <a:cs typeface="Arial" charset="0"/>
              </a:rPr>
              <a:t>It was HUGELY controversial in 1874!</a:t>
            </a:r>
            <a:endParaRPr lang="en-US" altLang="en-US" smtClean="0">
              <a:cs typeface="Times New Roman" pitchFamily="18" charset="0"/>
            </a:endParaRP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9255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92735"/>
            <a:ext cx="3352800" cy="416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Finally in 1773, when he was 80 years old, Harrison received a monetary award </a:t>
            </a:r>
            <a:r>
              <a:rPr lang="en-US" dirty="0" smtClean="0"/>
              <a:t>from </a:t>
            </a:r>
            <a:r>
              <a:rPr lang="en-US" dirty="0"/>
              <a:t>Parliament for his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achievements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9434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 </a:t>
            </a:r>
            <a:r>
              <a:rPr lang="en-US" dirty="0"/>
              <a:t>never received the official award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which was never </a:t>
            </a:r>
            <a:endParaRPr lang="en-US" dirty="0" smtClean="0"/>
          </a:p>
          <a:p>
            <a:r>
              <a:rPr lang="en-US" dirty="0" smtClean="0"/>
              <a:t>awarded </a:t>
            </a:r>
            <a:r>
              <a:rPr lang="en-US" dirty="0"/>
              <a:t>to anyone)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92735"/>
            <a:ext cx="3352800" cy="416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24242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 was to survive for just three more </a:t>
            </a:r>
            <a:r>
              <a:rPr lang="en-US" dirty="0" smtClean="0"/>
              <a:t>years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92735"/>
            <a:ext cx="3352800" cy="416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4974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Because chronometers were expensive (and the Royal Navy was cheap) Captains were expected to use the </a:t>
            </a:r>
            <a:r>
              <a:rPr lang="en-US" dirty="0"/>
              <a:t>lunar distance </a:t>
            </a:r>
            <a:r>
              <a:rPr lang="en-US" dirty="0" smtClean="0"/>
              <a:t>method into the 1800s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(they still hated it…)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3530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Captains who could afford them (like Captain Cook) bought their own chronometers</a:t>
            </a:r>
            <a:endParaRPr lang="en-U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8774"/>
            <a:ext cx="3352800" cy="371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62220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</a:t>
            </a:r>
            <a:r>
              <a:rPr lang="en-US" dirty="0" err="1"/>
              <a:t>Maskelyne's</a:t>
            </a:r>
            <a:r>
              <a:rPr lang="en-US" dirty="0"/>
              <a:t> observations and calculations were made at the Royal Greenwich Observatory, the Greenwich meridian </a:t>
            </a:r>
            <a:r>
              <a:rPr lang="en-US" dirty="0" smtClean="0"/>
              <a:t>was made </a:t>
            </a:r>
            <a:r>
              <a:rPr lang="en-US" dirty="0"/>
              <a:t>the Prime Meridian </a:t>
            </a:r>
            <a:r>
              <a:rPr lang="en-US" dirty="0" smtClean="0"/>
              <a:t>by the Board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0660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France used the </a:t>
            </a:r>
          </a:p>
          <a:p>
            <a:r>
              <a:rPr lang="en-US" dirty="0" smtClean="0"/>
              <a:t>Paris Meridian </a:t>
            </a:r>
          </a:p>
          <a:p>
            <a:r>
              <a:rPr lang="en-US" dirty="0" smtClean="0"/>
              <a:t>until 1914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81100"/>
            <a:ext cx="42672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94412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Harrison’s clocks were restored in the 1930s and are working presently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237"/>
            <a:ext cx="2200280" cy="230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53236"/>
            <a:ext cx="1780684" cy="230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34345"/>
            <a:ext cx="1605995" cy="230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81" y="4546968"/>
            <a:ext cx="1911034" cy="230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63" y="4546697"/>
            <a:ext cx="1778237" cy="23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59542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John Harrison has a stamp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Nevil</a:t>
            </a:r>
            <a:r>
              <a:rPr lang="en-US" dirty="0" smtClean="0"/>
              <a:t> </a:t>
            </a:r>
            <a:r>
              <a:rPr lang="en-US" dirty="0" err="1" smtClean="0"/>
              <a:t>Maskelyne</a:t>
            </a:r>
            <a:r>
              <a:rPr lang="en-US" dirty="0" smtClean="0"/>
              <a:t> doesn’t)</a:t>
            </a:r>
          </a:p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51579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Ordered Pairs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dirty="0"/>
              <a:t>Rene Descartes </a:t>
            </a:r>
            <a:r>
              <a:rPr lang="en-US" dirty="0" smtClean="0"/>
              <a:t>noted the way Captains plotted their course on maps: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7200"/>
            <a:ext cx="5334000" cy="32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11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99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809625"/>
            <a:ext cx="9126537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smtClean="0">
                <a:cs typeface="Arial" charset="0"/>
              </a:rPr>
              <a:t>Now it seems very normal</a:t>
            </a:r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61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</p:spTree>
    <p:extLst>
      <p:ext uri="{BB962C8B-B14F-4D97-AF65-F5344CB8AC3E}">
        <p14:creationId xmlns:p14="http://schemas.microsoft.com/office/powerpoint/2010/main" val="42561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23400"/>
            <a:ext cx="5314950" cy="31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dirty="0" smtClean="0"/>
              <a:t>He thought that would be a good way to show changes in other data, too!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Ordered Pairs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11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0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dirty="0" smtClean="0"/>
              <a:t>He devised a gridded paper and a way to graph pairs of numbers on the grid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Ordered Pairs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11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3134032"/>
            <a:ext cx="5232400" cy="30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16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000"/>
            <a:ext cx="5334000" cy="32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Ordered Pairs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like the ships’ captains needed a starting point for their charts, you need a starting point for graph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Ordered Pairs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starting point on graph paper is called the “origin”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17342"/>
            <a:ext cx="4209363" cy="402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9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Ordered Pairs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Because the paper is 2-dimensional, we can graph two variables: x and 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18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Ordered Pairs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variables or their values are represented using an “</a:t>
            </a:r>
            <a:r>
              <a:rPr lang="en-US" dirty="0" smtClean="0">
                <a:solidFill>
                  <a:srgbClr val="FFC000"/>
                </a:solidFill>
              </a:rPr>
              <a:t>ordered pair</a:t>
            </a:r>
            <a:r>
              <a:rPr lang="en-US" dirty="0" smtClean="0"/>
              <a:t>”: 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</a:p>
          <a:p>
            <a:r>
              <a:rPr lang="en-US" dirty="0" smtClean="0"/>
              <a:t>“x” is always the first one</a:t>
            </a:r>
          </a:p>
          <a:p>
            <a:r>
              <a:rPr lang="en-US" dirty="0" smtClean="0"/>
              <a:t>“y” is always the second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</a:p>
          <a:p>
            <a:r>
              <a:rPr lang="en-US" dirty="0" smtClean="0"/>
              <a:t>(3,1)</a:t>
            </a:r>
          </a:p>
          <a:p>
            <a:r>
              <a:rPr lang="en-US" dirty="0" smtClean="0"/>
              <a:t>What is x?  What is y?</a:t>
            </a:r>
          </a:p>
          <a:p>
            <a:r>
              <a:rPr lang="en-US" dirty="0" smtClean="0"/>
              <a:t>(14,-72)</a:t>
            </a:r>
            <a:endParaRPr lang="en-US" dirty="0"/>
          </a:p>
          <a:p>
            <a:r>
              <a:rPr lang="en-US" dirty="0"/>
              <a:t>What is x?  What is y</a:t>
            </a:r>
            <a:r>
              <a:rPr lang="en-US" dirty="0" smtClean="0"/>
              <a:t>?</a:t>
            </a:r>
          </a:p>
          <a:p>
            <a:pPr>
              <a:lnSpc>
                <a:spcPts val="4000"/>
              </a:lnSpc>
            </a:pPr>
            <a:r>
              <a:rPr lang="en-US" dirty="0" smtClean="0"/>
              <a:t>(</a:t>
            </a:r>
            <a:r>
              <a:rPr lang="el-GR" sz="5000" dirty="0" smtClean="0"/>
              <a:t>π</a:t>
            </a:r>
            <a:r>
              <a:rPr lang="en-US" dirty="0" smtClean="0"/>
              <a:t>,80.9)</a:t>
            </a:r>
            <a:endParaRPr lang="en-US" dirty="0"/>
          </a:p>
          <a:p>
            <a:r>
              <a:rPr lang="en-US" dirty="0"/>
              <a:t>What is x?  What is y?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Ordered Pairs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8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Ordered Pairs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To graph (</a:t>
            </a:r>
            <a:r>
              <a:rPr lang="en-US" dirty="0" err="1" smtClean="0"/>
              <a:t>x,y</a:t>
            </a:r>
            <a:r>
              <a:rPr lang="en-US" dirty="0" smtClean="0"/>
              <a:t>) on the paper, x’s are plotted on a horizontal real number line (the x-axis) and y’s on a vertical one (the y-axis)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The origin is the (0,0) point where the two axes cross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7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Ordered Pairs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75074"/>
            <a:ext cx="5791200" cy="570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              y-axis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  x-axis</a:t>
            </a:r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               (0,0)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796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Ordered Pairs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dirty="0" smtClean="0"/>
              <a:t>You also need units – make sure they are constant across an axis </a:t>
            </a:r>
          </a:p>
          <a:p>
            <a:endParaRPr lang="en-US" dirty="0"/>
          </a:p>
          <a:p>
            <a:r>
              <a:rPr lang="en-US" dirty="0" smtClean="0"/>
              <a:t>(They can be different for each axis)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4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Sets allow mathematics to deal with things other than </a:t>
            </a:r>
            <a:r>
              <a:rPr lang="en-US" altLang="en-US" dirty="0" smtClean="0">
                <a:solidFill>
                  <a:schemeClr val="tx1"/>
                </a:solidFill>
              </a:rPr>
              <a:t>numbers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9938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737100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343275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102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178175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578225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0650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810125"/>
            <a:ext cx="1082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13150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86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65" y="1219200"/>
            <a:ext cx="5722269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Ordered Pairs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05000" y="1219200"/>
            <a:ext cx="4953000" cy="5638800"/>
            <a:chOff x="1905000" y="1219200"/>
            <a:chExt cx="4953000" cy="5638800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3926542" y="1219200"/>
              <a:ext cx="645458" cy="563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1pPr>
              <a:lvl2pPr marL="1028700" indent="-5715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endParaRPr lang="en-US" sz="2000" dirty="0" smtClean="0"/>
            </a:p>
            <a:p>
              <a:pPr>
                <a:spcBef>
                  <a:spcPts val="0"/>
                </a:spcBef>
              </a:pPr>
              <a:r>
                <a:rPr lang="en-US" sz="2000" dirty="0" smtClean="0"/>
                <a:t>                             </a:t>
              </a:r>
            </a:p>
            <a:p>
              <a:pPr>
                <a:spcBef>
                  <a:spcPts val="0"/>
                </a:spcBef>
              </a:pPr>
              <a:endParaRPr lang="en-US" sz="2000" dirty="0" smtClean="0"/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7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6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5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4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3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2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1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0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-1  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-2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-3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-4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-5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-6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-7</a:t>
              </a:r>
              <a:endParaRPr lang="en-US" sz="1500" dirty="0"/>
            </a:p>
            <a:p>
              <a:pPr>
                <a:spcBef>
                  <a:spcPts val="0"/>
                </a:spcBef>
              </a:pPr>
              <a:endParaRPr lang="en-US" sz="1950" dirty="0" smtClean="0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1905000" y="4092388"/>
              <a:ext cx="4953000" cy="93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1pPr>
              <a:lvl2pPr marL="1028700" indent="-5715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endParaRPr lang="en-US" sz="1950" dirty="0" smtClean="0"/>
            </a:p>
            <a:p>
              <a:pPr>
                <a:lnSpc>
                  <a:spcPts val="1600"/>
                </a:lnSpc>
                <a:spcBef>
                  <a:spcPts val="0"/>
                </a:spcBef>
              </a:pPr>
              <a:r>
                <a:rPr lang="en-US" sz="1500" dirty="0" smtClean="0"/>
                <a:t>-7 -6 -5 -4 -3 -2 -1 </a:t>
              </a:r>
              <a:r>
                <a:rPr lang="en-US" sz="900" dirty="0" smtClean="0"/>
                <a:t> </a:t>
              </a:r>
              <a:r>
                <a:rPr lang="en-US" sz="1500" dirty="0" smtClean="0"/>
                <a:t>0 </a:t>
              </a:r>
              <a:r>
                <a:rPr lang="en-US" sz="1600" dirty="0"/>
                <a:t> </a:t>
              </a:r>
              <a:r>
                <a:rPr lang="en-US" sz="1500" dirty="0" smtClean="0"/>
                <a:t>1</a:t>
              </a:r>
              <a:r>
                <a:rPr lang="en-US" sz="900" dirty="0" smtClean="0"/>
                <a:t>    </a:t>
              </a:r>
              <a:r>
                <a:rPr lang="en-US" sz="1500" dirty="0" smtClean="0"/>
                <a:t>2</a:t>
              </a:r>
              <a:r>
                <a:rPr lang="en-US" sz="900" dirty="0" smtClean="0"/>
                <a:t>    </a:t>
              </a:r>
              <a:r>
                <a:rPr lang="en-US" sz="1500" dirty="0" smtClean="0"/>
                <a:t>3</a:t>
              </a:r>
              <a:r>
                <a:rPr lang="en-US" sz="900" dirty="0" smtClean="0"/>
                <a:t>    </a:t>
              </a:r>
              <a:r>
                <a:rPr lang="en-US" sz="1500" dirty="0" smtClean="0"/>
                <a:t>4</a:t>
              </a:r>
              <a:r>
                <a:rPr lang="en-US" sz="900" dirty="0" smtClean="0"/>
                <a:t>  </a:t>
              </a:r>
              <a:r>
                <a:rPr lang="en-US" sz="500" dirty="0" smtClean="0"/>
                <a:t>   </a:t>
              </a:r>
              <a:r>
                <a:rPr lang="en-US" sz="1500" dirty="0" smtClean="0"/>
                <a:t>5</a:t>
              </a:r>
              <a:r>
                <a:rPr lang="en-US" sz="500" dirty="0" smtClean="0"/>
                <a:t>       </a:t>
              </a:r>
              <a:r>
                <a:rPr lang="en-US" sz="1500" dirty="0" smtClean="0"/>
                <a:t>6</a:t>
              </a:r>
              <a:r>
                <a:rPr lang="en-US" sz="500" dirty="0" smtClean="0"/>
                <a:t>       </a:t>
              </a:r>
              <a:r>
                <a:rPr lang="en-US" sz="1500" dirty="0" smtClean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116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Ordered Pairs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 the x value using the horizontal x-axis</a:t>
            </a:r>
          </a:p>
          <a:p>
            <a:r>
              <a:rPr lang="en-US" dirty="0" smtClean="0"/>
              <a:t>Graph the y value using the vertical y-axis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31" y="1219200"/>
            <a:ext cx="5722269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853866" y="1219200"/>
            <a:ext cx="4953000" cy="5638800"/>
            <a:chOff x="1905000" y="1219200"/>
            <a:chExt cx="4953000" cy="5638800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 bwMode="auto">
            <a:xfrm>
              <a:off x="3926542" y="1219200"/>
              <a:ext cx="645458" cy="563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1pPr>
              <a:lvl2pPr marL="1028700" indent="-5715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endParaRPr lang="en-US" sz="2000" dirty="0" smtClean="0"/>
            </a:p>
            <a:p>
              <a:pPr>
                <a:spcBef>
                  <a:spcPts val="0"/>
                </a:spcBef>
              </a:pPr>
              <a:r>
                <a:rPr lang="en-US" sz="2000" dirty="0" smtClean="0"/>
                <a:t>                             </a:t>
              </a:r>
            </a:p>
            <a:p>
              <a:pPr>
                <a:spcBef>
                  <a:spcPts val="0"/>
                </a:spcBef>
              </a:pPr>
              <a:endParaRPr lang="en-US" sz="2000" dirty="0" smtClean="0"/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7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6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5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4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3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2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1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0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-1  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-2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-3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-4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-5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-6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-7</a:t>
              </a:r>
              <a:endParaRPr lang="en-US" sz="1500" dirty="0"/>
            </a:p>
            <a:p>
              <a:pPr>
                <a:spcBef>
                  <a:spcPts val="0"/>
                </a:spcBef>
              </a:pPr>
              <a:endParaRPr lang="en-US" sz="1950" dirty="0" smtClean="0"/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 bwMode="auto">
            <a:xfrm>
              <a:off x="1905000" y="4092388"/>
              <a:ext cx="4953000" cy="93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1pPr>
              <a:lvl2pPr marL="1028700" indent="-5715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endParaRPr lang="en-US" sz="1950" dirty="0" smtClean="0"/>
            </a:p>
            <a:p>
              <a:pPr>
                <a:lnSpc>
                  <a:spcPts val="1600"/>
                </a:lnSpc>
                <a:spcBef>
                  <a:spcPts val="0"/>
                </a:spcBef>
              </a:pPr>
              <a:r>
                <a:rPr lang="en-US" sz="1500" dirty="0" smtClean="0"/>
                <a:t>-7 -6 -5 -4 -3 -2 -1 </a:t>
              </a:r>
              <a:r>
                <a:rPr lang="en-US" sz="900" dirty="0" smtClean="0"/>
                <a:t> </a:t>
              </a:r>
              <a:r>
                <a:rPr lang="en-US" sz="1500" dirty="0" smtClean="0"/>
                <a:t>0 </a:t>
              </a:r>
              <a:r>
                <a:rPr lang="en-US" sz="1600" dirty="0"/>
                <a:t> </a:t>
              </a:r>
              <a:r>
                <a:rPr lang="en-US" sz="1500" dirty="0" smtClean="0"/>
                <a:t>1</a:t>
              </a:r>
              <a:r>
                <a:rPr lang="en-US" sz="900" dirty="0" smtClean="0"/>
                <a:t>    </a:t>
              </a:r>
              <a:r>
                <a:rPr lang="en-US" sz="1500" dirty="0" smtClean="0"/>
                <a:t>2</a:t>
              </a:r>
              <a:r>
                <a:rPr lang="en-US" sz="900" dirty="0" smtClean="0"/>
                <a:t>    </a:t>
              </a:r>
              <a:r>
                <a:rPr lang="en-US" sz="1500" dirty="0" smtClean="0"/>
                <a:t>3</a:t>
              </a:r>
              <a:r>
                <a:rPr lang="en-US" sz="900" dirty="0" smtClean="0"/>
                <a:t>    </a:t>
              </a:r>
              <a:r>
                <a:rPr lang="en-US" sz="1500" dirty="0" smtClean="0"/>
                <a:t>4</a:t>
              </a:r>
              <a:r>
                <a:rPr lang="en-US" sz="900" dirty="0" smtClean="0"/>
                <a:t>  </a:t>
              </a:r>
              <a:r>
                <a:rPr lang="en-US" sz="500" dirty="0" smtClean="0"/>
                <a:t>   </a:t>
              </a:r>
              <a:r>
                <a:rPr lang="en-US" sz="1500" dirty="0" smtClean="0"/>
                <a:t>5</a:t>
              </a:r>
              <a:r>
                <a:rPr lang="en-US" sz="500" dirty="0" smtClean="0"/>
                <a:t>       </a:t>
              </a:r>
              <a:r>
                <a:rPr lang="en-US" sz="1500" dirty="0" smtClean="0"/>
                <a:t>6</a:t>
              </a:r>
              <a:r>
                <a:rPr lang="en-US" sz="500" dirty="0" smtClean="0"/>
                <a:t>       </a:t>
              </a:r>
              <a:r>
                <a:rPr lang="en-US" sz="1500" dirty="0" smtClean="0"/>
                <a:t>7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Ordered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590800"/>
          </a:xfrm>
        </p:spPr>
        <p:txBody>
          <a:bodyPr/>
          <a:lstStyle/>
          <a:p>
            <a:r>
              <a:rPr lang="en-US" dirty="0" smtClean="0"/>
              <a:t>(4,2)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(-5,6)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(3,-5)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248400" y="350520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505200" y="236220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943600" y="556260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*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2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Ordered Pairs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elements a and b</a:t>
            </a:r>
          </a:p>
          <a:p>
            <a:r>
              <a:rPr lang="en-US" dirty="0"/>
              <a:t>    (</a:t>
            </a:r>
            <a:r>
              <a:rPr lang="en-US" dirty="0" err="1"/>
              <a:t>a,b</a:t>
            </a:r>
            <a:r>
              <a:rPr lang="en-US" dirty="0"/>
              <a:t>) means an ordered pair</a:t>
            </a:r>
          </a:p>
          <a:p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a,b</a:t>
            </a:r>
            <a:r>
              <a:rPr lang="en-US" dirty="0"/>
              <a:t>) = (</a:t>
            </a:r>
            <a:r>
              <a:rPr lang="en-US" dirty="0" err="1"/>
              <a:t>c,d</a:t>
            </a:r>
            <a:r>
              <a:rPr lang="en-US" dirty="0"/>
              <a:t>)   if and only if  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a </a:t>
            </a:r>
            <a:r>
              <a:rPr lang="en-US" dirty="0"/>
              <a:t>= c   and   b = d </a:t>
            </a:r>
          </a:p>
        </p:txBody>
      </p:sp>
    </p:spTree>
    <p:extLst>
      <p:ext uri="{BB962C8B-B14F-4D97-AF65-F5344CB8AC3E}">
        <p14:creationId xmlns:p14="http://schemas.microsoft.com/office/powerpoint/2010/main" val="148070009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</p:spPr>
            <p:txBody>
              <a:bodyPr/>
              <a:lstStyle/>
              <a:p>
                <a:r>
                  <a:rPr lang="en-US" dirty="0" smtClean="0"/>
                  <a:t>Is (1,2) = (2,1) ? </a:t>
                </a:r>
              </a:p>
              <a:p>
                <a:endParaRPr lang="en-US" dirty="0"/>
              </a:p>
              <a:p>
                <a:r>
                  <a:rPr lang="en-US" dirty="0" smtClean="0"/>
                  <a:t>Is (3, 5/10) =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dirty="0"/>
                          <m:t>9</m:t>
                        </m:r>
                      </m:e>
                    </m:rad>
                  </m:oMath>
                </a14:m>
                <a:r>
                  <a:rPr lang="en-US" dirty="0" smtClean="0"/>
                  <a:t>,.5) ?</a:t>
                </a:r>
              </a:p>
              <a:p>
                <a:endParaRPr lang="en-US" dirty="0"/>
              </a:p>
              <a:p>
                <a:r>
                  <a:rPr lang="en-US" dirty="0" smtClean="0"/>
                  <a:t>What is the first element of (1,2)?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  <a:blipFill rotWithShape="1">
                <a:blip r:embed="rId2"/>
                <a:stretch>
                  <a:fillRect l="-2593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Ordered Pairs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1789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Cartesian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sets A and B, </a:t>
            </a:r>
            <a:r>
              <a:rPr lang="en-US" dirty="0" smtClean="0"/>
              <a:t>the </a:t>
            </a:r>
            <a:r>
              <a:rPr lang="en-US" dirty="0"/>
              <a:t>Cartesian product of A </a:t>
            </a:r>
            <a:r>
              <a:rPr lang="en-US" dirty="0" smtClean="0"/>
              <a:t>and </a:t>
            </a:r>
            <a:r>
              <a:rPr lang="en-US" dirty="0"/>
              <a:t>B </a:t>
            </a:r>
            <a:r>
              <a:rPr lang="en-US" dirty="0" smtClean="0"/>
              <a:t>is </a:t>
            </a:r>
            <a:r>
              <a:rPr lang="en-US" dirty="0"/>
              <a:t>the set of all ordered pairs (</a:t>
            </a:r>
            <a:r>
              <a:rPr lang="en-US" dirty="0" err="1"/>
              <a:t>a,b</a:t>
            </a:r>
            <a:r>
              <a:rPr lang="en-US" dirty="0" smtClean="0"/>
              <a:t>) where “a” is </a:t>
            </a:r>
            <a:r>
              <a:rPr lang="en-US" dirty="0"/>
              <a:t>in </a:t>
            </a:r>
            <a:r>
              <a:rPr lang="en-US" dirty="0" smtClean="0"/>
              <a:t>A and “b” is </a:t>
            </a:r>
            <a:r>
              <a:rPr lang="en-US" dirty="0"/>
              <a:t>in </a:t>
            </a:r>
            <a:r>
              <a:rPr lang="en-US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29441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Cartesian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sets A and B, </a:t>
            </a:r>
            <a:r>
              <a:rPr lang="en-US" dirty="0" smtClean="0"/>
              <a:t>the </a:t>
            </a:r>
            <a:r>
              <a:rPr lang="en-US" dirty="0"/>
              <a:t>Cartesian product of A </a:t>
            </a:r>
            <a:r>
              <a:rPr lang="en-US" dirty="0" smtClean="0"/>
              <a:t>and </a:t>
            </a:r>
            <a:r>
              <a:rPr lang="en-US" dirty="0"/>
              <a:t>B </a:t>
            </a:r>
            <a:r>
              <a:rPr lang="en-US" dirty="0" smtClean="0"/>
              <a:t>is </a:t>
            </a:r>
            <a:r>
              <a:rPr lang="en-US" dirty="0"/>
              <a:t>the set of all ordered pairs (</a:t>
            </a:r>
            <a:r>
              <a:rPr lang="en-US" dirty="0" err="1"/>
              <a:t>a,b</a:t>
            </a:r>
            <a:r>
              <a:rPr lang="en-US" dirty="0" smtClean="0"/>
              <a:t>) where “a” is </a:t>
            </a:r>
            <a:r>
              <a:rPr lang="en-US" dirty="0"/>
              <a:t>in </a:t>
            </a:r>
            <a:r>
              <a:rPr lang="en-US" dirty="0" smtClean="0"/>
              <a:t>A and “b” is </a:t>
            </a:r>
            <a:r>
              <a:rPr lang="en-US" dirty="0"/>
              <a:t>in </a:t>
            </a:r>
            <a:r>
              <a:rPr lang="en-US" dirty="0" smtClean="0"/>
              <a:t>B</a:t>
            </a:r>
          </a:p>
          <a:p>
            <a:endParaRPr lang="en-US" sz="2000" dirty="0"/>
          </a:p>
          <a:p>
            <a:r>
              <a:rPr lang="en-US" dirty="0" smtClean="0"/>
              <a:t>Written: A x B</a:t>
            </a:r>
          </a:p>
          <a:p>
            <a:r>
              <a:rPr lang="en-US" dirty="0" smtClean="0"/>
              <a:t>(× vs 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01178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Cartesian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638800"/>
          </a:xfrm>
        </p:spPr>
        <p:txBody>
          <a:bodyPr/>
          <a:lstStyle/>
          <a:p>
            <a:r>
              <a:rPr lang="en-US" dirty="0" smtClean="0"/>
              <a:t>Symbolically:</a:t>
            </a:r>
          </a:p>
          <a:p>
            <a:endParaRPr lang="en-US" sz="2000" dirty="0" smtClean="0"/>
          </a:p>
          <a:p>
            <a:r>
              <a:rPr lang="en-US" dirty="0" smtClean="0"/>
              <a:t>A </a:t>
            </a:r>
            <a:r>
              <a:rPr lang="en-US" dirty="0"/>
              <a:t>x B = {(</a:t>
            </a:r>
            <a:r>
              <a:rPr lang="en-US" dirty="0" err="1"/>
              <a:t>a,b</a:t>
            </a:r>
            <a:r>
              <a:rPr lang="en-US" dirty="0"/>
              <a:t>)| </a:t>
            </a:r>
            <a:r>
              <a:rPr lang="en-US" dirty="0" err="1" smtClean="0"/>
              <a:t>a</a:t>
            </a:r>
            <a:r>
              <a:rPr lang="en-US" dirty="0" err="1" smtClean="0">
                <a:sym typeface="Symbol" pitchFamily="18" charset="2"/>
              </a:rPr>
              <a:t></a:t>
            </a:r>
            <a:r>
              <a:rPr lang="en-US" dirty="0" err="1" smtClean="0"/>
              <a:t>A</a:t>
            </a:r>
            <a:r>
              <a:rPr lang="en-US" dirty="0" smtClean="0"/>
              <a:t>  </a:t>
            </a:r>
            <a:r>
              <a:rPr lang="en-US" dirty="0"/>
              <a:t>and  </a:t>
            </a:r>
            <a:r>
              <a:rPr lang="en-US" dirty="0" err="1" smtClean="0"/>
              <a:t>b</a:t>
            </a:r>
            <a:r>
              <a:rPr lang="en-US" dirty="0" err="1" smtClean="0">
                <a:sym typeface="Symbol" pitchFamily="18" charset="2"/>
              </a:rPr>
              <a:t></a:t>
            </a:r>
            <a:r>
              <a:rPr lang="en-US" dirty="0" err="1" smtClean="0"/>
              <a:t>B</a:t>
            </a:r>
            <a:r>
              <a:rPr lang="en-US" dirty="0" smtClean="0"/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6690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Cartesian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= </a:t>
            </a:r>
            <a:r>
              <a:rPr lang="pt-BR" dirty="0" smtClean="0"/>
              <a:t>{1,2</a:t>
            </a:r>
            <a:r>
              <a:rPr lang="pt-BR" dirty="0"/>
              <a:t>}</a:t>
            </a:r>
          </a:p>
          <a:p>
            <a:r>
              <a:rPr lang="pt-BR" dirty="0" smtClean="0"/>
              <a:t>B </a:t>
            </a:r>
            <a:r>
              <a:rPr lang="pt-BR" dirty="0"/>
              <a:t>= {a,b}</a:t>
            </a:r>
          </a:p>
          <a:p>
            <a:endParaRPr lang="pt-BR" sz="2000" dirty="0"/>
          </a:p>
          <a:p>
            <a:r>
              <a:rPr lang="pt-BR" dirty="0"/>
              <a:t>A x B = {(1,a</a:t>
            </a:r>
            <a:r>
              <a:rPr lang="pt-BR" dirty="0" smtClean="0"/>
              <a:t>),(</a:t>
            </a:r>
            <a:r>
              <a:rPr lang="pt-BR" dirty="0"/>
              <a:t>1,b</a:t>
            </a:r>
            <a:r>
              <a:rPr lang="pt-BR" dirty="0" smtClean="0"/>
              <a:t>),(</a:t>
            </a:r>
            <a:r>
              <a:rPr lang="pt-BR" dirty="0"/>
              <a:t>2,a</a:t>
            </a:r>
            <a:r>
              <a:rPr lang="pt-BR" dirty="0" smtClean="0"/>
              <a:t>),(</a:t>
            </a:r>
            <a:r>
              <a:rPr lang="pt-BR" dirty="0"/>
              <a:t>2,b)}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55885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Cartesian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The number of elements in a Cartesian product will equal the product of the number of non-null elements in all the sets being crossed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86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Sets allow us to use “</a:t>
            </a:r>
            <a:r>
              <a:rPr lang="en-US" dirty="0" err="1" smtClean="0"/>
              <a:t>mathy</a:t>
            </a:r>
            <a:r>
              <a:rPr lang="en-US" dirty="0" smtClean="0"/>
              <a:t>” ideas like “equality” for non-numeric stuff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A = {1,2,3}   B = {</a:t>
            </a:r>
            <a:r>
              <a:rPr lang="en-US" dirty="0" err="1" smtClean="0"/>
              <a:t>u,v</a:t>
            </a: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dirty="0" smtClean="0"/>
              <a:t>How many elements are in </a:t>
            </a:r>
            <a:r>
              <a:rPr lang="en-US" dirty="0" err="1" smtClean="0"/>
              <a:t>AxB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Cartesian Products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35823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A = {1,2,3}   B = {</a:t>
            </a:r>
            <a:r>
              <a:rPr lang="en-US" dirty="0" err="1" smtClean="0"/>
              <a:t>u,v</a:t>
            </a: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dirty="0" smtClean="0"/>
              <a:t>What is A x B?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Cartesian Products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4414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A = {1,2,3}   B = {</a:t>
            </a:r>
            <a:r>
              <a:rPr lang="en-US" dirty="0" err="1" smtClean="0"/>
              <a:t>u,v</a:t>
            </a: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dirty="0" smtClean="0"/>
              <a:t>What is A x B?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{(1,u),(2,u),(3,u),(1,v),(2,v),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(3,v)}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Cartesian Products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713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A = {1,2,3}   B = {</a:t>
            </a:r>
            <a:r>
              <a:rPr lang="en-US" dirty="0" err="1" smtClean="0"/>
              <a:t>u,v</a:t>
            </a: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dirty="0" smtClean="0"/>
              <a:t>How many elements are in </a:t>
            </a:r>
            <a:r>
              <a:rPr lang="en-US" dirty="0" err="1" smtClean="0"/>
              <a:t>BxA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Cartesian Products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25622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A = {1,2,3}   B = {</a:t>
            </a:r>
            <a:r>
              <a:rPr lang="en-US" dirty="0" err="1" smtClean="0"/>
              <a:t>u,v</a:t>
            </a: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dirty="0" smtClean="0"/>
              <a:t>What is B x A?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Cartesian Products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51888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A = {1,2,3}   B = {</a:t>
            </a:r>
            <a:r>
              <a:rPr lang="en-US" dirty="0" err="1" smtClean="0"/>
              <a:t>u,v</a:t>
            </a: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dirty="0" smtClean="0"/>
              <a:t>What is B x A?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{(u,1),(u,2),(u,3),(v,1),(v,2),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(v,3)}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Cartesian Products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65467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A = {1,2,3}   B = {</a:t>
            </a:r>
            <a:r>
              <a:rPr lang="en-US" dirty="0" err="1" smtClean="0"/>
              <a:t>u,v</a:t>
            </a: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dirty="0" smtClean="0"/>
              <a:t>How many elements are in </a:t>
            </a:r>
            <a:r>
              <a:rPr lang="en-US" dirty="0" err="1" smtClean="0"/>
              <a:t>BxB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Cartesian Products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24263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A = {1,2,3}   B = {</a:t>
            </a:r>
            <a:r>
              <a:rPr lang="en-US" dirty="0" err="1" smtClean="0"/>
              <a:t>u,v</a:t>
            </a: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dirty="0" smtClean="0"/>
              <a:t>What is B x B?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Cartesian Products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22272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A = {1,2,3}   B = {</a:t>
            </a:r>
            <a:r>
              <a:rPr lang="en-US" dirty="0" err="1" smtClean="0"/>
              <a:t>u,v</a:t>
            </a: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dirty="0" smtClean="0"/>
              <a:t>What is B x B?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{(</a:t>
            </a:r>
            <a:r>
              <a:rPr lang="en-US" dirty="0" err="1" smtClean="0">
                <a:solidFill>
                  <a:srgbClr val="FFFF00"/>
                </a:solidFill>
              </a:rPr>
              <a:t>u,u</a:t>
            </a:r>
            <a:r>
              <a:rPr lang="en-US" dirty="0" smtClean="0">
                <a:solidFill>
                  <a:srgbClr val="FFFF00"/>
                </a:solidFill>
              </a:rPr>
              <a:t>),(</a:t>
            </a:r>
            <a:r>
              <a:rPr lang="en-US" dirty="0" err="1" smtClean="0">
                <a:solidFill>
                  <a:srgbClr val="FFFF00"/>
                </a:solidFill>
              </a:rPr>
              <a:t>u,v</a:t>
            </a:r>
            <a:r>
              <a:rPr lang="en-US" dirty="0" smtClean="0">
                <a:solidFill>
                  <a:srgbClr val="FFFF00"/>
                </a:solidFill>
              </a:rPr>
              <a:t>),(</a:t>
            </a:r>
            <a:r>
              <a:rPr lang="en-US" dirty="0" err="1" smtClean="0">
                <a:solidFill>
                  <a:srgbClr val="FFFF00"/>
                </a:solidFill>
              </a:rPr>
              <a:t>v,u</a:t>
            </a:r>
            <a:r>
              <a:rPr lang="en-US" dirty="0" smtClean="0">
                <a:solidFill>
                  <a:srgbClr val="FFFF00"/>
                </a:solidFill>
              </a:rPr>
              <a:t>),(</a:t>
            </a:r>
            <a:r>
              <a:rPr lang="en-US" dirty="0" err="1" smtClean="0">
                <a:solidFill>
                  <a:srgbClr val="FFFF00"/>
                </a:solidFill>
              </a:rPr>
              <a:t>v,v</a:t>
            </a:r>
            <a:r>
              <a:rPr lang="en-US" dirty="0" smtClean="0">
                <a:solidFill>
                  <a:srgbClr val="FFFF00"/>
                </a:solidFill>
              </a:rPr>
              <a:t>)}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Cartesian Products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99241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Describe R x R: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Cartesian Products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75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5867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Equal?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http://www.germes-online.com/direct/dbimage/50315828/Metallic_Rubber_Balls.jpg</a:t>
            </a:r>
          </a:p>
        </p:txBody>
      </p:sp>
    </p:spTree>
    <p:extLst>
      <p:ext uri="{BB962C8B-B14F-4D97-AF65-F5344CB8AC3E}">
        <p14:creationId xmlns:p14="http://schemas.microsoft.com/office/powerpoint/2010/main" val="15401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Describe R x R:</a:t>
            </a:r>
          </a:p>
          <a:p>
            <a:r>
              <a:rPr lang="en-US" dirty="0" smtClean="0"/>
              <a:t>Think of R as the real number line</a:t>
            </a:r>
          </a:p>
          <a:p>
            <a:r>
              <a:rPr lang="en-US" dirty="0" smtClean="0"/>
              <a:t>R x R will be a horizontal “x” line and a vertical “y” line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Cartesian Products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37712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8119"/>
            <a:ext cx="5410200" cy="533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352800" y="1219200"/>
            <a:ext cx="4953000" cy="5638800"/>
            <a:chOff x="1905000" y="1219200"/>
            <a:chExt cx="4953000" cy="5638800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3926542" y="1219200"/>
              <a:ext cx="645458" cy="563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1pPr>
              <a:lvl2pPr marL="1028700" indent="-5715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endParaRPr lang="en-US" sz="2000" dirty="0" smtClean="0"/>
            </a:p>
            <a:p>
              <a:pPr>
                <a:spcBef>
                  <a:spcPts val="0"/>
                </a:spcBef>
              </a:pPr>
              <a:r>
                <a:rPr lang="en-US" sz="2000" dirty="0" smtClean="0"/>
                <a:t>                             </a:t>
              </a:r>
            </a:p>
            <a:p>
              <a:pPr>
                <a:spcBef>
                  <a:spcPts val="0"/>
                </a:spcBef>
              </a:pPr>
              <a:endParaRPr lang="en-US" sz="2000" dirty="0" smtClean="0"/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7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6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5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4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3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2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1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 0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-1  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-2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-3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-4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-5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-6</a:t>
              </a:r>
            </a:p>
            <a:p>
              <a:pPr>
                <a:lnSpc>
                  <a:spcPts val="2300"/>
                </a:lnSpc>
                <a:spcBef>
                  <a:spcPts val="0"/>
                </a:spcBef>
              </a:pPr>
              <a:r>
                <a:rPr lang="en-US" sz="1500" dirty="0" smtClean="0"/>
                <a:t>-7</a:t>
              </a:r>
              <a:endParaRPr lang="en-US" sz="1500" dirty="0"/>
            </a:p>
            <a:p>
              <a:pPr>
                <a:spcBef>
                  <a:spcPts val="0"/>
                </a:spcBef>
              </a:pPr>
              <a:endParaRPr lang="en-US" sz="1950" dirty="0" smtClean="0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1905000" y="4092388"/>
              <a:ext cx="4953000" cy="93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1pPr>
              <a:lvl2pPr marL="1028700" indent="-5715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endParaRPr lang="en-US" sz="1950" dirty="0" smtClean="0"/>
            </a:p>
            <a:p>
              <a:pPr>
                <a:lnSpc>
                  <a:spcPts val="1600"/>
                </a:lnSpc>
                <a:spcBef>
                  <a:spcPts val="0"/>
                </a:spcBef>
              </a:pPr>
              <a:r>
                <a:rPr lang="en-US" sz="1500" dirty="0" smtClean="0"/>
                <a:t>-7 -6 -5 -4 -3 -2 -1 </a:t>
              </a:r>
              <a:r>
                <a:rPr lang="en-US" sz="900" dirty="0" smtClean="0"/>
                <a:t> </a:t>
              </a:r>
              <a:r>
                <a:rPr lang="en-US" sz="1500" dirty="0" smtClean="0"/>
                <a:t>0 </a:t>
              </a:r>
              <a:r>
                <a:rPr lang="en-US" sz="1600" dirty="0"/>
                <a:t> </a:t>
              </a:r>
              <a:r>
                <a:rPr lang="en-US" sz="1500" dirty="0" smtClean="0"/>
                <a:t>1</a:t>
              </a:r>
              <a:r>
                <a:rPr lang="en-US" sz="900" dirty="0" smtClean="0"/>
                <a:t>    </a:t>
              </a:r>
              <a:r>
                <a:rPr lang="en-US" sz="1500" dirty="0" smtClean="0"/>
                <a:t>2</a:t>
              </a:r>
              <a:r>
                <a:rPr lang="en-US" sz="900" dirty="0" smtClean="0"/>
                <a:t>    </a:t>
              </a:r>
              <a:r>
                <a:rPr lang="en-US" sz="1500" dirty="0" smtClean="0"/>
                <a:t>3</a:t>
              </a:r>
              <a:r>
                <a:rPr lang="en-US" sz="900" dirty="0" smtClean="0"/>
                <a:t>    </a:t>
              </a:r>
              <a:r>
                <a:rPr lang="en-US" sz="1500" dirty="0" smtClean="0"/>
                <a:t>4</a:t>
              </a:r>
              <a:r>
                <a:rPr lang="en-US" sz="900" dirty="0" smtClean="0"/>
                <a:t>  </a:t>
              </a:r>
              <a:r>
                <a:rPr lang="en-US" sz="500" dirty="0" smtClean="0"/>
                <a:t>   </a:t>
              </a:r>
              <a:r>
                <a:rPr lang="en-US" sz="1500" dirty="0" smtClean="0"/>
                <a:t>5</a:t>
              </a:r>
              <a:r>
                <a:rPr lang="en-US" sz="500" dirty="0" smtClean="0"/>
                <a:t>       </a:t>
              </a:r>
              <a:r>
                <a:rPr lang="en-US" sz="1500" dirty="0" smtClean="0"/>
                <a:t>6</a:t>
              </a:r>
              <a:r>
                <a:rPr lang="en-US" sz="500" dirty="0" smtClean="0"/>
                <a:t>       </a:t>
              </a:r>
              <a:r>
                <a:rPr lang="en-US" sz="1500" dirty="0" smtClean="0"/>
                <a:t>7</a:t>
              </a:r>
            </a:p>
          </p:txBody>
        </p:sp>
      </p:grp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Cartesian Products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8382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Describe R x R:</a:t>
            </a:r>
          </a:p>
        </p:txBody>
      </p:sp>
    </p:spTree>
    <p:extLst>
      <p:ext uri="{BB962C8B-B14F-4D97-AF65-F5344CB8AC3E}">
        <p14:creationId xmlns:p14="http://schemas.microsoft.com/office/powerpoint/2010/main" val="70211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FF00"/>
                </a:solidFill>
              </a:rPr>
              <a:t>Questions?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700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It starts with the idea that an object can be either one of two states:</a:t>
            </a:r>
          </a:p>
          <a:p>
            <a:pPr algn="ctr"/>
            <a:r>
              <a:rPr lang="en-US" altLang="en-US" dirty="0" smtClean="0">
                <a:solidFill>
                  <a:srgbClr val="FFC000"/>
                </a:solidFill>
              </a:rPr>
              <a:t>IN</a:t>
            </a:r>
            <a:r>
              <a:rPr lang="en-US" altLang="en-US" dirty="0" smtClean="0"/>
              <a:t> the set</a:t>
            </a:r>
          </a:p>
          <a:p>
            <a:pPr algn="ctr"/>
            <a:r>
              <a:rPr lang="en-US" altLang="en-US" dirty="0" smtClean="0"/>
              <a:t>or</a:t>
            </a:r>
          </a:p>
          <a:p>
            <a:pPr algn="ctr"/>
            <a:r>
              <a:rPr lang="en-US" altLang="en-US" dirty="0" smtClean="0">
                <a:solidFill>
                  <a:srgbClr val="FFC000"/>
                </a:solidFill>
              </a:rPr>
              <a:t>OUT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/>
              <a:t>of the set</a:t>
            </a:r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</p:spTree>
    <p:extLst>
      <p:ext uri="{BB962C8B-B14F-4D97-AF65-F5344CB8AC3E}">
        <p14:creationId xmlns:p14="http://schemas.microsoft.com/office/powerpoint/2010/main" val="73368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Elements in the set will all hold some characteristic </a:t>
            </a:r>
            <a:r>
              <a:rPr lang="en-US" altLang="en-US" dirty="0" smtClean="0">
                <a:solidFill>
                  <a:srgbClr val="FFC000"/>
                </a:solidFill>
              </a:rPr>
              <a:t>in common </a:t>
            </a:r>
            <a:r>
              <a:rPr lang="en-US" altLang="en-US" dirty="0" smtClean="0"/>
              <a:t>with each other that no elements outside of the set share</a:t>
            </a:r>
          </a:p>
        </p:txBody>
      </p:sp>
    </p:spTree>
    <p:extLst>
      <p:ext uri="{BB962C8B-B14F-4D97-AF65-F5344CB8AC3E}">
        <p14:creationId xmlns:p14="http://schemas.microsoft.com/office/powerpoint/2010/main" val="39062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What elements are in the “red” set? </a:t>
            </a:r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9938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737100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343275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102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178175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578225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0650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810125"/>
            <a:ext cx="1082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13150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75263"/>
            <a:ext cx="101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3" name="Rectangle 1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two types of stuff in the universe: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What elements are not in the “red” set? </a:t>
            </a:r>
          </a:p>
          <a:p>
            <a:endParaRPr lang="en-US" altLang="en-US" smtClean="0"/>
          </a:p>
        </p:txBody>
      </p:sp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9938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737100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343275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102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178175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578225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0650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810125"/>
            <a:ext cx="1082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13150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75263"/>
            <a:ext cx="101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7" name="Rectangle 1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>
                <a:solidFill>
                  <a:srgbClr val="FFC000"/>
                </a:solidFill>
              </a:rPr>
              <a:t>cardinality</a:t>
            </a:r>
            <a:r>
              <a:rPr lang="en-US" dirty="0"/>
              <a:t> of a set is </a:t>
            </a:r>
            <a:r>
              <a:rPr lang="en-US" dirty="0" smtClean="0"/>
              <a:t>the </a:t>
            </a:r>
            <a:r>
              <a:rPr lang="en-US" dirty="0"/>
              <a:t>"number of </a:t>
            </a:r>
            <a:r>
              <a:rPr lang="en-US" dirty="0" smtClean="0"/>
              <a:t>distinct elements </a:t>
            </a:r>
            <a:r>
              <a:rPr lang="en-US" dirty="0"/>
              <a:t>of the set</a:t>
            </a:r>
            <a:r>
              <a:rPr lang="en-US" dirty="0" smtClean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76382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n-US" dirty="0"/>
              <a:t>example, the set A = {2, 4, 6} contains 3 elements, and therefore A has a cardinality of </a:t>
            </a:r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09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set </a:t>
            </a:r>
            <a:r>
              <a:rPr lang="en-US" dirty="0" smtClean="0"/>
              <a:t>A = {</a:t>
            </a:r>
            <a:r>
              <a:rPr lang="en-US" dirty="0"/>
              <a:t>1,1,1,2,2} </a:t>
            </a:r>
            <a:r>
              <a:rPr lang="en-US" dirty="0" smtClean="0"/>
              <a:t>and </a:t>
            </a:r>
            <a:r>
              <a:rPr lang="en-US" dirty="0"/>
              <a:t>the set </a:t>
            </a:r>
            <a:r>
              <a:rPr lang="en-US" dirty="0" smtClean="0"/>
              <a:t>B = {</a:t>
            </a:r>
            <a:r>
              <a:rPr lang="en-US" dirty="0"/>
              <a:t>1,2} </a:t>
            </a:r>
            <a:r>
              <a:rPr lang="en-US" dirty="0" smtClean="0"/>
              <a:t>both </a:t>
            </a:r>
            <a:r>
              <a:rPr lang="en-US" dirty="0"/>
              <a:t>have cardinality </a:t>
            </a:r>
            <a:r>
              <a:rPr lang="en-US" dirty="0" smtClean="0"/>
              <a:t>of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How many elements are in the “flowers” set?  </a:t>
            </a:r>
          </a:p>
        </p:txBody>
      </p:sp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9938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737100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343275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102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178175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578225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0650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810125"/>
            <a:ext cx="1082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13150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75263"/>
            <a:ext cx="101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01" name="Rectangle 1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How many elements are in the “round” set?  </a:t>
            </a:r>
          </a:p>
        </p:txBody>
      </p:sp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9938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737100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343275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102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178175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578225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0650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810125"/>
            <a:ext cx="1082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13150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75263"/>
            <a:ext cx="101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5" name="Rectangle 1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1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How many elements are in the “soccer balls” set?  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9938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737100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343275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102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178175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578225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0650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810125"/>
            <a:ext cx="1082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13150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75263"/>
            <a:ext cx="101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9" name="Rectangle 1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How many elements are in the “cars” set?  </a:t>
            </a: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9938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737100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343275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102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178175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578225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0650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810125"/>
            <a:ext cx="1082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13150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75263"/>
            <a:ext cx="101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3" name="Rectangle 1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5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How many elements are in the “yellow” set?  </a:t>
            </a: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9938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737100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343275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102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178175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578225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0650"/>
            <a:ext cx="13017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810125"/>
            <a:ext cx="1082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13150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75263"/>
            <a:ext cx="101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7" name="Rectangle 1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1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Equal</a:t>
            </a:r>
            <a:r>
              <a:rPr lang="en-US" dirty="0"/>
              <a:t> sets</a:t>
            </a:r>
            <a:r>
              <a:rPr lang="en-US" b="0" dirty="0"/>
              <a:t> </a:t>
            </a:r>
            <a:r>
              <a:rPr lang="en-US" dirty="0"/>
              <a:t>have the exact same elements in them, even though they could be out of order</a:t>
            </a:r>
          </a:p>
        </p:txBody>
      </p:sp>
    </p:spTree>
    <p:extLst>
      <p:ext uri="{BB962C8B-B14F-4D97-AF65-F5344CB8AC3E}">
        <p14:creationId xmlns:p14="http://schemas.microsoft.com/office/powerpoint/2010/main" val="191409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two types of </a:t>
            </a:r>
            <a:r>
              <a:rPr lang="en-US" dirty="0"/>
              <a:t>stuff in the </a:t>
            </a:r>
            <a:r>
              <a:rPr lang="en-US" dirty="0" smtClean="0"/>
              <a:t>universe:</a:t>
            </a:r>
          </a:p>
          <a:p>
            <a:r>
              <a:rPr lang="en-US" dirty="0"/>
              <a:t>	</a:t>
            </a:r>
            <a:r>
              <a:rPr lang="en-US" dirty="0" smtClean="0"/>
              <a:t>discrete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Equal</a:t>
            </a:r>
            <a:r>
              <a:rPr lang="en-US" dirty="0"/>
              <a:t> sets</a:t>
            </a:r>
            <a:r>
              <a:rPr lang="en-US" b="0" dirty="0"/>
              <a:t> </a:t>
            </a:r>
            <a:r>
              <a:rPr lang="en-US" dirty="0"/>
              <a:t>have the exact same elements in them, even though they could be out of </a:t>
            </a:r>
            <a:r>
              <a:rPr lang="en-US" dirty="0" smtClean="0"/>
              <a:t>order</a:t>
            </a:r>
          </a:p>
          <a:p>
            <a:endParaRPr lang="en-US" dirty="0"/>
          </a:p>
          <a:p>
            <a:r>
              <a:rPr lang="en-US" dirty="0" smtClean="0"/>
              <a:t>Symbolized by “=”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0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Equivalent </a:t>
            </a:r>
            <a:r>
              <a:rPr lang="en-US" dirty="0"/>
              <a:t>sets have different elements but have the same </a:t>
            </a:r>
            <a:r>
              <a:rPr lang="en-US" dirty="0" smtClean="0"/>
              <a:t>number </a:t>
            </a:r>
            <a:r>
              <a:rPr lang="en-US" dirty="0"/>
              <a:t>of </a:t>
            </a:r>
            <a:r>
              <a:rPr lang="en-US" dirty="0" smtClean="0"/>
              <a:t>elements </a:t>
            </a:r>
          </a:p>
        </p:txBody>
      </p:sp>
    </p:spTree>
    <p:extLst>
      <p:ext uri="{BB962C8B-B14F-4D97-AF65-F5344CB8AC3E}">
        <p14:creationId xmlns:p14="http://schemas.microsoft.com/office/powerpoint/2010/main" val="326554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Equivalent </a:t>
            </a:r>
            <a:r>
              <a:rPr lang="en-US" dirty="0"/>
              <a:t>sets have different elements but have the same </a:t>
            </a:r>
            <a:r>
              <a:rPr lang="en-US" dirty="0" smtClean="0"/>
              <a:t>number </a:t>
            </a:r>
            <a:r>
              <a:rPr lang="en-US" dirty="0"/>
              <a:t>of </a:t>
            </a:r>
            <a:r>
              <a:rPr lang="en-US" dirty="0" smtClean="0"/>
              <a:t>elements </a:t>
            </a:r>
          </a:p>
          <a:p>
            <a:endParaRPr lang="en-US" dirty="0"/>
          </a:p>
          <a:p>
            <a:r>
              <a:rPr lang="en-US" dirty="0" smtClean="0"/>
              <a:t>Symbolized by “~”</a:t>
            </a:r>
          </a:p>
        </p:txBody>
      </p:sp>
    </p:spTree>
    <p:extLst>
      <p:ext uri="{BB962C8B-B14F-4D97-AF65-F5344CB8AC3E}">
        <p14:creationId xmlns:p14="http://schemas.microsoft.com/office/powerpoint/2010/main" val="145759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Because a </a:t>
            </a:r>
            <a:r>
              <a:rPr lang="en-US" dirty="0"/>
              <a:t>set's cardinality is the number of elements in the </a:t>
            </a:r>
            <a:r>
              <a:rPr lang="en-US" dirty="0" smtClean="0"/>
              <a:t>set, </a:t>
            </a:r>
            <a:r>
              <a:rPr lang="en-US" dirty="0"/>
              <a:t>if two sets have the same cardinality, they are equivalent!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6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sets A and B equal?</a:t>
            </a:r>
            <a:endParaRPr lang="en-US" dirty="0"/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9938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343275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178175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55763" y="2701121"/>
            <a:ext cx="111120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CCFFFF"/>
                </a:solidFill>
              </a:rPr>
              <a:t>Set A</a:t>
            </a:r>
            <a:endParaRPr lang="en-US" sz="2500" b="1" dirty="0">
              <a:solidFill>
                <a:srgbClr val="CC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2376467"/>
            <a:ext cx="107914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CCFFFF"/>
                </a:solidFill>
              </a:rPr>
              <a:t>Set B</a:t>
            </a:r>
            <a:endParaRPr lang="en-US" sz="2500" b="1" dirty="0">
              <a:solidFill>
                <a:srgbClr val="CCFFFF"/>
              </a:solidFill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7" y="3178175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13150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4672013"/>
            <a:ext cx="1082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52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sets A and B equivalent?</a:t>
            </a:r>
            <a:endParaRPr lang="en-US" dirty="0"/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9938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343275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178175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55763" y="2701121"/>
            <a:ext cx="111120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CCFFFF"/>
                </a:solidFill>
              </a:rPr>
              <a:t>Set A</a:t>
            </a:r>
            <a:endParaRPr lang="en-US" sz="2500" b="1" dirty="0">
              <a:solidFill>
                <a:srgbClr val="CC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2376467"/>
            <a:ext cx="107914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CCFFFF"/>
                </a:solidFill>
              </a:rPr>
              <a:t>Set B</a:t>
            </a:r>
            <a:endParaRPr lang="en-US" sz="2500" b="1" dirty="0">
              <a:solidFill>
                <a:srgbClr val="CCFFFF"/>
              </a:solidFill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7" y="3178175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13150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4672013"/>
            <a:ext cx="1082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cs typeface="Arial" charset="0"/>
              </a:rPr>
              <a:t>We show sets using overlapping circles called </a:t>
            </a:r>
          </a:p>
          <a:p>
            <a:pPr eaLnBrk="1" hangingPunct="1"/>
            <a:r>
              <a:rPr lang="en-US" altLang="en-US" dirty="0" smtClean="0">
                <a:cs typeface="Arial" charset="0"/>
              </a:rPr>
              <a:t>“</a:t>
            </a:r>
            <a:r>
              <a:rPr lang="en-US" altLang="en-US" dirty="0" smtClean="0">
                <a:solidFill>
                  <a:srgbClr val="FFC000"/>
                </a:solidFill>
                <a:cs typeface="Arial" charset="0"/>
              </a:rPr>
              <a:t>Venn diagrams</a:t>
            </a:r>
            <a:r>
              <a:rPr lang="en-US" altLang="en-US" dirty="0" smtClean="0">
                <a:cs typeface="Arial" charset="0"/>
              </a:rPr>
              <a:t>”</a:t>
            </a:r>
          </a:p>
          <a:p>
            <a:pPr eaLnBrk="1" hangingPunct="1"/>
            <a:r>
              <a:rPr lang="en-US" altLang="en-US" dirty="0" smtClean="0">
                <a:cs typeface="Arial" charset="0"/>
              </a:rPr>
              <a:t>invented by </a:t>
            </a:r>
          </a:p>
          <a:p>
            <a:pPr eaLnBrk="1" hangingPunct="1"/>
            <a:r>
              <a:rPr lang="en-US" altLang="en-US" dirty="0" smtClean="0">
                <a:cs typeface="Arial" charset="0"/>
              </a:rPr>
              <a:t>John Venn in 1881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2214563"/>
            <a:ext cx="29337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9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smtClean="0">
                <a:cs typeface="Times New Roman" pitchFamily="18" charset="0"/>
              </a:rPr>
              <a:t>Each circle will represent a set</a:t>
            </a:r>
          </a:p>
          <a:p>
            <a:pPr algn="ctr" eaLnBrk="1" hangingPunct="1"/>
            <a:r>
              <a:rPr lang="en-US" altLang="en-US" smtClean="0">
                <a:cs typeface="Times New Roman" pitchFamily="18" charset="0"/>
              </a:rPr>
              <a:t>The circles will overlap to show  </a:t>
            </a:r>
            <a:endParaRPr lang="en-US" altLang="en-US" smtClean="0"/>
          </a:p>
          <a:p>
            <a:r>
              <a:rPr lang="en-US" altLang="en-US" smtClean="0"/>
              <a:t>   elements that fall into more </a:t>
            </a:r>
          </a:p>
          <a:p>
            <a:r>
              <a:rPr lang="en-US" altLang="en-US" smtClean="0"/>
              <a:t>   than one set</a:t>
            </a:r>
          </a:p>
        </p:txBody>
      </p:sp>
    </p:spTree>
    <p:extLst>
      <p:ext uri="{BB962C8B-B14F-4D97-AF65-F5344CB8AC3E}">
        <p14:creationId xmlns:p14="http://schemas.microsoft.com/office/powerpoint/2010/main" val="8414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19125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8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			Stained glass window </a:t>
            </a:r>
          </a:p>
          <a:p>
            <a:r>
              <a:rPr lang="en-US" altLang="en-US" smtClean="0"/>
              <a:t>			at Gonville and Caius 			College, Cambridge, 			commemorating John 			Venn and the Venn 			diagram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895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24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two types of </a:t>
            </a:r>
            <a:r>
              <a:rPr lang="en-US" dirty="0"/>
              <a:t>stuff in the </a:t>
            </a:r>
            <a:r>
              <a:rPr lang="en-US" dirty="0" smtClean="0"/>
              <a:t>universe:</a:t>
            </a:r>
          </a:p>
          <a:p>
            <a:r>
              <a:rPr lang="en-US" dirty="0"/>
              <a:t>	</a:t>
            </a:r>
            <a:r>
              <a:rPr lang="en-US" dirty="0" smtClean="0"/>
              <a:t>discrete</a:t>
            </a:r>
          </a:p>
          <a:p>
            <a:r>
              <a:rPr lang="en-US" dirty="0"/>
              <a:t>	</a:t>
            </a:r>
            <a:r>
              <a:rPr lang="en-US" dirty="0" smtClean="0"/>
              <a:t>continuous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class:</a:t>
            </a:r>
          </a:p>
          <a:p>
            <a:r>
              <a:rPr lang="en-US" altLang="en-US" smtClean="0"/>
              <a:t>	Alice, Ben, Carlos, Delphine</a:t>
            </a:r>
          </a:p>
          <a:p>
            <a:r>
              <a:rPr lang="en-US" altLang="en-US" smtClean="0"/>
              <a:t>Set 1: Males in the class</a:t>
            </a:r>
          </a:p>
          <a:p>
            <a:r>
              <a:rPr lang="en-US" altLang="en-US" smtClean="0"/>
              <a:t>Set 2: Females in the class</a:t>
            </a:r>
          </a:p>
          <a:p>
            <a:endParaRPr lang="en-US" altLang="en-US" sz="2000" smtClean="0"/>
          </a:p>
          <a:p>
            <a:pPr algn="ctr"/>
            <a:r>
              <a:rPr lang="en-US" altLang="en-US" smtClean="0">
                <a:solidFill>
                  <a:schemeClr val="tx1"/>
                </a:solidFill>
              </a:rPr>
              <a:t>Who would be in set 1?</a:t>
            </a:r>
          </a:p>
          <a:p>
            <a:pPr algn="ctr"/>
            <a:r>
              <a:rPr lang="en-US" altLang="en-US" smtClean="0">
                <a:solidFill>
                  <a:schemeClr val="tx1"/>
                </a:solidFill>
              </a:rPr>
              <a:t>Who would be in set 2?</a:t>
            </a:r>
          </a:p>
          <a:p>
            <a:pPr algn="ctr"/>
            <a:r>
              <a:rPr lang="en-US" altLang="en-US" smtClean="0">
                <a:solidFill>
                  <a:schemeClr val="tx1"/>
                </a:solidFill>
              </a:rPr>
              <a:t>  Is anybody in both sets?</a:t>
            </a:r>
          </a:p>
          <a:p>
            <a:pPr algn="ctr"/>
            <a:endParaRPr lang="en-US" altLang="en-US" smtClean="0">
              <a:solidFill>
                <a:schemeClr val="tx1"/>
              </a:solidFill>
            </a:endParaRP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27225"/>
            <a:ext cx="69342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534400" cy="4724400"/>
          </a:xfrm>
        </p:spPr>
        <p:txBody>
          <a:bodyPr/>
          <a:lstStyle/>
          <a:p>
            <a:r>
              <a:rPr lang="en-US" altLang="en-US" dirty="0" smtClean="0"/>
              <a:t>Put the sets into a Venn diagram:</a:t>
            </a:r>
          </a:p>
          <a:p>
            <a:endParaRPr lang="en-US" altLang="en-US" dirty="0" smtClean="0"/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5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3838"/>
            <a:ext cx="6781800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5050"/>
                </a:solidFill>
              </a:rPr>
              <a:t>Set 1: Males</a:t>
            </a:r>
            <a:r>
              <a:rPr lang="en-US" altLang="en-US" smtClean="0"/>
              <a:t>	  </a:t>
            </a:r>
            <a:r>
              <a:rPr lang="en-US" altLang="en-US" smtClean="0">
                <a:solidFill>
                  <a:srgbClr val="6699FF"/>
                </a:solidFill>
              </a:rPr>
              <a:t>Set 2: Females</a:t>
            </a:r>
          </a:p>
          <a:p>
            <a:endParaRPr lang="en-US" altLang="en-US" smtClean="0">
              <a:solidFill>
                <a:srgbClr val="6699FF"/>
              </a:solidFill>
            </a:endParaRPr>
          </a:p>
          <a:p>
            <a:endParaRPr lang="en-US" altLang="en-US" smtClean="0">
              <a:solidFill>
                <a:srgbClr val="6699FF"/>
              </a:solidFill>
            </a:endParaRPr>
          </a:p>
          <a:p>
            <a:endParaRPr lang="en-US" altLang="en-US" smtClean="0">
              <a:solidFill>
                <a:srgbClr val="6699FF"/>
              </a:solidFill>
            </a:endParaRPr>
          </a:p>
          <a:p>
            <a:endParaRPr lang="en-US" altLang="en-US" smtClean="0">
              <a:solidFill>
                <a:srgbClr val="6699FF"/>
              </a:solidFill>
            </a:endParaRPr>
          </a:p>
          <a:p>
            <a:endParaRPr lang="en-US" altLang="en-US" smtClean="0">
              <a:solidFill>
                <a:srgbClr val="6699FF"/>
              </a:solidFill>
            </a:endParaRPr>
          </a:p>
          <a:p>
            <a:endParaRPr lang="en-US" altLang="en-US" sz="1500" smtClean="0">
              <a:solidFill>
                <a:srgbClr val="6699FF"/>
              </a:solidFill>
            </a:endParaRPr>
          </a:p>
          <a:p>
            <a:r>
              <a:rPr lang="en-US" altLang="en-US" smtClean="0">
                <a:solidFill>
                  <a:srgbClr val="6699FF"/>
                </a:solidFill>
              </a:rPr>
              <a:t>     </a:t>
            </a:r>
            <a:r>
              <a:rPr lang="en-US" altLang="en-US" smtClean="0">
                <a:solidFill>
                  <a:srgbClr val="9966FF"/>
                </a:solidFill>
              </a:rPr>
              <a:t>Nobody in both groups</a:t>
            </a:r>
          </a:p>
        </p:txBody>
      </p:sp>
      <p:sp>
        <p:nvSpPr>
          <p:cNvPr id="2355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cxnSp>
        <p:nvCxnSpPr>
          <p:cNvPr id="5" name="Curved Connector 4"/>
          <p:cNvCxnSpPr/>
          <p:nvPr/>
        </p:nvCxnSpPr>
        <p:spPr>
          <a:xfrm rot="10800000">
            <a:off x="4419600" y="4495800"/>
            <a:ext cx="2895600" cy="1524000"/>
          </a:xfrm>
          <a:prstGeom prst="curvedConnector3">
            <a:avLst>
              <a:gd name="adj1" fmla="val -13684"/>
            </a:avLst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3838"/>
            <a:ext cx="6781800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505200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FF5050"/>
                </a:solidFill>
              </a:rPr>
              <a:t>Set 1: Males</a:t>
            </a:r>
            <a:r>
              <a:rPr lang="en-US" dirty="0" smtClean="0"/>
              <a:t>	  </a:t>
            </a:r>
            <a:r>
              <a:rPr lang="en-US" dirty="0" smtClean="0">
                <a:solidFill>
                  <a:srgbClr val="6699FF"/>
                </a:solidFill>
              </a:rPr>
              <a:t>Set 2: Females</a:t>
            </a:r>
          </a:p>
          <a:p>
            <a:pPr>
              <a:buFont typeface="Arial" pitchFamily="34" charset="0"/>
              <a:buNone/>
              <a:defRPr/>
            </a:pPr>
            <a:endParaRPr lang="en-US" dirty="0">
              <a:solidFill>
                <a:srgbClr val="6699FF"/>
              </a:solidFill>
            </a:endParaRPr>
          </a:p>
          <a:p>
            <a:pPr>
              <a:buFont typeface="Arial" pitchFamily="34" charset="0"/>
              <a:buNone/>
              <a:defRPr/>
            </a:pPr>
            <a:endParaRPr lang="en-US" dirty="0" smtClean="0">
              <a:solidFill>
                <a:srgbClr val="6699FF"/>
              </a:solidFill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6699FF"/>
                </a:solidFill>
              </a:rPr>
              <a:t>               </a:t>
            </a:r>
            <a:r>
              <a:rPr lang="en-US" sz="2000" dirty="0" smtClean="0">
                <a:solidFill>
                  <a:srgbClr val="6699FF"/>
                </a:solidFill>
              </a:rPr>
              <a:t> </a:t>
            </a:r>
            <a:r>
              <a:rPr lang="en-US" sz="5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/>
              </a:rPr>
              <a:t></a:t>
            </a:r>
            <a:endParaRPr lang="en-US" sz="5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buFont typeface="Arial" pitchFamily="34" charset="0"/>
              <a:buNone/>
              <a:defRPr/>
            </a:pPr>
            <a:endParaRPr lang="en-US" dirty="0">
              <a:solidFill>
                <a:srgbClr val="6699FF"/>
              </a:solidFill>
            </a:endParaRPr>
          </a:p>
          <a:p>
            <a:pPr>
              <a:buFont typeface="Arial" pitchFamily="34" charset="0"/>
              <a:buNone/>
              <a:defRPr/>
            </a:pPr>
            <a:endParaRPr lang="en-US" dirty="0" smtClean="0">
              <a:solidFill>
                <a:srgbClr val="6699FF"/>
              </a:solidFill>
            </a:endParaRPr>
          </a:p>
          <a:p>
            <a:pPr>
              <a:buFont typeface="Arial" pitchFamily="34" charset="0"/>
              <a:buNone/>
              <a:defRPr/>
            </a:pPr>
            <a:endParaRPr lang="en-US" dirty="0">
              <a:solidFill>
                <a:srgbClr val="6699FF"/>
              </a:solidFill>
            </a:endParaRPr>
          </a:p>
          <a:p>
            <a:pPr>
              <a:buFont typeface="Arial" pitchFamily="34" charset="0"/>
              <a:buNone/>
              <a:defRPr/>
            </a:pPr>
            <a:endParaRPr lang="en-US" sz="1500" dirty="0" smtClean="0">
              <a:solidFill>
                <a:srgbClr val="6699FF"/>
              </a:solidFill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6699FF"/>
                </a:solidFill>
              </a:rPr>
              <a:t>     </a:t>
            </a:r>
            <a:endParaRPr lang="en-US" dirty="0">
              <a:solidFill>
                <a:srgbClr val="99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6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4" name="Title 2"/>
          <p:cNvSpPr>
            <a:spLocks noGrp="1"/>
          </p:cNvSpPr>
          <p:nvPr>
            <p:ph idx="1"/>
          </p:nvPr>
        </p:nvSpPr>
        <p:spPr>
          <a:extLst/>
        </p:spPr>
        <p:txBody>
          <a:bodyPr/>
          <a:lstStyle/>
          <a:p>
            <a:pPr marL="342900" indent="-342900"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empty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set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or the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null set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Has no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elements</a:t>
            </a:r>
          </a:p>
          <a:p>
            <a:pPr marL="342900" indent="-342900"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Symbolized: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6000" dirty="0" smtClean="0">
                <a:sym typeface="Symbol"/>
              </a:rPr>
              <a:t>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4028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smtClean="0"/>
              <a:t>We call non-overlapping sets “</a:t>
            </a:r>
            <a:r>
              <a:rPr lang="en-US" altLang="en-US" smtClean="0">
                <a:solidFill>
                  <a:schemeClr val="tx1"/>
                </a:solidFill>
              </a:rPr>
              <a:t>mutually exclusive</a:t>
            </a:r>
            <a:r>
              <a:rPr lang="en-US" altLang="en-US" smtClean="0"/>
              <a:t>”</a:t>
            </a:r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</p:spTree>
    <p:extLst>
      <p:ext uri="{BB962C8B-B14F-4D97-AF65-F5344CB8AC3E}">
        <p14:creationId xmlns:p14="http://schemas.microsoft.com/office/powerpoint/2010/main" val="30648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smtClean="0">
                <a:cs typeface="Times New Roman" pitchFamily="18" charset="0"/>
              </a:rPr>
              <a:t>Typically there are elements that fall into more than one set </a:t>
            </a:r>
          </a:p>
          <a:p>
            <a:endParaRPr lang="en-US" altLang="en-US" smtClean="0"/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</p:spTree>
    <p:extLst>
      <p:ext uri="{BB962C8B-B14F-4D97-AF65-F5344CB8AC3E}">
        <p14:creationId xmlns:p14="http://schemas.microsoft.com/office/powerpoint/2010/main" val="40582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Sets are often given in </a:t>
            </a:r>
          </a:p>
          <a:p>
            <a:pPr algn="ctr"/>
            <a:r>
              <a:rPr lang="en-US" altLang="en-US" dirty="0" smtClean="0"/>
              <a:t>“</a:t>
            </a:r>
            <a:r>
              <a:rPr lang="en-US" altLang="en-US" dirty="0" smtClean="0">
                <a:solidFill>
                  <a:srgbClr val="FFC000"/>
                </a:solidFill>
              </a:rPr>
              <a:t>set roster notation</a:t>
            </a:r>
            <a:r>
              <a:rPr lang="en-US" altLang="en-US" dirty="0" smtClean="0"/>
              <a:t>”</a:t>
            </a:r>
          </a:p>
          <a:p>
            <a:pPr algn="ctr"/>
            <a:endParaRPr lang="en-US" altLang="en-US" sz="2000" dirty="0" smtClean="0"/>
          </a:p>
          <a:p>
            <a:pPr algn="ctr"/>
            <a:r>
              <a:rPr lang="en-US" altLang="en-US" dirty="0" smtClean="0"/>
              <a:t>Set 1 = {A,B,C,D}</a:t>
            </a:r>
          </a:p>
          <a:p>
            <a:pPr algn="ctr"/>
            <a:r>
              <a:rPr lang="en-US" altLang="en-US" dirty="0" smtClean="0"/>
              <a:t>Set 2 = {D,E,F}</a:t>
            </a:r>
          </a:p>
        </p:txBody>
      </p:sp>
    </p:spTree>
    <p:extLst>
      <p:ext uri="{BB962C8B-B14F-4D97-AF65-F5344CB8AC3E}">
        <p14:creationId xmlns:p14="http://schemas.microsoft.com/office/powerpoint/2010/main" val="19652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Write the sets in set roster </a:t>
            </a:r>
          </a:p>
          <a:p>
            <a:r>
              <a:rPr lang="en-US" altLang="en-US" smtClean="0"/>
              <a:t>notation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Write the sets in set roster </a:t>
            </a:r>
          </a:p>
          <a:p>
            <a:r>
              <a:rPr lang="en-US" altLang="en-US" smtClean="0"/>
              <a:t>notation</a:t>
            </a:r>
          </a:p>
          <a:p>
            <a:endParaRPr lang="en-US" altLang="en-US" smtClean="0"/>
          </a:p>
          <a:p>
            <a:pPr algn="ctr"/>
            <a:r>
              <a:rPr lang="en-US" altLang="en-US" smtClean="0"/>
              <a:t>Set 1 = {Ben, Carlos}</a:t>
            </a:r>
          </a:p>
          <a:p>
            <a:pPr algn="ctr"/>
            <a:r>
              <a:rPr lang="en-US" altLang="en-US" smtClean="0"/>
              <a:t>Set 2 = {Alice, Delphine}</a:t>
            </a:r>
          </a:p>
          <a:p>
            <a:endParaRPr lang="en-US" altLang="en-US" smtClean="0"/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Discrete stuff is distinct or separate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6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8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set is completely determined by what its elements are, not the order they are listed in</a:t>
            </a:r>
          </a:p>
          <a:p>
            <a:pPr marL="342900" indent="-342900"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Elements may be listed more than once – it makes no difference</a:t>
            </a:r>
          </a:p>
          <a:p>
            <a:pPr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Set 1 	= {Ben, Carlos} </a:t>
            </a:r>
          </a:p>
          <a:p>
            <a:r>
              <a:rPr lang="en-US" altLang="en-US" smtClean="0"/>
              <a:t>Set 2 	= {Carlos, Ben}</a:t>
            </a:r>
          </a:p>
          <a:p>
            <a:r>
              <a:rPr lang="en-US" altLang="en-US" smtClean="0"/>
              <a:t>Set 3  = {Ben, Carlos, Ben}</a:t>
            </a:r>
          </a:p>
          <a:p>
            <a:endParaRPr lang="en-US" altLang="en-US" smtClean="0"/>
          </a:p>
          <a:p>
            <a:r>
              <a:rPr lang="en-US" altLang="en-US" smtClean="0"/>
              <a:t>Are these sets equal?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2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638800"/>
          </a:xfrm>
        </p:spPr>
        <p:txBody>
          <a:bodyPr/>
          <a:lstStyle/>
          <a:p>
            <a:r>
              <a:rPr lang="en-US" altLang="en-US" smtClean="0"/>
              <a:t>Set 1 	= {Ben, Carlos} </a:t>
            </a:r>
          </a:p>
          <a:p>
            <a:r>
              <a:rPr lang="en-US" altLang="en-US" smtClean="0"/>
              <a:t>Set 2 	= {Carlos, Ben}</a:t>
            </a:r>
          </a:p>
          <a:p>
            <a:r>
              <a:rPr lang="en-US" altLang="en-US" smtClean="0"/>
              <a:t>Set 3  = {Ben, Carlos, Ben}</a:t>
            </a:r>
          </a:p>
          <a:p>
            <a:endParaRPr lang="en-US" altLang="en-US" smtClean="0"/>
          </a:p>
          <a:p>
            <a:r>
              <a:rPr lang="en-US" altLang="en-US" smtClean="0"/>
              <a:t>All these sets are EQUAL!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5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You can have more than two sets: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12963"/>
            <a:ext cx="4800600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</p:spTree>
    <p:extLst>
      <p:ext uri="{BB962C8B-B14F-4D97-AF65-F5344CB8AC3E}">
        <p14:creationId xmlns:p14="http://schemas.microsoft.com/office/powerpoint/2010/main" val="40712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5638800"/>
          </a:xfrm>
        </p:spPr>
        <p:txBody>
          <a:bodyPr/>
          <a:lstStyle/>
          <a:p>
            <a:pPr eaLnBrk="1" hangingPunct="1"/>
            <a:r>
              <a:rPr lang="en-US" altLang="en-US" smtClean="0">
                <a:cs typeface="Times New Roman" pitchFamily="18" charset="0"/>
              </a:rPr>
              <a:t>Suppose we had these elements:</a:t>
            </a:r>
          </a:p>
          <a:p>
            <a:pPr eaLnBrk="1" hangingPunct="1"/>
            <a:endParaRPr lang="en-US" altLang="en-US" smtClean="0">
              <a:cs typeface="Times New Roman" pitchFamily="18" charset="0"/>
            </a:endParaRPr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195763"/>
            <a:ext cx="11795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2801938"/>
            <a:ext cx="1177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68863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2636838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036888"/>
            <a:ext cx="1301750" cy="13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19313"/>
            <a:ext cx="1301750" cy="13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268788"/>
            <a:ext cx="1082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71813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75263"/>
            <a:ext cx="101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21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Suppose we wanted to split the elements into the sets:</a:t>
            </a:r>
          </a:p>
          <a:p>
            <a:r>
              <a:rPr lang="en-US" altLang="en-US" smtClean="0"/>
              <a:t>red, round, flowers</a:t>
            </a: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5494338"/>
            <a:ext cx="758825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4521200"/>
            <a:ext cx="758825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4540250"/>
            <a:ext cx="758825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5662613"/>
            <a:ext cx="687387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3621088"/>
            <a:ext cx="685800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4117975"/>
            <a:ext cx="838200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52825"/>
            <a:ext cx="838200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5619750"/>
            <a:ext cx="6969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414496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5556250"/>
            <a:ext cx="6540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19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6063"/>
            <a:ext cx="6858000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7463"/>
            <a:ext cx="9067800" cy="6688137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red                             round</a:t>
            </a:r>
          </a:p>
          <a:p>
            <a:pPr>
              <a:buFont typeface="Arial" pitchFamily="34" charset="0"/>
              <a:buNone/>
              <a:defRPr/>
            </a:pPr>
            <a:endParaRPr lang="en-US" dirty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r>
              <a:rPr lang="en-US" dirty="0" smtClean="0"/>
              <a:t>                  </a:t>
            </a:r>
            <a:endParaRPr lang="en-US" dirty="0" smtClean="0">
              <a:solidFill>
                <a:srgbClr val="FFFF00"/>
              </a:solidFill>
              <a:latin typeface="Arial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dirty="0" smtClean="0"/>
              <a:t>                       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sz="1000" dirty="0" smtClean="0"/>
              <a:t>                               </a:t>
            </a:r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r>
              <a:rPr lang="en-US" dirty="0" smtClean="0"/>
              <a:t>flowers</a:t>
            </a:r>
          </a:p>
        </p:txBody>
      </p:sp>
    </p:spTree>
    <p:extLst>
      <p:ext uri="{BB962C8B-B14F-4D97-AF65-F5344CB8AC3E}">
        <p14:creationId xmlns:p14="http://schemas.microsoft.com/office/powerpoint/2010/main" val="207334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6063"/>
            <a:ext cx="6858000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7463"/>
            <a:ext cx="9067800" cy="6688137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red                             </a:t>
            </a:r>
            <a:r>
              <a:rPr lang="en-US" dirty="0"/>
              <a:t>round</a:t>
            </a:r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r>
              <a:rPr lang="en-US" dirty="0" smtClean="0"/>
              <a:t>                  </a:t>
            </a:r>
            <a:endParaRPr lang="en-US" dirty="0" smtClean="0">
              <a:solidFill>
                <a:srgbClr val="FFFF00"/>
              </a:solidFill>
              <a:latin typeface="Arial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dirty="0" smtClean="0"/>
              <a:t>                       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sz="1000" dirty="0" smtClean="0"/>
              <a:t>                               </a:t>
            </a:r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r>
              <a:rPr lang="en-US" dirty="0" smtClean="0"/>
              <a:t>                             No</a:t>
            </a:r>
          </a:p>
          <a:p>
            <a:pPr>
              <a:defRPr/>
            </a:pPr>
            <a:r>
              <a:rPr lang="en-US" dirty="0" smtClean="0"/>
              <a:t>flowers                     non-red</a:t>
            </a:r>
          </a:p>
          <a:p>
            <a:pPr>
              <a:defRPr/>
            </a:pPr>
            <a:r>
              <a:rPr lang="en-US" dirty="0"/>
              <a:t> </a:t>
            </a:r>
            <a:r>
              <a:rPr lang="en-US" dirty="0" smtClean="0"/>
              <a:t>                       </a:t>
            </a:r>
            <a:r>
              <a:rPr lang="en-US" sz="3500" dirty="0" smtClean="0"/>
              <a:t> </a:t>
            </a:r>
            <a:r>
              <a:rPr lang="en-US" dirty="0" smtClean="0"/>
              <a:t>round</a:t>
            </a:r>
            <a:r>
              <a:rPr lang="en-US" sz="2000" dirty="0" smtClean="0"/>
              <a:t> </a:t>
            </a:r>
            <a:r>
              <a:rPr lang="en-US" dirty="0" smtClean="0"/>
              <a:t>flowers</a:t>
            </a:r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25550"/>
            <a:ext cx="5889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2032000"/>
            <a:ext cx="588962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3119438"/>
            <a:ext cx="5905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1800225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647700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3482975"/>
            <a:ext cx="6508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4748213"/>
            <a:ext cx="650875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5100638"/>
            <a:ext cx="5413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4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87513"/>
            <a:ext cx="755650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5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17800"/>
            <a:ext cx="7112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urved Connector 16"/>
          <p:cNvCxnSpPr/>
          <p:nvPr/>
        </p:nvCxnSpPr>
        <p:spPr>
          <a:xfrm rot="10800000">
            <a:off x="5383213" y="3824288"/>
            <a:ext cx="2384425" cy="1193800"/>
          </a:xfrm>
          <a:prstGeom prst="curvedConnector3">
            <a:avLst>
              <a:gd name="adj1" fmla="val -15832"/>
            </a:avLst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6063"/>
            <a:ext cx="6858000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04800" y="17463"/>
            <a:ext cx="9067800" cy="6688137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red                             round</a:t>
            </a:r>
          </a:p>
          <a:p>
            <a:pPr>
              <a:buFont typeface="Arial" pitchFamily="34" charset="0"/>
              <a:buNone/>
              <a:defRPr/>
            </a:pPr>
            <a:endParaRPr lang="en-US" dirty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r>
              <a:rPr lang="en-US" dirty="0" smtClean="0"/>
              <a:t>                  </a:t>
            </a:r>
            <a:endParaRPr lang="en-US" dirty="0" smtClean="0">
              <a:solidFill>
                <a:srgbClr val="FFFF00"/>
              </a:solidFill>
              <a:latin typeface="Arial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dirty="0" smtClean="0"/>
              <a:t>                       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sz="1000" dirty="0" smtClean="0"/>
              <a:t>                               </a:t>
            </a:r>
          </a:p>
          <a:p>
            <a:pPr>
              <a:buFont typeface="Arial" pitchFamily="34" charset="0"/>
              <a:buNone/>
              <a:defRPr/>
            </a:pPr>
            <a:r>
              <a:rPr lang="en-US" dirty="0" smtClean="0"/>
              <a:t>                                              </a:t>
            </a:r>
          </a:p>
          <a:p>
            <a:pPr>
              <a:defRPr/>
            </a:pPr>
            <a:r>
              <a:rPr lang="en-US" dirty="0" smtClean="0"/>
              <a:t>flowers</a:t>
            </a:r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25550"/>
            <a:ext cx="5889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2032000"/>
            <a:ext cx="588962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3119438"/>
            <a:ext cx="5905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1800225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647700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3482975"/>
            <a:ext cx="6508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6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5100638"/>
            <a:ext cx="5413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7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87513"/>
            <a:ext cx="755650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17800"/>
            <a:ext cx="7112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3429000"/>
            <a:ext cx="8509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4748213"/>
            <a:ext cx="650875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9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</a:t>
            </a:r>
            <a:r>
              <a:rPr lang="en-US" dirty="0"/>
              <a:t>d</a:t>
            </a:r>
            <a:r>
              <a:rPr lang="en-US" dirty="0" smtClean="0"/>
              <a:t>iscreet (which means </a:t>
            </a:r>
            <a:r>
              <a:rPr lang="en-US" dirty="0"/>
              <a:t>on the down low, under the </a:t>
            </a:r>
            <a:r>
              <a:rPr lang="en-US" dirty="0" smtClean="0"/>
              <a:t>radar)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80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 smtClean="0">
                <a:cs typeface="Times New Roman" pitchFamily="18" charset="0"/>
              </a:rPr>
              <a:t>The elements that fall into more than one set are called the “</a:t>
            </a:r>
            <a:r>
              <a:rPr lang="en-US" altLang="en-US" dirty="0" smtClean="0">
                <a:solidFill>
                  <a:srgbClr val="FFC000"/>
                </a:solidFill>
                <a:cs typeface="Times New Roman" pitchFamily="18" charset="0"/>
              </a:rPr>
              <a:t>intersection</a:t>
            </a:r>
            <a:r>
              <a:rPr lang="en-US" altLang="en-US" dirty="0" smtClean="0">
                <a:cs typeface="Times New Roman" pitchFamily="18" charset="0"/>
              </a:rPr>
              <a:t>” of those sets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42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dirty="0" smtClean="0"/>
              <a:t>The intersection is symbolized by:</a:t>
            </a:r>
          </a:p>
          <a:p>
            <a:pPr algn="ctr">
              <a:lnSpc>
                <a:spcPts val="6000"/>
              </a:lnSpc>
              <a:buFont typeface="Arial" pitchFamily="34" charset="0"/>
              <a:buNone/>
              <a:defRPr/>
            </a:pPr>
            <a:r>
              <a:rPr lang="en-US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/>
              </a:rPr>
              <a:t></a:t>
            </a:r>
            <a:endParaRPr lang="en-US" sz="12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09600"/>
            <a:ext cx="845343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</p:spTree>
    <p:extLst>
      <p:ext uri="{BB962C8B-B14F-4D97-AF65-F5344CB8AC3E}">
        <p14:creationId xmlns:p14="http://schemas.microsoft.com/office/powerpoint/2010/main" val="292087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For more than two sets:</a:t>
            </a:r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12963"/>
            <a:ext cx="4800600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64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intersections will be more complicated: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12963"/>
            <a:ext cx="4800600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Intersection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two sets:</a:t>
            </a:r>
          </a:p>
          <a:p>
            <a:pPr marL="342900" indent="-342900">
              <a:lnSpc>
                <a:spcPts val="5000"/>
              </a:lnSpc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element is in both set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set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</a:p>
          <a:p>
            <a:pPr marL="342900" indent="-342900"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ctr">
              <a:lnSpc>
                <a:spcPts val="4000"/>
              </a:lnSpc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6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/>
              </a:rPr>
              <a:t>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2522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1216025"/>
            <a:ext cx="5741987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76200" y="1216025"/>
            <a:ext cx="9144000" cy="4424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dirty="0" smtClean="0"/>
              <a:t>  </a:t>
            </a:r>
          </a:p>
          <a:p>
            <a:pPr>
              <a:buFont typeface="Arial" pitchFamily="34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Find: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Red</a:t>
            </a:r>
            <a:r>
              <a:rPr lang="en-US" dirty="0"/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/>
              </a:rPr>
              <a:t></a:t>
            </a:r>
            <a:r>
              <a:rPr lang="en-US" dirty="0" smtClean="0">
                <a:latin typeface="Arial" charset="0"/>
                <a:sym typeface="Symbol"/>
              </a:rPr>
              <a:t> Round</a:t>
            </a:r>
          </a:p>
          <a:p>
            <a:pPr>
              <a:defRPr/>
            </a:pPr>
            <a:endParaRPr lang="en-US" dirty="0" smtClean="0">
              <a:latin typeface="Arial" charset="0"/>
              <a:sym typeface="Symbol"/>
            </a:endParaRPr>
          </a:p>
          <a:p>
            <a:pPr>
              <a:defRPr/>
            </a:pPr>
            <a:endParaRPr lang="en-US" sz="3000" dirty="0">
              <a:latin typeface="Arial" charset="0"/>
              <a:sym typeface="Symbol"/>
            </a:endParaRPr>
          </a:p>
          <a:p>
            <a:pPr>
              <a:defRPr/>
            </a:pPr>
            <a:r>
              <a:rPr lang="en-US" dirty="0" smtClean="0">
                <a:sym typeface="Symbol"/>
              </a:rPr>
              <a:t>(red 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and</a:t>
            </a:r>
            <a:r>
              <a:rPr lang="en-US" dirty="0" smtClean="0">
                <a:sym typeface="Symbol"/>
              </a:rPr>
              <a:t> round)</a:t>
            </a:r>
            <a:endParaRPr lang="en-US" dirty="0"/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2157413"/>
            <a:ext cx="585787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2444750"/>
            <a:ext cx="5857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5" y="3133725"/>
            <a:ext cx="5873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2243138"/>
            <a:ext cx="5318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1668463"/>
            <a:ext cx="53022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886200"/>
            <a:ext cx="6477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703263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5334000"/>
            <a:ext cx="5842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6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2187575"/>
            <a:ext cx="752475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pic>
        <p:nvPicPr>
          <p:cNvPr id="47118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78200"/>
            <a:ext cx="584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7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8" y="1219200"/>
            <a:ext cx="5740400" cy="546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76200" y="1216025"/>
            <a:ext cx="9144000" cy="4424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dirty="0" smtClean="0"/>
              <a:t>  </a:t>
            </a:r>
          </a:p>
          <a:p>
            <a:pPr>
              <a:buFont typeface="Arial" pitchFamily="34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Red</a:t>
            </a:r>
            <a:r>
              <a:rPr lang="en-US" dirty="0"/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/>
              </a:rPr>
              <a:t></a:t>
            </a:r>
            <a:r>
              <a:rPr lang="en-US" dirty="0" smtClean="0">
                <a:latin typeface="Arial" charset="0"/>
                <a:sym typeface="Symbol"/>
              </a:rPr>
              <a:t> Round</a:t>
            </a:r>
          </a:p>
          <a:p>
            <a:pPr>
              <a:defRPr/>
            </a:pPr>
            <a:endParaRPr lang="en-US" dirty="0" smtClean="0">
              <a:latin typeface="Arial" charset="0"/>
              <a:sym typeface="Symbol"/>
            </a:endParaRPr>
          </a:p>
          <a:p>
            <a:pPr>
              <a:defRPr/>
            </a:pPr>
            <a:endParaRPr lang="en-US" sz="3000" dirty="0">
              <a:latin typeface="Arial" charset="0"/>
              <a:sym typeface="Symbol"/>
            </a:endParaRPr>
          </a:p>
          <a:p>
            <a:pPr>
              <a:defRPr/>
            </a:pPr>
            <a:r>
              <a:rPr lang="en-US" dirty="0" smtClean="0">
                <a:sym typeface="Symbol"/>
              </a:rPr>
              <a:t>(red and round)</a:t>
            </a:r>
            <a:endParaRPr lang="en-US" dirty="0"/>
          </a:p>
        </p:txBody>
      </p:sp>
      <p:pic>
        <p:nvPicPr>
          <p:cNvPr id="4813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2444750"/>
            <a:ext cx="5857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5" y="3133725"/>
            <a:ext cx="5873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2243138"/>
            <a:ext cx="5318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1668463"/>
            <a:ext cx="53022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886200"/>
            <a:ext cx="6477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703263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8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5334000"/>
            <a:ext cx="5842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9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2187575"/>
            <a:ext cx="752475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pic>
        <p:nvPicPr>
          <p:cNvPr id="4814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2149475"/>
            <a:ext cx="5969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4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584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5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Intersection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two sets:</a:t>
            </a:r>
          </a:p>
          <a:p>
            <a:pPr marL="342900" indent="-342900">
              <a:lnSpc>
                <a:spcPts val="5000"/>
              </a:lnSpc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element is in both set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set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</a:p>
          <a:p>
            <a:pPr marL="342900" indent="-342900"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ctr">
              <a:lnSpc>
                <a:spcPts val="4000"/>
              </a:lnSpc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6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/>
              </a:rPr>
              <a:t>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607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5017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Another symbol:</a:t>
            </a:r>
          </a:p>
          <a:p>
            <a:endParaRPr lang="en-US" altLang="en-US" sz="2000" smtClean="0"/>
          </a:p>
          <a:p>
            <a:pPr algn="ctr">
              <a:lnSpc>
                <a:spcPts val="6000"/>
              </a:lnSpc>
            </a:pPr>
            <a:r>
              <a:rPr lang="en-US" altLang="en-US" sz="12000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</a:t>
            </a:r>
            <a:r>
              <a:rPr lang="en-US" altLang="en-US" smtClean="0"/>
              <a:t>  </a:t>
            </a:r>
          </a:p>
          <a:p>
            <a:endParaRPr lang="en-US" altLang="en-US" sz="2000" smtClean="0"/>
          </a:p>
          <a:p>
            <a:r>
              <a:rPr lang="en-US" altLang="en-US" smtClean="0"/>
              <a:t>means the “</a:t>
            </a:r>
            <a:r>
              <a:rPr lang="en-US" altLang="en-US" smtClean="0">
                <a:solidFill>
                  <a:schemeClr val="tx1"/>
                </a:solidFill>
              </a:rPr>
              <a:t>union</a:t>
            </a:r>
            <a:r>
              <a:rPr lang="en-US" altLang="en-US" smtClean="0"/>
              <a:t>” of two sets</a:t>
            </a:r>
          </a:p>
        </p:txBody>
      </p:sp>
    </p:spTree>
    <p:extLst>
      <p:ext uri="{BB962C8B-B14F-4D97-AF65-F5344CB8AC3E}">
        <p14:creationId xmlns:p14="http://schemas.microsoft.com/office/powerpoint/2010/main" val="313187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two types of </a:t>
            </a:r>
            <a:r>
              <a:rPr lang="en-US" dirty="0"/>
              <a:t>stuff in the </a:t>
            </a:r>
            <a:r>
              <a:rPr lang="en-US" dirty="0" smtClean="0"/>
              <a:t>universe:</a:t>
            </a:r>
          </a:p>
          <a:p>
            <a:r>
              <a:rPr lang="en-US" dirty="0"/>
              <a:t>	</a:t>
            </a:r>
            <a:r>
              <a:rPr lang="en-US" dirty="0" smtClean="0"/>
              <a:t>discrete</a:t>
            </a:r>
          </a:p>
          <a:p>
            <a:r>
              <a:rPr lang="en-US" dirty="0"/>
              <a:t>	</a:t>
            </a:r>
            <a:r>
              <a:rPr lang="en-US" dirty="0" smtClean="0"/>
              <a:t>continuous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1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Union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two sets:</a:t>
            </a:r>
          </a:p>
          <a:p>
            <a:pPr marL="342900" indent="-342900">
              <a:lnSpc>
                <a:spcPts val="5000"/>
              </a:lnSpc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element is in either set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set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  <a:p>
            <a:pPr marL="342900" indent="-342900"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ctr">
              <a:lnSpc>
                <a:spcPts val="4000"/>
              </a:lnSpc>
              <a:buClr>
                <a:schemeClr val="hlink"/>
              </a:buClr>
              <a:buSzPct val="70000"/>
              <a:buFont typeface="Arial" pitchFamily="34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</a:t>
            </a:r>
            <a:r>
              <a:rPr lang="en-US" sz="6000" dirty="0">
                <a:latin typeface="Arial" charset="0"/>
                <a:sym typeface="Symbol"/>
              </a:rPr>
              <a:t>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027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1216025"/>
            <a:ext cx="5741987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0" y="1216025"/>
            <a:ext cx="9144000" cy="3889375"/>
          </a:xfrm>
        </p:spPr>
        <p:txBody>
          <a:bodyPr/>
          <a:lstStyle/>
          <a:p>
            <a:r>
              <a:rPr lang="en-US" altLang="en-US" smtClean="0"/>
              <a:t>  </a:t>
            </a:r>
          </a:p>
          <a:p>
            <a:r>
              <a:rPr lang="en-US" altLang="en-US" smtClean="0"/>
              <a:t>  Find:</a:t>
            </a:r>
          </a:p>
          <a:p>
            <a:r>
              <a:rPr lang="en-US" altLang="en-US" smtClean="0">
                <a:latin typeface="Arial" charset="0"/>
                <a:cs typeface="Arial" charset="0"/>
              </a:rPr>
              <a:t>Red</a:t>
            </a:r>
            <a:r>
              <a:rPr lang="en-US" altLang="en-US" smtClean="0"/>
              <a:t> </a:t>
            </a:r>
            <a:r>
              <a:rPr lang="en-US" altLang="en-US" smtClean="0">
                <a:latin typeface="Arial" charset="0"/>
                <a:sym typeface="Symbol" pitchFamily="18" charset="2"/>
              </a:rPr>
              <a:t> Round</a:t>
            </a:r>
          </a:p>
          <a:p>
            <a:endParaRPr lang="en-US" altLang="en-US" smtClean="0">
              <a:latin typeface="Arial" charset="0"/>
              <a:sym typeface="Symbol" pitchFamily="18" charset="2"/>
            </a:endParaRPr>
          </a:p>
          <a:p>
            <a:r>
              <a:rPr lang="en-US" altLang="en-US" smtClean="0">
                <a:sym typeface="Symbol" pitchFamily="18" charset="2"/>
              </a:rPr>
              <a:t>(red or round)</a:t>
            </a:r>
            <a:endParaRPr lang="en-US" altLang="en-US" smtClean="0"/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2157413"/>
            <a:ext cx="585787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2444750"/>
            <a:ext cx="5857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5" y="3133725"/>
            <a:ext cx="5873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2243138"/>
            <a:ext cx="5318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1668463"/>
            <a:ext cx="53022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886200"/>
            <a:ext cx="6477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703263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5334000"/>
            <a:ext cx="5842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6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2187575"/>
            <a:ext cx="752475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pic>
        <p:nvPicPr>
          <p:cNvPr id="52238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78200"/>
            <a:ext cx="584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87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182688"/>
            <a:ext cx="5743575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-76200" y="1216025"/>
            <a:ext cx="9144000" cy="3889375"/>
          </a:xfrm>
        </p:spPr>
        <p:txBody>
          <a:bodyPr/>
          <a:lstStyle/>
          <a:p>
            <a:r>
              <a:rPr lang="en-US" altLang="en-US" smtClean="0"/>
              <a:t>  </a:t>
            </a:r>
          </a:p>
          <a:p>
            <a:r>
              <a:rPr lang="en-US" altLang="en-US" smtClean="0"/>
              <a:t>  Find:</a:t>
            </a:r>
          </a:p>
          <a:p>
            <a:r>
              <a:rPr lang="en-US" altLang="en-US" smtClean="0">
                <a:latin typeface="Arial" charset="0"/>
                <a:cs typeface="Arial" charset="0"/>
              </a:rPr>
              <a:t>Red</a:t>
            </a:r>
            <a:r>
              <a:rPr lang="en-US" altLang="en-US" smtClean="0"/>
              <a:t> </a:t>
            </a:r>
            <a:r>
              <a:rPr lang="en-US" altLang="en-US" smtClean="0">
                <a:latin typeface="Arial" charset="0"/>
                <a:sym typeface="Symbol" pitchFamily="18" charset="2"/>
              </a:rPr>
              <a:t> Round</a:t>
            </a:r>
          </a:p>
          <a:p>
            <a:endParaRPr lang="en-US" altLang="en-US" smtClean="0">
              <a:latin typeface="Arial" charset="0"/>
              <a:sym typeface="Symbol" pitchFamily="18" charset="2"/>
            </a:endParaRPr>
          </a:p>
          <a:p>
            <a:r>
              <a:rPr lang="en-US" altLang="en-US" smtClean="0">
                <a:sym typeface="Symbol" pitchFamily="18" charset="2"/>
              </a:rPr>
              <a:t>(red or round)</a:t>
            </a:r>
            <a:endParaRPr lang="en-US" altLang="en-US" smtClean="0"/>
          </a:p>
        </p:txBody>
      </p:sp>
      <p:pic>
        <p:nvPicPr>
          <p:cNvPr id="5325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5145088"/>
            <a:ext cx="706438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5283200"/>
            <a:ext cx="588963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  <p:pic>
        <p:nvPicPr>
          <p:cNvPr id="5325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2157413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03438"/>
            <a:ext cx="5969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3873500"/>
            <a:ext cx="660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573213"/>
            <a:ext cx="5334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5334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8" y="2362200"/>
            <a:ext cx="5969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108325"/>
            <a:ext cx="5969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584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66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Let 	A = {1,2,3}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		B = {3,1,2}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		C = {1,1,2,3,3,3}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What are the elements of A, B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	and C?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How are A, B, and C related?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How many elements are in A, B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	and C?</a:t>
            </a:r>
          </a:p>
          <a:p>
            <a:endParaRPr lang="en-US" altLang="en-US" smtClean="0"/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Is {0} = 0?</a:t>
            </a:r>
          </a:p>
          <a:p>
            <a:endParaRPr lang="en-US" altLang="en-US" smtClean="0"/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3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Nope!</a:t>
            </a:r>
          </a:p>
          <a:p>
            <a:endParaRPr lang="en-US" altLang="en-US" sz="2000" smtClean="0"/>
          </a:p>
          <a:p>
            <a:r>
              <a:rPr lang="en-US" altLang="en-US" smtClean="0"/>
              <a:t>{0} is a </a:t>
            </a:r>
            <a:r>
              <a:rPr lang="en-US" altLang="en-US" smtClean="0">
                <a:solidFill>
                  <a:schemeClr val="tx1"/>
                </a:solidFill>
              </a:rPr>
              <a:t>set</a:t>
            </a:r>
          </a:p>
          <a:p>
            <a:r>
              <a:rPr lang="en-US" altLang="en-US" smtClean="0"/>
              <a:t>0 is the symbol representing </a:t>
            </a:r>
          </a:p>
          <a:p>
            <a:r>
              <a:rPr lang="en-US" altLang="en-US" smtClean="0"/>
              <a:t>	“zero”</a:t>
            </a:r>
            <a:endParaRPr lang="en-US" altLang="en-US" smtClean="0">
              <a:solidFill>
                <a:schemeClr val="tx1"/>
              </a:solidFill>
            </a:endParaRPr>
          </a:p>
          <a:p>
            <a:endParaRPr lang="en-US" altLang="en-US" smtClean="0"/>
          </a:p>
        </p:txBody>
      </p: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</p:spTree>
    <p:extLst>
      <p:ext uri="{BB962C8B-B14F-4D97-AF65-F5344CB8AC3E}">
        <p14:creationId xmlns:p14="http://schemas.microsoft.com/office/powerpoint/2010/main" val="57830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Is {0} = </a:t>
            </a:r>
            <a:r>
              <a:rPr lang="en-US" altLang="en-US" smtClean="0">
                <a:sym typeface="Symbol" pitchFamily="18" charset="2"/>
              </a:rPr>
              <a:t> </a:t>
            </a:r>
            <a:r>
              <a:rPr lang="en-US" altLang="en-US" smtClean="0"/>
              <a:t>?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2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Nope!</a:t>
            </a:r>
          </a:p>
          <a:p>
            <a:r>
              <a:rPr lang="en-US" altLang="en-US" dirty="0" smtClean="0"/>
              <a:t>0 isn’t </a:t>
            </a:r>
            <a:r>
              <a:rPr lang="en-US" altLang="en-US" dirty="0" err="1" smtClean="0"/>
              <a:t>nothin</a:t>
            </a:r>
            <a:r>
              <a:rPr lang="en-US" altLang="en-US" dirty="0" smtClean="0"/>
              <a:t>’ !</a:t>
            </a: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Sets</a:t>
            </a:r>
          </a:p>
        </p:txBody>
      </p:sp>
    </p:spTree>
    <p:extLst>
      <p:ext uri="{BB962C8B-B14F-4D97-AF65-F5344CB8AC3E}">
        <p14:creationId xmlns:p14="http://schemas.microsoft.com/office/powerpoint/2010/main" val="414703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80963" y="1219200"/>
            <a:ext cx="9063037" cy="5638800"/>
          </a:xfrm>
        </p:spPr>
        <p:txBody>
          <a:bodyPr/>
          <a:lstStyle/>
          <a:p>
            <a:pPr algn="ctr"/>
            <a:r>
              <a:rPr lang="en-US" altLang="en-US" sz="2500" smtClean="0"/>
              <a:t>Shade in A</a:t>
            </a:r>
            <a:r>
              <a:rPr lang="en-US" altLang="en-US" sz="2500" b="0" smtClean="0">
                <a:latin typeface="Arial" charset="0"/>
                <a:cs typeface="Arial" charset="0"/>
              </a:rPr>
              <a:t>U</a:t>
            </a:r>
            <a:r>
              <a:rPr lang="en-US" altLang="en-US" sz="2500" smtClean="0"/>
              <a:t>B     Shade in A∩B    Shade in A∩B∩C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IN-CLASS PROBLEMS</a:t>
            </a:r>
            <a:endParaRPr lang="en-US" altLang="en-US" sz="2400" i="1">
              <a:solidFill>
                <a:schemeClr val="folHlink"/>
              </a:solidFill>
            </a:endParaRP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676400"/>
            <a:ext cx="898683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4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FF00"/>
                </a:solidFill>
                <a:cs typeface="Tahoma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2354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Continuous stuff is, well, 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70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S is a set, x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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means x is an element of S</a:t>
            </a:r>
          </a:p>
          <a:p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S is a set, x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</a:t>
            </a: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means x is not an element of S</a:t>
            </a:r>
            <a:endParaRPr lang="en-US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Set Builder Notation</a:t>
            </a:r>
          </a:p>
        </p:txBody>
      </p:sp>
    </p:spTree>
    <p:extLst>
      <p:ext uri="{BB962C8B-B14F-4D97-AF65-F5344CB8AC3E}">
        <p14:creationId xmlns:p14="http://schemas.microsoft.com/office/powerpoint/2010/main" val="417582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Set Builder Notation</a:t>
            </a:r>
            <a:endParaRPr lang="en-US" alt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204799"/>
              </p:ext>
            </p:extLst>
          </p:nvPr>
        </p:nvGraphicFramePr>
        <p:xfrm>
          <a:off x="1066800" y="1143000"/>
          <a:ext cx="70866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954"/>
                <a:gridCol w="48486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solidFill>
                            <a:schemeClr val="tx1"/>
                          </a:solidFill>
                        </a:rPr>
                        <a:t>Symbol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solidFill>
                            <a:schemeClr val="tx1"/>
                          </a:solidFill>
                        </a:rPr>
                        <a:t>Set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5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Set of all real numbers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25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Set of all integers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25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Set of all rational numbers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94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/>
              <a:t>Addition </a:t>
            </a:r>
            <a:r>
              <a:rPr lang="en-US" altLang="en-US" dirty="0"/>
              <a:t>of a superscript + or </a:t>
            </a:r>
            <a:r>
              <a:rPr lang="en-US" altLang="en-US" dirty="0" smtClean="0"/>
              <a:t>- </a:t>
            </a:r>
            <a:r>
              <a:rPr lang="en-US" altLang="en-US" dirty="0"/>
              <a:t>or the letters </a:t>
            </a:r>
            <a:r>
              <a:rPr lang="en-US" altLang="en-US" dirty="0" err="1"/>
              <a:t>nonneg</a:t>
            </a:r>
            <a:r>
              <a:rPr lang="en-US" altLang="en-US" dirty="0"/>
              <a:t> indicates </a:t>
            </a:r>
            <a:r>
              <a:rPr lang="en-US" altLang="en-US" dirty="0" smtClean="0"/>
              <a:t>only </a:t>
            </a:r>
            <a:r>
              <a:rPr lang="en-US" altLang="en-US" dirty="0"/>
              <a:t>the positive or negative or nonnegative elements </a:t>
            </a:r>
            <a:r>
              <a:rPr lang="en-US" altLang="en-US" dirty="0" smtClean="0"/>
              <a:t>are </a:t>
            </a:r>
            <a:r>
              <a:rPr lang="en-US" altLang="en-US" dirty="0"/>
              <a:t>to be </a:t>
            </a:r>
            <a:r>
              <a:rPr lang="en-US" altLang="en-US" dirty="0" smtClean="0"/>
              <a:t>included </a:t>
            </a:r>
            <a:endParaRPr lang="en-US" altLang="en-US" dirty="0"/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Set Builder Notation</a:t>
            </a:r>
            <a:endParaRPr lang="en-US" alt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927919"/>
              </p:ext>
            </p:extLst>
          </p:nvPr>
        </p:nvGraphicFramePr>
        <p:xfrm>
          <a:off x="1066800" y="1143000"/>
          <a:ext cx="70866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954"/>
                <a:gridCol w="48486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solidFill>
                            <a:schemeClr val="tx1"/>
                          </a:solidFill>
                        </a:rPr>
                        <a:t>Symbol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solidFill>
                            <a:schemeClr val="tx1"/>
                          </a:solidFill>
                        </a:rPr>
                        <a:t>Set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500" b="1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500" b="1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Set of all positive real numbers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2500" b="1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500" b="1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Set of all negative integers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500" b="1" baseline="300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nonneg</a:t>
                      </a:r>
                      <a:endParaRPr lang="en-US" sz="2500" b="1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Set of all nonnegative rational numbers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97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Let S be a set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Let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P(x) be a property that elements of S may have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Set builder notation:</a:t>
            </a:r>
          </a:p>
          <a:p>
            <a:pPr algn="ctr">
              <a:buClr>
                <a:schemeClr val="hlink"/>
              </a:buClr>
              <a:buSzPct val="70000"/>
              <a:defRPr/>
            </a:pPr>
            <a:r>
              <a:rPr lang="en-US" dirty="0" smtClean="0"/>
              <a:t>{</a:t>
            </a:r>
            <a:r>
              <a:rPr lang="en-US" dirty="0"/>
              <a:t>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 smtClean="0"/>
              <a:t> </a:t>
            </a:r>
            <a:r>
              <a:rPr lang="en-US" dirty="0"/>
              <a:t>S | P(x</a:t>
            </a:r>
            <a:r>
              <a:rPr lang="en-US" dirty="0" smtClean="0"/>
              <a:t>)}</a:t>
            </a:r>
            <a:endParaRPr lang="en-US" dirty="0"/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Set Builder Notation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5368966"/>
            <a:ext cx="214033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set of all</a:t>
            </a:r>
            <a:endParaRPr lang="en-US" sz="2500" dirty="0">
              <a:solidFill>
                <a:srgbClr val="CC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9200" y="5720821"/>
            <a:ext cx="160492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sz="2500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such that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74470" y="4800600"/>
            <a:ext cx="692530" cy="519063"/>
          </a:xfrm>
          <a:prstGeom prst="straightConnector1">
            <a:avLst/>
          </a:prstGeom>
          <a:ln w="63500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807330" y="5096961"/>
            <a:ext cx="298070" cy="677030"/>
          </a:xfrm>
          <a:prstGeom prst="straightConnector1">
            <a:avLst/>
          </a:prstGeom>
          <a:ln w="63500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676400" y="6076146"/>
            <a:ext cx="313579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elements x of set S</a:t>
            </a:r>
            <a:endParaRPr lang="en-US" sz="2500" dirty="0">
              <a:solidFill>
                <a:srgbClr val="CCFF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244297" y="5096962"/>
            <a:ext cx="489503" cy="979184"/>
          </a:xfrm>
          <a:prstGeom prst="straightConnector1">
            <a:avLst/>
          </a:prstGeom>
          <a:ln w="63500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831663" y="6197875"/>
            <a:ext cx="338586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they have property p</a:t>
            </a:r>
            <a:endParaRPr lang="en-US" sz="2500" dirty="0">
              <a:solidFill>
                <a:srgbClr val="CC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067996" y="5181678"/>
            <a:ext cx="1628204" cy="1016197"/>
          </a:xfrm>
          <a:prstGeom prst="straightConnector1">
            <a:avLst/>
          </a:prstGeom>
          <a:ln w="63500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71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Read each of these notations: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sz="1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 smtClean="0"/>
              <a:t> </a:t>
            </a:r>
            <a:r>
              <a:rPr lang="en-US" dirty="0"/>
              <a:t>| </a:t>
            </a:r>
            <a:r>
              <a:rPr lang="en-US" dirty="0" smtClean="0"/>
              <a:t>-2 &lt; x &lt; 5}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</a:t>
            </a:r>
            <a:r>
              <a:rPr lang="en-US" dirty="0"/>
              <a:t>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/>
              <a:t> </a:t>
            </a:r>
            <a:r>
              <a:rPr lang="en-US" dirty="0"/>
              <a:t>| -2 &lt; x &lt; 5</a:t>
            </a:r>
            <a:r>
              <a:rPr lang="en-US" dirty="0" smtClean="0"/>
              <a:t>}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</a:t>
            </a:r>
            <a:r>
              <a:rPr lang="en-US" dirty="0"/>
              <a:t>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/>
              <a:t> </a:t>
            </a:r>
            <a:r>
              <a:rPr lang="en-US" dirty="0"/>
              <a:t>| -2 &lt; x &lt; 5}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Set Builder Notation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Describe each of the sets: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sz="1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 smtClean="0"/>
              <a:t> </a:t>
            </a:r>
            <a:r>
              <a:rPr lang="en-US" dirty="0"/>
              <a:t>| </a:t>
            </a:r>
            <a:r>
              <a:rPr lang="en-US" dirty="0" smtClean="0"/>
              <a:t>-2 &lt; x &lt; 5}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</a:t>
            </a:r>
            <a:r>
              <a:rPr lang="en-US" dirty="0"/>
              <a:t>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/>
              <a:t> </a:t>
            </a:r>
            <a:r>
              <a:rPr lang="en-US" dirty="0"/>
              <a:t>| -2 &lt; x &lt; 5</a:t>
            </a:r>
            <a:r>
              <a:rPr lang="en-US" dirty="0" smtClean="0"/>
              <a:t>}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 smtClean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</a:t>
            </a:r>
            <a:r>
              <a:rPr lang="en-US" dirty="0"/>
              <a:t>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/>
              <a:t> </a:t>
            </a:r>
            <a:r>
              <a:rPr lang="en-US" dirty="0"/>
              <a:t>| -2 &lt; x &lt; 5}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Set Builder Notation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Describe each of the sets: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sz="1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 smtClean="0"/>
              <a:t> </a:t>
            </a:r>
            <a:r>
              <a:rPr lang="en-US" dirty="0"/>
              <a:t>| </a:t>
            </a:r>
            <a:r>
              <a:rPr lang="en-US" dirty="0" smtClean="0"/>
              <a:t>-2 &lt; x &lt; 5}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     </a:t>
            </a:r>
            <a:r>
              <a:rPr lang="en-US" dirty="0" smtClean="0">
                <a:solidFill>
                  <a:srgbClr val="FFFF00"/>
                </a:solidFill>
              </a:rPr>
              <a:t>{ </a:t>
            </a:r>
            <a:r>
              <a:rPr lang="en-US" dirty="0">
                <a:solidFill>
                  <a:srgbClr val="FFFF00"/>
                </a:solidFill>
              </a:rPr>
              <a:t>-1, 0, 1, 2, 3, 4 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</a:t>
            </a:r>
            <a:r>
              <a:rPr lang="en-US" dirty="0"/>
              <a:t>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/>
              <a:t> </a:t>
            </a:r>
            <a:r>
              <a:rPr lang="en-US" dirty="0"/>
              <a:t>| -2 &lt; x &lt; 5</a:t>
            </a:r>
            <a:r>
              <a:rPr lang="en-US" dirty="0" smtClean="0"/>
              <a:t>}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</a:t>
            </a:r>
            <a:r>
              <a:rPr lang="en-US" dirty="0"/>
              <a:t>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/>
              <a:t> </a:t>
            </a:r>
            <a:r>
              <a:rPr lang="en-US" dirty="0"/>
              <a:t>| -2 &lt; x &lt; 5</a:t>
            </a:r>
            <a:r>
              <a:rPr lang="en-US" dirty="0" smtClean="0"/>
              <a:t>}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Set Builder Notation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4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Describe each of the sets: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sz="1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 smtClean="0"/>
              <a:t> </a:t>
            </a:r>
            <a:r>
              <a:rPr lang="en-US" dirty="0"/>
              <a:t>| </a:t>
            </a:r>
            <a:r>
              <a:rPr lang="en-US" dirty="0" smtClean="0"/>
              <a:t>-2 &lt; x &lt; 5}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     { </a:t>
            </a:r>
            <a:r>
              <a:rPr lang="en-US" dirty="0"/>
              <a:t>-1, 0, 1, 2, 3, 4 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</a:t>
            </a:r>
            <a:r>
              <a:rPr lang="en-US" dirty="0"/>
              <a:t>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/>
              <a:t> </a:t>
            </a:r>
            <a:r>
              <a:rPr lang="en-US" dirty="0"/>
              <a:t>| -2 &lt; x &lt; 5</a:t>
            </a:r>
            <a:r>
              <a:rPr lang="en-US" dirty="0" smtClean="0"/>
              <a:t>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     </a:t>
            </a:r>
            <a:r>
              <a:rPr lang="en-US" dirty="0" smtClean="0">
                <a:solidFill>
                  <a:srgbClr val="FFFF00"/>
                </a:solidFill>
              </a:rPr>
              <a:t>{ 1,2,3,4 }</a:t>
            </a:r>
            <a:endParaRPr lang="en-US" dirty="0">
              <a:solidFill>
                <a:srgbClr val="FFFF00"/>
              </a:solidFill>
            </a:endParaRP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</a:t>
            </a:r>
            <a:r>
              <a:rPr lang="en-US" dirty="0"/>
              <a:t>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/>
              <a:t> </a:t>
            </a:r>
            <a:r>
              <a:rPr lang="en-US" dirty="0"/>
              <a:t>| -2 &lt; x &lt; 5</a:t>
            </a:r>
            <a:r>
              <a:rPr lang="en-US" dirty="0" smtClean="0"/>
              <a:t>}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Set Builder Notation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Describe each of the sets:</a:t>
            </a:r>
            <a:endParaRPr lang="en-US" dirty="0"/>
          </a:p>
          <a:p>
            <a:pPr>
              <a:buClr>
                <a:schemeClr val="hlink"/>
              </a:buClr>
              <a:buSzPct val="70000"/>
              <a:defRPr/>
            </a:pPr>
            <a:endParaRPr lang="en-US" sz="1000" dirty="0" smtClean="0"/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 smtClean="0"/>
              <a:t> </a:t>
            </a:r>
            <a:r>
              <a:rPr lang="en-US" dirty="0"/>
              <a:t>| </a:t>
            </a:r>
            <a:r>
              <a:rPr lang="en-US" dirty="0" smtClean="0"/>
              <a:t>-2 &lt; x &lt; 5}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     { </a:t>
            </a:r>
            <a:r>
              <a:rPr lang="en-US" dirty="0"/>
              <a:t>-1, 0, 1, 2, 3, 4 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</a:t>
            </a:r>
            <a:r>
              <a:rPr lang="en-US" dirty="0"/>
              <a:t>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/>
              <a:t> </a:t>
            </a:r>
            <a:r>
              <a:rPr lang="en-US" dirty="0"/>
              <a:t>| -2 &lt; x &lt; 5</a:t>
            </a:r>
            <a:r>
              <a:rPr lang="en-US" dirty="0" smtClean="0"/>
              <a:t>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     </a:t>
            </a:r>
            <a:r>
              <a:rPr lang="en-US" dirty="0"/>
              <a:t>{ 1,2,3,4 }</a:t>
            </a:r>
          </a:p>
          <a:p>
            <a:pPr>
              <a:buClr>
                <a:schemeClr val="hlink"/>
              </a:buClr>
              <a:buSzPct val="70000"/>
              <a:defRPr/>
            </a:pPr>
            <a:r>
              <a:rPr lang="en-US" dirty="0" smtClean="0"/>
              <a:t>{</a:t>
            </a:r>
            <a:r>
              <a:rPr lang="en-US" dirty="0"/>
              <a:t>x </a:t>
            </a:r>
            <a:r>
              <a:rPr lang="en-US" dirty="0">
                <a:sym typeface="Symbol" pitchFamily="18" charset="2"/>
              </a:rPr>
              <a:t></a:t>
            </a:r>
            <a:r>
              <a:rPr lang="en-US" dirty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/>
              <a:t> </a:t>
            </a:r>
            <a:r>
              <a:rPr lang="en-US" dirty="0"/>
              <a:t>| -2 &lt; x &lt; 5</a:t>
            </a:r>
            <a:r>
              <a:rPr lang="en-US" dirty="0" smtClean="0"/>
              <a:t>}</a:t>
            </a: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hlink"/>
              </a:buClr>
              <a:buSzPct val="70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Set Builder Notation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7" y="5562600"/>
            <a:ext cx="65389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36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FF00"/>
                </a:solidFill>
                <a:cs typeface="Tahoma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289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ikkiDk">
      <a:dk1>
        <a:srgbClr val="FFFFFF"/>
      </a:dk1>
      <a:lt1>
        <a:srgbClr val="000000"/>
      </a:lt1>
      <a:dk2>
        <a:srgbClr val="000000"/>
      </a:dk2>
      <a:lt2>
        <a:srgbClr val="000000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Vikki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4093</TotalTime>
  <Words>4726</Words>
  <Application>Microsoft Office PowerPoint</Application>
  <PresentationFormat>On-screen Show (4:3)</PresentationFormat>
  <Paragraphs>1142</Paragraphs>
  <Slides>262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262</vt:i4>
      </vt:variant>
    </vt:vector>
  </HeadingPairs>
  <TitlesOfParts>
    <vt:vector size="263" baseType="lpstr">
      <vt:lpstr>Office Theme</vt:lpstr>
      <vt:lpstr>PowerPoint Presentation</vt:lpstr>
      <vt:lpstr>Discrete Math?</vt:lpstr>
      <vt:lpstr>Discrete Math?</vt:lpstr>
      <vt:lpstr>Discrete Math?</vt:lpstr>
      <vt:lpstr>Discrete Math?</vt:lpstr>
      <vt:lpstr>Discrete Math?</vt:lpstr>
      <vt:lpstr>Discrete Math?</vt:lpstr>
      <vt:lpstr>Discrete Math?</vt:lpstr>
      <vt:lpstr>Discrete Math?</vt:lpstr>
      <vt:lpstr>Discrete Math?</vt:lpstr>
      <vt:lpstr>Discrete Math?</vt:lpstr>
      <vt:lpstr>Discrete Math?</vt:lpstr>
      <vt:lpstr>Discrete Math?</vt:lpstr>
      <vt:lpstr>Discrete Math?</vt:lpstr>
      <vt:lpstr>Discrete Math?</vt:lpstr>
      <vt:lpstr>PowerPoint Presentation</vt:lpstr>
      <vt:lpstr>Discrete Math?</vt:lpstr>
      <vt:lpstr>Discrete Math?</vt:lpstr>
      <vt:lpstr>PowerPoint Presentation</vt:lpstr>
      <vt:lpstr>Sets</vt:lpstr>
      <vt:lpstr>Sets</vt:lpstr>
      <vt:lpstr>Sets</vt:lpstr>
      <vt:lpstr>Sets</vt:lpstr>
      <vt:lpstr>Sets</vt:lpstr>
      <vt:lpstr>Sets</vt:lpstr>
      <vt:lpstr>Sets</vt:lpstr>
      <vt:lpstr>Sets</vt:lpstr>
      <vt:lpstr>Sets</vt:lpstr>
      <vt:lpstr>PowerPoint Presentation</vt:lpstr>
      <vt:lpstr>PowerPoint Presentation</vt:lpstr>
      <vt:lpstr>Sets</vt:lpstr>
      <vt:lpstr>Sets</vt:lpstr>
      <vt:lpstr>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Sets</vt:lpstr>
      <vt:lpstr>Sets</vt:lpstr>
      <vt:lpstr>Sets</vt:lpstr>
      <vt:lpstr>Sets</vt:lpstr>
      <vt:lpstr>Sets</vt:lpstr>
      <vt:lpstr>PowerPoint Presentation</vt:lpstr>
      <vt:lpstr>PowerPoint Presentation</vt:lpstr>
      <vt:lpstr>Sets</vt:lpstr>
      <vt:lpstr>Sets</vt:lpstr>
      <vt:lpstr>Sets</vt:lpstr>
      <vt:lpstr>Sets</vt:lpstr>
      <vt:lpstr>PowerPoint Presentation</vt:lpstr>
      <vt:lpstr>PowerPoint Presentation</vt:lpstr>
      <vt:lpstr>Sets</vt:lpstr>
      <vt:lpstr>Sets</vt:lpstr>
      <vt:lpstr>Sets</vt:lpstr>
      <vt:lpstr>Sets</vt:lpstr>
      <vt:lpstr>Sets</vt:lpstr>
      <vt:lpstr>Sets</vt:lpstr>
      <vt:lpstr>PowerPoint Presentation</vt:lpstr>
      <vt:lpstr>PowerPoint Presentation</vt:lpstr>
      <vt:lpstr>PowerPoint Presentation</vt:lpstr>
      <vt:lpstr>Sets</vt:lpstr>
      <vt:lpstr>PowerPoint Presentation</vt:lpstr>
      <vt:lpstr>PowerPoint Presentation</vt:lpstr>
      <vt:lpstr>Sets</vt:lpstr>
      <vt:lpstr>Sets</vt:lpstr>
      <vt:lpstr>Sets</vt:lpstr>
      <vt:lpstr>PowerPoint Presentation</vt:lpstr>
      <vt:lpstr>PowerPoint Presentation</vt:lpstr>
      <vt:lpstr>PowerPoint Presentation</vt:lpstr>
      <vt:lpstr>Sets</vt:lpstr>
      <vt:lpstr>Sets</vt:lpstr>
      <vt:lpstr>Sets</vt:lpstr>
      <vt:lpstr>Sets</vt:lpstr>
      <vt:lpstr>Sets</vt:lpstr>
      <vt:lpstr>Sets</vt:lpstr>
      <vt:lpstr>Sets</vt:lpstr>
      <vt:lpstr>Sets</vt:lpstr>
      <vt:lpstr>Sets</vt:lpstr>
      <vt:lpstr>Sets</vt:lpstr>
      <vt:lpstr>Sets</vt:lpstr>
      <vt:lpstr>Sets</vt:lpstr>
      <vt:lpstr>Sets</vt:lpstr>
      <vt:lpstr>PowerPoint Presentation</vt:lpstr>
      <vt:lpstr>PowerPoint Presentation</vt:lpstr>
      <vt:lpstr>Sets</vt:lpstr>
      <vt:lpstr>PowerPoint Presentation</vt:lpstr>
      <vt:lpstr>Sets</vt:lpstr>
      <vt:lpstr>PowerPoint Presentation</vt:lpstr>
      <vt:lpstr>PowerPoint Presentation</vt:lpstr>
      <vt:lpstr>Set Builder Notation</vt:lpstr>
      <vt:lpstr>Set Builder Notation</vt:lpstr>
      <vt:lpstr>Set Builder Notation</vt:lpstr>
      <vt:lpstr>Set Builder Notation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Subsets</vt:lpstr>
      <vt:lpstr>Subsets</vt:lpstr>
      <vt:lpstr>Subsets</vt:lpstr>
      <vt:lpstr>Subsets</vt:lpstr>
      <vt:lpstr>Subsets</vt:lpstr>
      <vt:lpstr>Subsets</vt:lpstr>
      <vt:lpstr>Subsets</vt:lpstr>
      <vt:lpstr>Subsets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Subsets</vt:lpstr>
      <vt:lpstr>PowerPoint Presentation</vt:lpstr>
      <vt:lpstr>PowerPoint Presentation</vt:lpstr>
      <vt:lpstr>PowerPoint Presentation</vt:lpstr>
      <vt:lpstr>Subsets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Subsets</vt:lpstr>
      <vt:lpstr>Subsets</vt:lpstr>
      <vt:lpstr>Subsets</vt:lpstr>
      <vt:lpstr>Subsets</vt:lpstr>
      <vt:lpstr>Subsets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 Morgan’s Laws</vt:lpstr>
      <vt:lpstr>PowerPoint Presentation</vt:lpstr>
      <vt:lpstr>PowerPoint Presentation</vt:lpstr>
      <vt:lpstr>De Morgan’s Laws</vt:lpstr>
      <vt:lpstr>De Morgan’s Laws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 Morgan’s Laws</vt:lpstr>
      <vt:lpstr>De Morgan’s Laws</vt:lpstr>
      <vt:lpstr>PowerPoint Presentation</vt:lpstr>
      <vt:lpstr>PowerPoint Presentation</vt:lpstr>
      <vt:lpstr>PowerPoint Presentation</vt:lpstr>
      <vt:lpstr>PowerPoint Presentation</vt:lpstr>
      <vt:lpstr>De Morgan’s Laws</vt:lpstr>
      <vt:lpstr>PowerPoint Presentation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PowerPoint Presentation</vt:lpstr>
      <vt:lpstr>Longitude</vt:lpstr>
      <vt:lpstr>Longitude</vt:lpstr>
      <vt:lpstr>Longitude</vt:lpstr>
      <vt:lpstr>PowerPoint Presentation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PowerPoint Presentation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Longitude</vt:lpstr>
      <vt:lpstr>Ordered Pairs</vt:lpstr>
      <vt:lpstr>Ordered Pairs</vt:lpstr>
      <vt:lpstr>Ordered Pairs</vt:lpstr>
      <vt:lpstr>Ordered Pairs</vt:lpstr>
      <vt:lpstr>Ordered Pairs</vt:lpstr>
      <vt:lpstr>Ordered Pairs</vt:lpstr>
      <vt:lpstr>Ordered Pairs</vt:lpstr>
      <vt:lpstr>PowerPoint Presentation</vt:lpstr>
      <vt:lpstr>Ordered Pairs</vt:lpstr>
      <vt:lpstr>Ordered Pairs</vt:lpstr>
      <vt:lpstr>Ordered Pairs</vt:lpstr>
      <vt:lpstr>Ordered Pairs</vt:lpstr>
      <vt:lpstr>Ordered Pairs</vt:lpstr>
      <vt:lpstr>Ordered Pairs</vt:lpstr>
      <vt:lpstr>Ordered Pairs</vt:lpstr>
      <vt:lpstr>PowerPoint Presentation</vt:lpstr>
      <vt:lpstr>Cartesian Products</vt:lpstr>
      <vt:lpstr>Cartesian Products</vt:lpstr>
      <vt:lpstr>Cartesian Products</vt:lpstr>
      <vt:lpstr>Cartesian Products</vt:lpstr>
      <vt:lpstr>Cartesian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Vikki French at 049</dc:creator>
  <cp:lastModifiedBy>Owner</cp:lastModifiedBy>
  <cp:revision>431</cp:revision>
  <dcterms:created xsi:type="dcterms:W3CDTF">2012-09-06T22:30:26Z</dcterms:created>
  <dcterms:modified xsi:type="dcterms:W3CDTF">2017-10-23T17:30:40Z</dcterms:modified>
</cp:coreProperties>
</file>