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5"/>
  </p:handoutMasterIdLst>
  <p:sldIdLst>
    <p:sldId id="256" r:id="rId2"/>
    <p:sldId id="1252" r:id="rId3"/>
    <p:sldId id="1253" r:id="rId4"/>
    <p:sldId id="1254" r:id="rId5"/>
    <p:sldId id="1247" r:id="rId6"/>
    <p:sldId id="1251" r:id="rId7"/>
    <p:sldId id="1378" r:id="rId8"/>
    <p:sldId id="1176" r:id="rId9"/>
    <p:sldId id="1177" r:id="rId10"/>
    <p:sldId id="944" r:id="rId11"/>
    <p:sldId id="1302" r:id="rId12"/>
    <p:sldId id="945" r:id="rId13"/>
    <p:sldId id="1379" r:id="rId14"/>
    <p:sldId id="1380" r:id="rId15"/>
    <p:sldId id="1381" r:id="rId16"/>
    <p:sldId id="946" r:id="rId17"/>
    <p:sldId id="1183" r:id="rId18"/>
    <p:sldId id="947" r:id="rId19"/>
    <p:sldId id="1181" r:id="rId20"/>
    <p:sldId id="1178" r:id="rId21"/>
    <p:sldId id="1205" r:id="rId22"/>
    <p:sldId id="1206" r:id="rId23"/>
    <p:sldId id="1376" r:id="rId24"/>
    <p:sldId id="1377" r:id="rId25"/>
    <p:sldId id="1222" r:id="rId26"/>
    <p:sldId id="1223" r:id="rId27"/>
    <p:sldId id="1303" r:id="rId28"/>
    <p:sldId id="1224" r:id="rId29"/>
    <p:sldId id="1382" r:id="rId30"/>
    <p:sldId id="1225" r:id="rId31"/>
    <p:sldId id="1226" r:id="rId32"/>
    <p:sldId id="1227" r:id="rId33"/>
    <p:sldId id="1383" r:id="rId34"/>
    <p:sldId id="1305" r:id="rId35"/>
    <p:sldId id="1228" r:id="rId36"/>
    <p:sldId id="1307" r:id="rId37"/>
    <p:sldId id="1229" r:id="rId38"/>
    <p:sldId id="1306" r:id="rId39"/>
    <p:sldId id="1230" r:id="rId40"/>
    <p:sldId id="1179" r:id="rId41"/>
    <p:sldId id="1207" r:id="rId42"/>
    <p:sldId id="1161" r:id="rId43"/>
    <p:sldId id="1158" r:id="rId44"/>
    <p:sldId id="1160" r:id="rId45"/>
    <p:sldId id="1248" r:id="rId46"/>
    <p:sldId id="1249" r:id="rId47"/>
    <p:sldId id="1154" r:id="rId48"/>
    <p:sldId id="1208" r:id="rId49"/>
    <p:sldId id="1339" r:id="rId50"/>
    <p:sldId id="1340" r:id="rId51"/>
    <p:sldId id="1212" r:id="rId52"/>
    <p:sldId id="1213" r:id="rId53"/>
    <p:sldId id="1214" r:id="rId54"/>
    <p:sldId id="1215" r:id="rId55"/>
    <p:sldId id="1216" r:id="rId56"/>
    <p:sldId id="1217" r:id="rId57"/>
    <p:sldId id="1218" r:id="rId58"/>
    <p:sldId id="1342" r:id="rId59"/>
    <p:sldId id="1304" r:id="rId60"/>
    <p:sldId id="1220" r:id="rId61"/>
    <p:sldId id="1221" r:id="rId62"/>
    <p:sldId id="1231" r:id="rId63"/>
    <p:sldId id="138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 autoAdjust="0"/>
    <p:restoredTop sz="95749" autoAdjust="0"/>
  </p:normalViewPr>
  <p:slideViewPr>
    <p:cSldViewPr>
      <p:cViewPr varScale="1">
        <p:scale>
          <a:sx n="47" d="100"/>
          <a:sy n="47" d="100"/>
        </p:scale>
        <p:origin x="-114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52E58-8B08-4F56-9976-87F61019E6BD}" type="datetimeFigureOut">
              <a:rPr lang="en-US"/>
              <a:pPr>
                <a:defRPr/>
              </a:pPr>
              <a:t>6/9/2018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649CDE-DE52-4DA1-9794-C9A120E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4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8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10160" y="52626"/>
            <a:ext cx="914400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FF00"/>
                </a:solidFill>
              </a:rPr>
              <a:t>Statistics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500" dirty="0" smtClean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5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500" dirty="0" smtClean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5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500" dirty="0" smtClean="0">
                <a:solidFill>
                  <a:srgbClr val="FFC000"/>
                </a:solidFill>
              </a:rPr>
              <a:t>Correlation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687235"/>
            <a:ext cx="91338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https://www.123rf.com/photo_6622261_statistics-and-analysis-of-data-as-background.html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 smtClean="0"/>
              <a:t>linear relationship </a:t>
            </a:r>
            <a:r>
              <a:rPr lang="en-US" altLang="en-US" dirty="0"/>
              <a:t>between two variables (</a:t>
            </a:r>
            <a:r>
              <a:rPr lang="en-US" altLang="en-US" dirty="0" err="1">
                <a:cs typeface="Times New Roman" pitchFamily="18" charset="0"/>
              </a:rPr>
              <a:t>x</a:t>
            </a:r>
            <a:r>
              <a:rPr lang="en-US" altLang="en-US" dirty="0" err="1"/>
              <a:t>,</a:t>
            </a:r>
            <a:r>
              <a:rPr lang="en-US" altLang="en-US" dirty="0" err="1">
                <a:cs typeface="Times New Roman" pitchFamily="18" charset="0"/>
              </a:rPr>
              <a:t>y</a:t>
            </a:r>
            <a:r>
              <a:rPr lang="en-US" altLang="en-US" dirty="0"/>
              <a:t>)</a:t>
            </a:r>
            <a:r>
              <a:rPr lang="en-US" altLang="en-US" dirty="0">
                <a:cs typeface="Times New Roman" pitchFamily="18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Francis Galton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29152"/>
            <a:ext cx="5029199" cy="45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9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Karl Pearson’s</a:t>
            </a:r>
          </a:p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Correlation </a:t>
            </a:r>
          </a:p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Coefficient:</a:t>
            </a:r>
          </a:p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      </a:t>
            </a:r>
            <a:r>
              <a:rPr lang="en-US" altLang="en-US" sz="10000" dirty="0" smtClean="0">
                <a:cs typeface="Times New Roman" pitchFamily="18" charset="0"/>
              </a:rPr>
              <a:t>r</a:t>
            </a:r>
          </a:p>
          <a:p>
            <a:endParaRPr lang="en-US" alt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613"/>
            <a:ext cx="41656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1" i="1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−(</m:t>
                          </m:r>
                          <m:r>
                            <m:rPr>
                              <m:sty m:val="p"/>
                            </m:rPr>
                            <a:rPr lang="el-GR" b="1" i="1" smtClean="0">
                              <a:latin typeface="Cambria Math"/>
                            </a:rPr>
                            <m:t>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)(</m:t>
                          </m:r>
                          <m:r>
                            <m:rPr>
                              <m:sty m:val="p"/>
                            </m:rPr>
                            <a:rPr lang="el-GR" b="1" i="1" smtClean="0">
                              <a:latin typeface="Cambria Math"/>
                            </a:rPr>
                            <m:t>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1" i="1" smtClean="0">
                                          <a:latin typeface="Cambria Math"/>
                                        </a:rPr>
                                        <m:t>Σ</m:t>
                                      </m:r>
                                      <m:sSup>
                                        <m:sSupPr>
                                          <m:ctrlPr>
                                            <a:rPr lang="el-GR" b="1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el-GR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0">
                                              <a:latin typeface="Cambria Math"/>
                                            </a:rPr>
                                            <m:t>Σ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Σ</m:t>
                                  </m:r>
                                  <m:sSup>
                                    <m:sSupPr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638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07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657600"/>
          </a:xfrm>
        </p:spPr>
        <p:txBody>
          <a:bodyPr/>
          <a:lstStyle/>
          <a:p>
            <a:pPr algn="ctr"/>
            <a:r>
              <a:rPr lang="en-US" dirty="0" smtClean="0"/>
              <a:t>EEK!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1050"/>
            <a:ext cx="31877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0" y="1066800"/>
                <a:ext cx="91440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𝒓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𝒙𝒚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−(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Σ</m:t>
                          </m:r>
                          <m:r>
                            <a:rPr lang="en-US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i="1" smtClean="0">
                              <a:latin typeface="Cambria Math"/>
                            </a:rPr>
                            <m:t>)(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Σ</m:t>
                          </m:r>
                          <m:r>
                            <a:rPr lang="en-US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𝒏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</a:rPr>
                                        <m:t>Σ</m:t>
                                      </m:r>
                                      <m:sSup>
                                        <m:sSupPr>
                                          <m:ctrlPr>
                                            <a:rPr lang="el-GR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i="1" smtClean="0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el-GR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/>
                                            </a:rPr>
                                            <m:t>Σ</m:t>
                                          </m:r>
                                          <m:r>
                                            <a:rPr lang="en-US" i="1" smtClean="0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Σ</m:t>
                                  </m:r>
                                  <m:sSup>
                                    <m:sSupPr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 smtClean="0">
                                  <a:latin typeface="Cambria Math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]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66800"/>
                <a:ext cx="9144000" cy="5638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7620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dreamstime.com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4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an easier way…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725494"/>
            <a:ext cx="1965960" cy="41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" y="6680537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https://www.iupstore.com/sites/iupstore.com/files/imagecache/product_full/isbn_images/71HlMIzU63L.jpg</a:t>
            </a:r>
          </a:p>
        </p:txBody>
      </p:sp>
      <p:pic>
        <p:nvPicPr>
          <p:cNvPr id="8" name="Picture 5" descr="http://www.centenarycollege.edu/cms/uploads/pics/excel_ic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4704"/>
            <a:ext cx="3354387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12364" y="6705600"/>
            <a:ext cx="9653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excel.gif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95" y="2057400"/>
            <a:ext cx="3175621" cy="480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4605" y="6705600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http://www.shutterstock.com/s/whew/search.html</a:t>
            </a:r>
          </a:p>
        </p:txBody>
      </p:sp>
    </p:spTree>
    <p:extLst>
      <p:ext uri="{BB962C8B-B14F-4D97-AF65-F5344CB8AC3E}">
        <p14:creationId xmlns:p14="http://schemas.microsoft.com/office/powerpoint/2010/main" val="330060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Correlation coefficient “r”:</a:t>
            </a:r>
          </a:p>
          <a:p>
            <a:pPr eaLnBrk="1" hangingPunct="1"/>
            <a:endParaRPr lang="en-US" altLang="en-US" sz="1800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dirty="0" smtClean="0"/>
              <a:t>Measures the strength of the linear relationship between two variables (</a:t>
            </a:r>
            <a:r>
              <a:rPr lang="en-US" altLang="en-US" dirty="0" err="1" smtClean="0"/>
              <a:t>x,y</a:t>
            </a:r>
            <a:r>
              <a:rPr lang="en-US" altLang="en-US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Correlation coefficient “r”:</a:t>
            </a:r>
          </a:p>
          <a:p>
            <a:pPr eaLnBrk="1" hangingPunct="1"/>
            <a:endParaRPr lang="en-US" altLang="en-US" sz="1800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dirty="0" smtClean="0"/>
              <a:t>Measured by the closeness  of the data to a straight line of “</a:t>
            </a:r>
            <a:r>
              <a:rPr lang="en-US" altLang="en-US" dirty="0" smtClean="0">
                <a:solidFill>
                  <a:srgbClr val="FFC000"/>
                </a:solidFill>
              </a:rPr>
              <a:t>best fit</a:t>
            </a:r>
            <a:r>
              <a:rPr lang="en-US" altLang="en-US" dirty="0" smtClean="0"/>
              <a:t>”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5238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/>
              <a:t>Correlation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altLang="en-US" dirty="0" smtClean="0"/>
              <a:t>In real life, you practically never get all of your data points on the line of best fit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close is close enough?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smtClean="0"/>
              <a:t>Strong              Weak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relationship         relationship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838450"/>
            <a:ext cx="8943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0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So far we have used only one variable </a:t>
            </a:r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measured </a:t>
            </a:r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on each of our sample subjects</a:t>
            </a:r>
          </a:p>
          <a:p>
            <a:pPr algn="ctr" eaLnBrk="1" hangingPunct="1"/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What if we had more than one?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So… a correlation is actually a measure of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838450"/>
            <a:ext cx="8943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So… a correlation is actually a measure of    </a:t>
            </a:r>
            <a:r>
              <a:rPr lang="en-US" altLang="en-US" dirty="0" smtClean="0">
                <a:solidFill>
                  <a:srgbClr val="FFC000"/>
                </a:solidFill>
              </a:rPr>
              <a:t>VARIABILITY!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838450"/>
            <a:ext cx="8943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Which has the strongest linear relationship?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971800"/>
            <a:ext cx="8896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63055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705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https://images.sciencedaily.com/2015/05/150513135011_1_900x600.jpg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7000" y="1143000"/>
            <a:ext cx="2667000" cy="563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 be positive…</a:t>
            </a:r>
          </a:p>
        </p:txBody>
      </p:sp>
    </p:spTree>
    <p:extLst>
      <p:ext uri="{BB962C8B-B14F-4D97-AF65-F5344CB8AC3E}">
        <p14:creationId xmlns:p14="http://schemas.microsoft.com/office/powerpoint/2010/main" val="312730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0" y="1219200"/>
            <a:ext cx="846861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702623"/>
            <a:ext cx="929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http://cdn2.momjunction.com/wp-content/uploads/2016/01/Relationship-With-Kids-After-Divorce.jpg</a:t>
            </a:r>
          </a:p>
        </p:txBody>
      </p:sp>
    </p:spTree>
    <p:extLst>
      <p:ext uri="{BB962C8B-B14F-4D97-AF65-F5344CB8AC3E}">
        <p14:creationId xmlns:p14="http://schemas.microsoft.com/office/powerpoint/2010/main" val="413939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cs typeface="Times New Roman" pitchFamily="18" charset="0"/>
              </a:rPr>
              <a:t>Positive Correlation: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as one variable increases, the other also increases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50309"/>
            <a:ext cx="4190999" cy="390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89" y="2819400"/>
            <a:ext cx="504451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/>
              <a:t>Correlation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cs typeface="Times New Roman" pitchFamily="18" charset="0"/>
              </a:rPr>
              <a:t>Negative correlation: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as one variable increases, the other decreases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8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Zero correlation:  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no LINEAR relationship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14725"/>
            <a:ext cx="8572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Zero correlation:  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there may be a strong </a:t>
            </a:r>
            <a:r>
              <a:rPr lang="en-US" altLang="en-US" dirty="0" smtClean="0">
                <a:solidFill>
                  <a:srgbClr val="FFC000"/>
                </a:solidFill>
                <a:cs typeface="Times New Roman" pitchFamily="18" charset="0"/>
              </a:rPr>
              <a:t>nonlinear</a:t>
            </a:r>
            <a:r>
              <a:rPr lang="en-US" altLang="en-US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relationship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14725"/>
            <a:ext cx="8572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A horizontal line fit is defined to be “zero correlation”</a:t>
            </a:r>
          </a:p>
          <a:p>
            <a:endParaRPr lang="en-US" altLang="en-US" sz="1000" dirty="0" smtClean="0"/>
          </a:p>
          <a:p>
            <a:r>
              <a:rPr lang="en-US" altLang="en-US" sz="2000" dirty="0" smtClean="0"/>
              <a:t>                low correlation              zero correlation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b="10249"/>
          <a:stretch/>
        </p:blipFill>
        <p:spPr bwMode="auto">
          <a:xfrm>
            <a:off x="1854200" y="2819400"/>
            <a:ext cx="5994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Two Variables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Subject   |   Height  |  Weight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    1           5’8’’         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170  </a:t>
            </a:r>
            <a:endParaRPr lang="en-US" altLang="en-US" dirty="0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    2           5’3’’         120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    3           6’           </a:t>
            </a:r>
            <a:r>
              <a:rPr lang="en-US" altLang="en-US" sz="20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200</a:t>
            </a:r>
            <a:endParaRPr lang="en-US" altLang="en-US" dirty="0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    4           5’7’’         250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    5           6’2’’         195	</a:t>
            </a:r>
            <a:endParaRPr lang="en-US" altLang="en-US" sz="26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cs typeface="Times New Roman" pitchFamily="18" charset="0"/>
              </a:rPr>
              <a:t>Zero correlation:  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If it is a </a:t>
            </a: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horizontal</a:t>
            </a:r>
            <a:r>
              <a:rPr lang="en-US" altLang="en-US" dirty="0" smtClean="0">
                <a:cs typeface="Times New Roman" pitchFamily="18" charset="0"/>
              </a:rPr>
              <a:t> line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14725"/>
            <a:ext cx="8572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Positive, negative, or zero?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PROJECT QUESTION</a:t>
            </a:r>
            <a:r>
              <a:rPr lang="en-US" altLang="en-US" sz="2400" i="1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924050"/>
            <a:ext cx="84201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Correlation coefficients range from -1.0 to +1.0</a:t>
            </a:r>
            <a:r>
              <a:rPr lang="en-US" altLang="en-US" sz="2000" dirty="0" smtClean="0"/>
              <a:t>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779"/>
            <a:ext cx="9144000" cy="15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3048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r=-1.0    r=-0.9    r=-0.5    r=0.0      r=0.5     r=0.9      r=1.0</a:t>
            </a:r>
          </a:p>
        </p:txBody>
      </p:sp>
    </p:spTree>
    <p:extLst>
      <p:ext uri="{BB962C8B-B14F-4D97-AF65-F5344CB8AC3E}">
        <p14:creationId xmlns:p14="http://schemas.microsoft.com/office/powerpoint/2010/main" val="41089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would you interpret the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43200"/>
            <a:ext cx="5791200" cy="4114800"/>
          </a:xfrm>
          <a:ln>
            <a:solidFill>
              <a:srgbClr val="CCFFFF"/>
            </a:solidFill>
          </a:ln>
        </p:spPr>
        <p:txBody>
          <a:bodyPr/>
          <a:lstStyle/>
          <a:p>
            <a:r>
              <a:rPr lang="en-US" sz="2500" b="0" dirty="0" smtClean="0"/>
              <a:t>–1.0 	perfect negative relationship</a:t>
            </a:r>
          </a:p>
          <a:p>
            <a:r>
              <a:rPr lang="en-US" sz="2500" b="0" dirty="0" smtClean="0"/>
              <a:t>–0.7 	strong negative relationship</a:t>
            </a:r>
            <a:endParaRPr lang="en-US" sz="2500" b="0" dirty="0"/>
          </a:p>
          <a:p>
            <a:r>
              <a:rPr lang="en-US" sz="2500" b="0" dirty="0"/>
              <a:t>–</a:t>
            </a:r>
            <a:r>
              <a:rPr lang="en-US" sz="2500" b="0" dirty="0" smtClean="0"/>
              <a:t>0.5 	moderate negative relationship</a:t>
            </a:r>
            <a:endParaRPr lang="en-US" sz="2500" b="0" dirty="0"/>
          </a:p>
          <a:p>
            <a:r>
              <a:rPr lang="en-US" sz="2500" b="0" dirty="0"/>
              <a:t>–</a:t>
            </a:r>
            <a:r>
              <a:rPr lang="en-US" sz="2500" b="0" dirty="0" smtClean="0"/>
              <a:t>0.3	weak </a:t>
            </a:r>
            <a:r>
              <a:rPr lang="en-US" sz="2500" b="0" dirty="0"/>
              <a:t>negative relationship</a:t>
            </a:r>
          </a:p>
          <a:p>
            <a:r>
              <a:rPr lang="en-US" sz="2500" b="0" dirty="0" smtClean="0"/>
              <a:t> </a:t>
            </a:r>
            <a:r>
              <a:rPr lang="en-US" sz="1000" b="0" dirty="0" smtClean="0"/>
              <a:t> </a:t>
            </a:r>
            <a:r>
              <a:rPr lang="en-US" sz="2500" b="0" dirty="0" smtClean="0"/>
              <a:t>0.0	no </a:t>
            </a:r>
            <a:r>
              <a:rPr lang="en-US" sz="2500" b="0" dirty="0"/>
              <a:t>linear </a:t>
            </a:r>
            <a:r>
              <a:rPr lang="en-US" sz="2500" b="0" dirty="0" smtClean="0"/>
              <a:t>relationship</a:t>
            </a:r>
            <a:endParaRPr lang="en-US" sz="2500" b="0" dirty="0"/>
          </a:p>
          <a:p>
            <a:r>
              <a:rPr lang="en-US" sz="2500" b="0" dirty="0"/>
              <a:t>+</a:t>
            </a:r>
            <a:r>
              <a:rPr lang="en-US" sz="2500" b="0" dirty="0" smtClean="0"/>
              <a:t>0.3	weak positive </a:t>
            </a:r>
            <a:r>
              <a:rPr lang="en-US" sz="2500" b="0" dirty="0"/>
              <a:t>relationship</a:t>
            </a:r>
          </a:p>
          <a:p>
            <a:r>
              <a:rPr lang="en-US" sz="2500" b="0" dirty="0"/>
              <a:t>+</a:t>
            </a:r>
            <a:r>
              <a:rPr lang="en-US" sz="2500" b="0" dirty="0" smtClean="0"/>
              <a:t>0.5	moderate positive </a:t>
            </a:r>
            <a:r>
              <a:rPr lang="en-US" sz="2500" b="0" dirty="0"/>
              <a:t>relationship</a:t>
            </a:r>
            <a:r>
              <a:rPr lang="en-US" sz="2500" b="0" dirty="0" smtClean="0"/>
              <a:t> </a:t>
            </a:r>
            <a:endParaRPr lang="en-US" sz="2500" b="0" dirty="0"/>
          </a:p>
          <a:p>
            <a:r>
              <a:rPr lang="en-US" sz="2500" b="0" dirty="0"/>
              <a:t>+</a:t>
            </a:r>
            <a:r>
              <a:rPr lang="en-US" sz="2500" b="0" dirty="0" smtClean="0"/>
              <a:t>0.7</a:t>
            </a:r>
            <a:r>
              <a:rPr lang="en-US" sz="2500" b="0" dirty="0"/>
              <a:t>	</a:t>
            </a:r>
            <a:r>
              <a:rPr lang="en-US" sz="2500" b="0" dirty="0" smtClean="0"/>
              <a:t>strong positive </a:t>
            </a:r>
            <a:r>
              <a:rPr lang="en-US" sz="2500" b="0" dirty="0"/>
              <a:t>relationship</a:t>
            </a:r>
            <a:endParaRPr lang="en-US" sz="2500" b="0" dirty="0" smtClean="0"/>
          </a:p>
          <a:p>
            <a:r>
              <a:rPr lang="en-US" sz="2500" b="0" dirty="0" smtClean="0"/>
              <a:t>+1.0	</a:t>
            </a:r>
            <a:r>
              <a:rPr lang="en-US" sz="2500" b="0" dirty="0"/>
              <a:t>perfect </a:t>
            </a:r>
            <a:r>
              <a:rPr lang="en-US" sz="2500" b="0" dirty="0" smtClean="0"/>
              <a:t>positive </a:t>
            </a:r>
            <a:r>
              <a:rPr lang="en-US" sz="2500" b="0" dirty="0"/>
              <a:t>relationship</a:t>
            </a:r>
          </a:p>
          <a:p>
            <a:endParaRPr lang="en-US" sz="3000" b="0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1407292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Correlation coefficients can’t be bigger than 1 or less than -1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-1 </a:t>
            </a:r>
            <a:r>
              <a:rPr lang="en-US" altLang="en-US" sz="5400" dirty="0">
                <a:latin typeface="Comic Sans MS" pitchFamily="66" charset="0"/>
              </a:rPr>
              <a:t>≤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>
                <a:latin typeface="Comic Sans MS" pitchFamily="66" charset="0"/>
              </a:rPr>
              <a:t>corr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sz="5400" dirty="0">
                <a:latin typeface="Comic Sans MS" pitchFamily="66" charset="0"/>
              </a:rPr>
              <a:t>≤</a:t>
            </a:r>
            <a:r>
              <a:rPr lang="en-US" altLang="en-US" dirty="0">
                <a:latin typeface="Comic Sans MS" pitchFamily="66" charset="0"/>
              </a:rPr>
              <a:t>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94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/>
              <a:t>Which has the highest positive correlation?  The highest negative correlation?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797175"/>
            <a:ext cx="68008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Greeky</a:t>
            </a:r>
            <a:r>
              <a:rPr lang="en-US" dirty="0" smtClean="0"/>
              <a:t>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The sample correlation coefficient is called “r” </a:t>
            </a:r>
          </a:p>
          <a:p>
            <a:pPr eaLnBrk="1" hangingPunct="1"/>
            <a:endParaRPr lang="en-US" altLang="en-US" sz="18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The population coefficient is called “</a:t>
            </a:r>
            <a:r>
              <a:rPr lang="el-GR" altLang="en-US" i="1" dirty="0" smtClean="0">
                <a:solidFill>
                  <a:srgbClr val="FFC000"/>
                </a:solidFill>
                <a:latin typeface="Comic Sans MS" pitchFamily="66" charset="0"/>
              </a:rPr>
              <a:t>ρ</a:t>
            </a:r>
            <a:r>
              <a:rPr lang="en-US" altLang="en-US" sz="2000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n-US" dirty="0" smtClean="0">
                <a:latin typeface="Comic Sans MS" pitchFamily="66" charset="0"/>
              </a:rPr>
              <a:t>”</a:t>
            </a:r>
            <a:endParaRPr lang="en-US" altLang="en-US" dirty="0">
              <a:latin typeface="Comic Sans MS" pitchFamily="66" charset="0"/>
            </a:endParaRPr>
          </a:p>
          <a:p>
            <a:r>
              <a:rPr lang="en-US" dirty="0" smtClean="0"/>
              <a:t>Pronounced “rho”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9719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174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If you square the correlation coefficient (</a:t>
            </a:r>
            <a:r>
              <a:rPr lang="en-US" altLang="en-US" dirty="0" smtClean="0">
                <a:solidFill>
                  <a:srgbClr val="FFC000"/>
                </a:solidFill>
              </a:rPr>
              <a:t>R</a:t>
            </a:r>
            <a:r>
              <a:rPr lang="en-US" altLang="en-US" baseline="30000" dirty="0" smtClean="0">
                <a:solidFill>
                  <a:srgbClr val="FFC000"/>
                </a:solidFill>
              </a:rPr>
              <a:t>2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rgbClr val="FFC000"/>
                </a:solidFill>
              </a:rPr>
              <a:t>RSQ</a:t>
            </a:r>
            <a:r>
              <a:rPr lang="en-US" altLang="en-US" dirty="0" smtClean="0"/>
              <a:t>) </a:t>
            </a:r>
          </a:p>
          <a:p>
            <a:r>
              <a:rPr lang="en-US" altLang="en-US" dirty="0" smtClean="0"/>
              <a:t>the coefficient tells how well the (</a:t>
            </a:r>
            <a:r>
              <a:rPr lang="en-US" altLang="en-US" dirty="0" err="1" smtClean="0"/>
              <a:t>x,y</a:t>
            </a:r>
            <a:r>
              <a:rPr lang="en-US" altLang="en-US" dirty="0" smtClean="0"/>
              <a:t>) values are “fitted” by the line of best fit</a:t>
            </a:r>
          </a:p>
        </p:txBody>
      </p:sp>
    </p:spTree>
    <p:extLst>
      <p:ext uri="{BB962C8B-B14F-4D97-AF65-F5344CB8AC3E}">
        <p14:creationId xmlns:p14="http://schemas.microsoft.com/office/powerpoint/2010/main" val="41616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altLang="en-US" dirty="0" smtClean="0">
                <a:latin typeface="Comic Sans MS" pitchFamily="66" charset="0"/>
              </a:rPr>
              <a:t>tells </a:t>
            </a:r>
            <a:r>
              <a:rPr lang="en-US" altLang="en-US" dirty="0">
                <a:latin typeface="Comic Sans MS" pitchFamily="66" charset="0"/>
              </a:rPr>
              <a:t>you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in %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how well the </a:t>
            </a:r>
            <a:r>
              <a:rPr lang="en-US" altLang="en-US" dirty="0" smtClean="0">
                <a:latin typeface="Comic Sans MS" pitchFamily="66" charset="0"/>
              </a:rPr>
              <a:t>trend line </a:t>
            </a:r>
            <a:r>
              <a:rPr lang="en-US" altLang="en-US" dirty="0">
                <a:latin typeface="Comic Sans MS" pitchFamily="66" charset="0"/>
              </a:rPr>
              <a:t>fits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80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smtClean="0"/>
              <a:t>Is it a good fit?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04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Variables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With two variables measured on each subject, the measurements are 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paired</a:t>
            </a:r>
            <a:r>
              <a:rPr lang="en-US" altLang="en-US" dirty="0">
                <a:latin typeface="Comic Sans MS" pitchFamily="66" charset="0"/>
              </a:rPr>
              <a:t>” – linked to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smtClean="0"/>
              <a:t>R</a:t>
            </a:r>
            <a:r>
              <a:rPr lang="en-US" altLang="en-US" baseline="30000" smtClean="0"/>
              <a:t>2</a:t>
            </a:r>
            <a:r>
              <a:rPr lang="en-US" altLang="en-US" smtClean="0"/>
              <a:t> = 0.988 means 98.8% of the variability in the data is 									“explained” 						by the fit 							line</a:t>
            </a:r>
          </a:p>
          <a:p>
            <a:endParaRPr lang="en-US" altLang="en-US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04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0874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smtClean="0"/>
              <a:t>Is it a good fit?</a:t>
            </a:r>
          </a:p>
          <a:p>
            <a:endParaRPr lang="en-US" alt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78000"/>
            <a:ext cx="6553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PROJECT QUESTION</a:t>
            </a:r>
            <a:r>
              <a:rPr lang="en-US" altLang="en-US" sz="2400" i="1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4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Is it a good fit?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8554"/>
            <a:ext cx="6781800" cy="45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PROJECT QUESTION</a:t>
            </a:r>
            <a:r>
              <a:rPr lang="en-US" altLang="en-US" sz="2400" i="1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1669"/>
            <a:ext cx="6705600" cy="52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Is it a good fit?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PROJECT QUESTION</a:t>
            </a:r>
            <a:r>
              <a:rPr lang="en-US" altLang="en-US" sz="2400" i="1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0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Is it a good fit?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Correlation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PROJECT QUESTION</a:t>
            </a:r>
            <a:r>
              <a:rPr lang="en-US" altLang="en-US" sz="2400" i="1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22120" cy="489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 smtClean="0"/>
              <a:t>How to Lie with Statistics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Just because two variables have a high correlation coefficient doesn’t mean one causes the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They could both be caused by a third variable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Or… it could just be a coincidence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700" dirty="0" smtClean="0"/>
              <a:t>How to Lie with Statistics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39434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438400"/>
            <a:ext cx="90027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How to Lie with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 studies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71532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If you </a:t>
            </a:r>
            <a:r>
              <a:rPr lang="en-US" altLang="en-US" dirty="0" smtClean="0">
                <a:latin typeface="Comic Sans MS" pitchFamily="66" charset="0"/>
              </a:rPr>
              <a:t>calculate means or standard deviations for one variable </a:t>
            </a:r>
            <a:r>
              <a:rPr lang="en-US" altLang="en-US" dirty="0">
                <a:latin typeface="Comic Sans MS" pitchFamily="66" charset="0"/>
              </a:rPr>
              <a:t>then </a:t>
            </a:r>
            <a:r>
              <a:rPr lang="en-US" altLang="en-US" dirty="0" smtClean="0">
                <a:latin typeface="Comic Sans MS" pitchFamily="66" charset="0"/>
              </a:rPr>
              <a:t>the </a:t>
            </a:r>
            <a:r>
              <a:rPr lang="en-US" altLang="en-US" dirty="0">
                <a:latin typeface="Comic Sans MS" pitchFamily="66" charset="0"/>
              </a:rPr>
              <a:t>other, the pairing is lost, and you </a:t>
            </a:r>
            <a:endParaRPr lang="en-US" altLang="en-US" dirty="0" smtClean="0">
              <a:latin typeface="Comic Sans MS" pitchFamily="66" charset="0"/>
            </a:endParaRPr>
          </a:p>
          <a:p>
            <a:pPr algn="ctr"/>
            <a:r>
              <a:rPr lang="en-US" altLang="en-US" dirty="0" smtClean="0">
                <a:solidFill>
                  <a:schemeClr val="tx1"/>
                </a:solidFill>
                <a:latin typeface="Comic Sans MS" pitchFamily="66" charset="0"/>
              </a:rPr>
              <a:t>lose information</a:t>
            </a:r>
          </a:p>
          <a:p>
            <a:endParaRPr lang="en-US" altLang="en-US" dirty="0">
              <a:latin typeface="Comic Sans MS" pitchFamily="66" charset="0"/>
            </a:endParaRPr>
          </a:p>
          <a:p>
            <a:r>
              <a:rPr lang="en-US" altLang="en-US" dirty="0" smtClean="0">
                <a:latin typeface="Comic Sans MS" pitchFamily="66" charset="0"/>
              </a:rPr>
              <a:t>(a bad thing…)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Two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How to Lie with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“prove” that getting a certain amount of sleep causes you to live longer?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90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 vs Causation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en-US" dirty="0"/>
              <a:t>Causation is hard to </a:t>
            </a:r>
            <a:r>
              <a:rPr lang="en-US" altLang="en-US" dirty="0" smtClean="0"/>
              <a:t>prove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dirty="0" smtClean="0">
                <a:cs typeface="Times New Roman" pitchFamily="18" charset="0"/>
              </a:rPr>
              <a:t>In research, causation can only be shown by a carefully controlled experiment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dirty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4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 vs Causation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So you can’t show causation by observation or by using a survey</a:t>
            </a:r>
          </a:p>
        </p:txBody>
      </p:sp>
    </p:spTree>
    <p:extLst>
      <p:ext uri="{BB962C8B-B14F-4D97-AF65-F5344CB8AC3E}">
        <p14:creationId xmlns:p14="http://schemas.microsoft.com/office/powerpoint/2010/main" val="1764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/>
              <a:t>Correlation vs Causation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The research must be carefully designed so that the suspected cause can be the </a:t>
            </a:r>
            <a:r>
              <a:rPr lang="en-US" altLang="en-US" dirty="0" smtClean="0">
                <a:solidFill>
                  <a:srgbClr val="FFC000"/>
                </a:solidFill>
                <a:cs typeface="Times New Roman" pitchFamily="18" charset="0"/>
              </a:rPr>
              <a:t>only</a:t>
            </a:r>
            <a:r>
              <a:rPr lang="en-US" altLang="en-US" dirty="0" smtClean="0">
                <a:cs typeface="Times New Roman" pitchFamily="18" charset="0"/>
              </a:rPr>
              <a:t> cause of the result  </a:t>
            </a:r>
            <a:endParaRPr lang="en-US" altLang="en-US" i="1" dirty="0" smtClean="0">
              <a:cs typeface="Times New Roman" pitchFamily="18" charset="0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1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 vs Causation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altLang="en-US" smtClean="0"/>
              <a:t>Just because a scientist speaks very persuasively about the results of their experiment does not mean he/she has proven causation</a:t>
            </a:r>
          </a:p>
        </p:txBody>
      </p:sp>
    </p:spTree>
    <p:extLst>
      <p:ext uri="{BB962C8B-B14F-4D97-AF65-F5344CB8AC3E}">
        <p14:creationId xmlns:p14="http://schemas.microsoft.com/office/powerpoint/2010/main" val="1178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 vs Causation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endParaRPr lang="en-US" altLang="en-US" smtClean="0"/>
          </a:p>
          <a:p>
            <a:pPr algn="ctr"/>
            <a:endParaRPr lang="en-US" altLang="en-US" sz="3000" smtClean="0"/>
          </a:p>
          <a:p>
            <a:pPr algn="ctr"/>
            <a:endParaRPr lang="en-US" altLang="en-US" smtClean="0"/>
          </a:p>
          <a:p>
            <a:pPr algn="ctr"/>
            <a:r>
              <a:rPr lang="en-US" altLang="en-US" smtClean="0"/>
              <a:t>You have to be skeptical!</a:t>
            </a:r>
          </a:p>
        </p:txBody>
      </p:sp>
    </p:spTree>
    <p:extLst>
      <p:ext uri="{BB962C8B-B14F-4D97-AF65-F5344CB8AC3E}">
        <p14:creationId xmlns:p14="http://schemas.microsoft.com/office/powerpoint/2010/main" val="11398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Correlation vs Causation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altLang="en-US" smtClean="0"/>
              <a:t>Spanish influenza video</a:t>
            </a:r>
          </a:p>
        </p:txBody>
      </p:sp>
    </p:spTree>
    <p:extLst>
      <p:ext uri="{BB962C8B-B14F-4D97-AF65-F5344CB8AC3E}">
        <p14:creationId xmlns:p14="http://schemas.microsoft.com/office/powerpoint/2010/main" val="41280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algn="ctr"/>
            <a:r>
              <a:rPr lang="en-US" altLang="en-US" smtClean="0"/>
              <a:t>Who “proved” causation?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4333875"/>
            <a:ext cx="42687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6100"/>
            <a:ext cx="42767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CAUSATION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63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If you know that one variable DOES cause the other, put the variable that is the “causal” or “explanatory” variable on the horizontal “x” axis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Using the pairing, you can determine if there is </a:t>
            </a:r>
            <a:r>
              <a:rPr lang="en-US" altLang="en-US" dirty="0" smtClean="0">
                <a:latin typeface="Comic Sans MS" pitchFamily="66" charset="0"/>
              </a:rPr>
              <a:t>a</a:t>
            </a:r>
          </a:p>
          <a:p>
            <a:r>
              <a:rPr lang="en-US" altLang="en-US" dirty="0">
                <a:latin typeface="Comic Sans MS" pitchFamily="66" charset="0"/>
              </a:rPr>
              <a:t>	</a:t>
            </a:r>
            <a:r>
              <a:rPr lang="en-US" altLang="en-US" dirty="0" smtClean="0">
                <a:latin typeface="Comic Sans MS" pitchFamily="66" charset="0"/>
              </a:rPr>
              <a:t>	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relationship</a:t>
            </a:r>
            <a:r>
              <a:rPr lang="en-US" alt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r>
              <a:rPr lang="en-US" altLang="en-US" dirty="0" smtClean="0">
                <a:latin typeface="Comic Sans MS" pitchFamily="66" charset="0"/>
              </a:rPr>
              <a:t>between </a:t>
            </a:r>
            <a:r>
              <a:rPr lang="en-US" altLang="en-US" dirty="0">
                <a:latin typeface="Comic Sans MS" pitchFamily="66" charset="0"/>
              </a:rPr>
              <a:t>the two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Causation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causal or explanatory or predictor variable is called the 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independent</a:t>
            </a:r>
            <a:r>
              <a:rPr lang="en-US" altLang="en-US" dirty="0">
                <a:latin typeface="Comic Sans MS" pitchFamily="66" charset="0"/>
              </a:rPr>
              <a:t>” variable</a:t>
            </a:r>
          </a:p>
          <a:p>
            <a:pPr algn="ctr" eaLnBrk="1" hangingPunct="1"/>
            <a:endParaRPr lang="en-US" altLang="en-US" sz="18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Changing its value changes the value of the y variable </a:t>
            </a:r>
            <a:br>
              <a:rPr lang="en-US" altLang="en-US" dirty="0">
                <a:latin typeface="Comic Sans MS" pitchFamily="66" charset="0"/>
              </a:rPr>
            </a:b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Causation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variable affected by the causal variable (the response variable) is called the 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dependent</a:t>
            </a:r>
            <a:r>
              <a:rPr lang="en-US" altLang="en-US" dirty="0">
                <a:latin typeface="Comic Sans MS" pitchFamily="66" charset="0"/>
              </a:rPr>
              <a:t>” variable</a:t>
            </a:r>
          </a:p>
          <a:p>
            <a:pPr algn="ctr" eaLnBrk="1" hangingPunct="1"/>
            <a:endParaRPr lang="en-US" altLang="en-US" sz="18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Its value depends on the value of x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/>
            </a:r>
            <a:br>
              <a:rPr lang="en-US" altLang="en-US" dirty="0">
                <a:latin typeface="Comic Sans MS" pitchFamily="66" charset="0"/>
              </a:rPr>
            </a:b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CAUSATION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Which graph has the correct placement for the causative variable?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89" y="2819400"/>
            <a:ext cx="504451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0309"/>
            <a:ext cx="4190999" cy="390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23218" cy="666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0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The relationship can be seen by graphing the variables in a scatter graph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Our brains are programmed to see visual relationships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34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There are all sorts of relationships, but we define a 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correlation</a:t>
            </a:r>
            <a:r>
              <a:rPr lang="en-US" altLang="en-US" dirty="0">
                <a:latin typeface="Comic Sans MS" pitchFamily="66" charset="0"/>
              </a:rPr>
              <a:t>” to be a linear </a:t>
            </a:r>
            <a:r>
              <a:rPr lang="en-US" altLang="en-US" dirty="0" smtClean="0">
                <a:latin typeface="Comic Sans MS" pitchFamily="66" charset="0"/>
              </a:rPr>
              <a:t>relationship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4037013" cy="33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978</Words>
  <Application>Microsoft Office PowerPoint</Application>
  <PresentationFormat>On-screen Show (4:3)</PresentationFormat>
  <Paragraphs>204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Two Variables</vt:lpstr>
      <vt:lpstr>Two Variables </vt:lpstr>
      <vt:lpstr>Two Variables</vt:lpstr>
      <vt:lpstr>Two Variables</vt:lpstr>
      <vt:lpstr>Relationships</vt:lpstr>
      <vt:lpstr>PowerPoint Presentation</vt:lpstr>
      <vt:lpstr>Relationships</vt:lpstr>
      <vt:lpstr>Correlation</vt:lpstr>
      <vt:lpstr>Correlation</vt:lpstr>
      <vt:lpstr>Correlation</vt:lpstr>
      <vt:lpstr>Correlation</vt:lpstr>
      <vt:lpstr>Correlation</vt:lpstr>
      <vt:lpstr>Correlation</vt:lpstr>
      <vt:lpstr>Correlation</vt:lpstr>
      <vt:lpstr>Correlation</vt:lpstr>
      <vt:lpstr>Correlation</vt:lpstr>
      <vt:lpstr>Correlation</vt:lpstr>
      <vt:lpstr>Correlation</vt:lpstr>
      <vt:lpstr>Correlation</vt:lpstr>
      <vt:lpstr>Correlation</vt:lpstr>
      <vt:lpstr>PowerPoint Presentation</vt:lpstr>
      <vt:lpstr>Relationships</vt:lpstr>
      <vt:lpstr>Relationships</vt:lpstr>
      <vt:lpstr>Correlation</vt:lpstr>
      <vt:lpstr>Correlation</vt:lpstr>
      <vt:lpstr>Correlation</vt:lpstr>
      <vt:lpstr>Correlation</vt:lpstr>
      <vt:lpstr>Correlation</vt:lpstr>
      <vt:lpstr>Correlation</vt:lpstr>
      <vt:lpstr>PowerPoint Presentation</vt:lpstr>
      <vt:lpstr>Correlation</vt:lpstr>
      <vt:lpstr>Correlation</vt:lpstr>
      <vt:lpstr>Correlation</vt:lpstr>
      <vt:lpstr>PowerPoint Presentation</vt:lpstr>
      <vt:lpstr>Greeky Stuff</vt:lpstr>
      <vt:lpstr>Correlation</vt:lpstr>
      <vt:lpstr>Correlation</vt:lpstr>
      <vt:lpstr>PowerPoint Presentation</vt:lpstr>
      <vt:lpstr>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Lie with Statistics</vt:lpstr>
      <vt:lpstr>How to Lie with Statistics</vt:lpstr>
      <vt:lpstr>PowerPoint Presentation</vt:lpstr>
      <vt:lpstr>How to Lie with Statistics</vt:lpstr>
      <vt:lpstr>How to Lie with Statistics</vt:lpstr>
      <vt:lpstr>Correlation vs Causation</vt:lpstr>
      <vt:lpstr>Correlation vs Causation</vt:lpstr>
      <vt:lpstr>Correlation vs Causation</vt:lpstr>
      <vt:lpstr>Correlation vs Causation</vt:lpstr>
      <vt:lpstr>Correlation vs Causation</vt:lpstr>
      <vt:lpstr>Correlation vs Causation</vt:lpstr>
      <vt:lpstr>PowerPoint Presentation</vt:lpstr>
      <vt:lpstr>PowerPoint Presentation</vt:lpstr>
      <vt:lpstr>Causation</vt:lpstr>
      <vt:lpstr>Causation</vt:lpstr>
      <vt:lpstr>Causation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629</cp:revision>
  <dcterms:created xsi:type="dcterms:W3CDTF">2012-09-06T22:30:26Z</dcterms:created>
  <dcterms:modified xsi:type="dcterms:W3CDTF">2018-06-09T23:20:24Z</dcterms:modified>
</cp:coreProperties>
</file>