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2"/>
  </p:notesMasterIdLst>
  <p:handoutMasterIdLst>
    <p:handoutMasterId r:id="rId163"/>
  </p:handoutMasterIdLst>
  <p:sldIdLst>
    <p:sldId id="256" r:id="rId2"/>
    <p:sldId id="437" r:id="rId3"/>
    <p:sldId id="2198" r:id="rId4"/>
    <p:sldId id="539" r:id="rId5"/>
    <p:sldId id="1972" r:id="rId6"/>
    <p:sldId id="1975" r:id="rId7"/>
    <p:sldId id="1976" r:id="rId8"/>
    <p:sldId id="1974" r:id="rId9"/>
    <p:sldId id="1977" r:id="rId10"/>
    <p:sldId id="1978" r:id="rId11"/>
    <p:sldId id="1981" r:id="rId12"/>
    <p:sldId id="1980" r:id="rId13"/>
    <p:sldId id="2383" r:id="rId14"/>
    <p:sldId id="2401" r:id="rId15"/>
    <p:sldId id="2386" r:id="rId16"/>
    <p:sldId id="2395" r:id="rId17"/>
    <p:sldId id="2387" r:id="rId18"/>
    <p:sldId id="2396" r:id="rId19"/>
    <p:sldId id="2404" r:id="rId20"/>
    <p:sldId id="2397" r:id="rId21"/>
    <p:sldId id="2405" r:id="rId22"/>
    <p:sldId id="2390" r:id="rId23"/>
    <p:sldId id="2400" r:id="rId24"/>
    <p:sldId id="2406" r:id="rId25"/>
    <p:sldId id="439" r:id="rId26"/>
    <p:sldId id="450" r:id="rId27"/>
    <p:sldId id="460" r:id="rId28"/>
    <p:sldId id="461" r:id="rId29"/>
    <p:sldId id="462" r:id="rId30"/>
    <p:sldId id="463" r:id="rId31"/>
    <p:sldId id="2456" r:id="rId32"/>
    <p:sldId id="1599" r:id="rId33"/>
    <p:sldId id="1093" r:id="rId34"/>
    <p:sldId id="1094" r:id="rId35"/>
    <p:sldId id="1107" r:id="rId36"/>
    <p:sldId id="2473" r:id="rId37"/>
    <p:sldId id="1108" r:id="rId38"/>
    <p:sldId id="2474" r:id="rId39"/>
    <p:sldId id="2475" r:id="rId40"/>
    <p:sldId id="2476" r:id="rId41"/>
    <p:sldId id="2477" r:id="rId42"/>
    <p:sldId id="2478" r:id="rId43"/>
    <p:sldId id="1129" r:id="rId44"/>
    <p:sldId id="1111" r:id="rId45"/>
    <p:sldId id="1095" r:id="rId46"/>
    <p:sldId id="698" r:id="rId47"/>
    <p:sldId id="2454" r:id="rId48"/>
    <p:sldId id="2459" r:id="rId49"/>
    <p:sldId id="2460" r:id="rId50"/>
    <p:sldId id="2461" r:id="rId51"/>
    <p:sldId id="2462" r:id="rId52"/>
    <p:sldId id="2458" r:id="rId53"/>
    <p:sldId id="2449" r:id="rId54"/>
    <p:sldId id="1147" r:id="rId55"/>
    <p:sldId id="1145" r:id="rId56"/>
    <p:sldId id="1146" r:id="rId57"/>
    <p:sldId id="925" r:id="rId58"/>
    <p:sldId id="1035" r:id="rId59"/>
    <p:sldId id="924" r:id="rId60"/>
    <p:sldId id="2463" r:id="rId61"/>
    <p:sldId id="2464" r:id="rId62"/>
    <p:sldId id="1038" r:id="rId63"/>
    <p:sldId id="1041" r:id="rId64"/>
    <p:sldId id="1042" r:id="rId65"/>
    <p:sldId id="1143" r:id="rId66"/>
    <p:sldId id="1043" r:id="rId67"/>
    <p:sldId id="1052" r:id="rId68"/>
    <p:sldId id="1149" r:id="rId69"/>
    <p:sldId id="1156" r:id="rId70"/>
    <p:sldId id="1157" r:id="rId71"/>
    <p:sldId id="1158" r:id="rId72"/>
    <p:sldId id="1159" r:id="rId73"/>
    <p:sldId id="1150" r:id="rId74"/>
    <p:sldId id="1151" r:id="rId75"/>
    <p:sldId id="2465" r:id="rId76"/>
    <p:sldId id="1154" r:id="rId77"/>
    <p:sldId id="2466" r:id="rId78"/>
    <p:sldId id="2467" r:id="rId79"/>
    <p:sldId id="2472" r:id="rId80"/>
    <p:sldId id="2468" r:id="rId81"/>
    <p:sldId id="2469" r:id="rId82"/>
    <p:sldId id="2470" r:id="rId83"/>
    <p:sldId id="2471" r:id="rId84"/>
    <p:sldId id="2002" r:id="rId85"/>
    <p:sldId id="929" r:id="rId86"/>
    <p:sldId id="975" r:id="rId87"/>
    <p:sldId id="977" r:id="rId88"/>
    <p:sldId id="979" r:id="rId89"/>
    <p:sldId id="983" r:id="rId90"/>
    <p:sldId id="989" r:id="rId91"/>
    <p:sldId id="990" r:id="rId92"/>
    <p:sldId id="2480" r:id="rId93"/>
    <p:sldId id="2481" r:id="rId94"/>
    <p:sldId id="2482" r:id="rId95"/>
    <p:sldId id="2479" r:id="rId96"/>
    <p:sldId id="2483" r:id="rId97"/>
    <p:sldId id="2486" r:id="rId98"/>
    <p:sldId id="2487" r:id="rId99"/>
    <p:sldId id="2488" r:id="rId100"/>
    <p:sldId id="2489" r:id="rId101"/>
    <p:sldId id="2490" r:id="rId102"/>
    <p:sldId id="2491" r:id="rId103"/>
    <p:sldId id="2492" r:id="rId104"/>
    <p:sldId id="2485" r:id="rId105"/>
    <p:sldId id="2714" r:id="rId106"/>
    <p:sldId id="2510" r:id="rId107"/>
    <p:sldId id="2493" r:id="rId108"/>
    <p:sldId id="2715" r:id="rId109"/>
    <p:sldId id="2521" r:id="rId110"/>
    <p:sldId id="2522" r:id="rId111"/>
    <p:sldId id="2523" r:id="rId112"/>
    <p:sldId id="2494" r:id="rId113"/>
    <p:sldId id="2524" r:id="rId114"/>
    <p:sldId id="1155" r:id="rId115"/>
    <p:sldId id="993" r:id="rId116"/>
    <p:sldId id="1053" r:id="rId117"/>
    <p:sldId id="1054" r:id="rId118"/>
    <p:sldId id="1055" r:id="rId119"/>
    <p:sldId id="1046" r:id="rId120"/>
    <p:sldId id="1047" r:id="rId121"/>
    <p:sldId id="2495" r:id="rId122"/>
    <p:sldId id="2496" r:id="rId123"/>
    <p:sldId id="2497" r:id="rId124"/>
    <p:sldId id="2498" r:id="rId125"/>
    <p:sldId id="2499" r:id="rId126"/>
    <p:sldId id="2501" r:id="rId127"/>
    <p:sldId id="2500" r:id="rId128"/>
    <p:sldId id="2502" r:id="rId129"/>
    <p:sldId id="2503" r:id="rId130"/>
    <p:sldId id="2504" r:id="rId131"/>
    <p:sldId id="2505" r:id="rId132"/>
    <p:sldId id="2506" r:id="rId133"/>
    <p:sldId id="2507" r:id="rId134"/>
    <p:sldId id="2508" r:id="rId135"/>
    <p:sldId id="2509" r:id="rId136"/>
    <p:sldId id="1099" r:id="rId137"/>
    <p:sldId id="1100" r:id="rId138"/>
    <p:sldId id="1068" r:id="rId139"/>
    <p:sldId id="1005" r:id="rId140"/>
    <p:sldId id="1062" r:id="rId141"/>
    <p:sldId id="1064" r:id="rId142"/>
    <p:sldId id="1066" r:id="rId143"/>
    <p:sldId id="1122" r:id="rId144"/>
    <p:sldId id="1121" r:id="rId145"/>
    <p:sldId id="1074" r:id="rId146"/>
    <p:sldId id="1006" r:id="rId147"/>
    <p:sldId id="1069" r:id="rId148"/>
    <p:sldId id="1102" r:id="rId149"/>
    <p:sldId id="1178" r:id="rId150"/>
    <p:sldId id="1104" r:id="rId151"/>
    <p:sldId id="1103" r:id="rId152"/>
    <p:sldId id="1160" r:id="rId153"/>
    <p:sldId id="1124" r:id="rId154"/>
    <p:sldId id="1170" r:id="rId155"/>
    <p:sldId id="2527" r:id="rId156"/>
    <p:sldId id="1171" r:id="rId157"/>
    <p:sldId id="2512" r:id="rId158"/>
    <p:sldId id="543" r:id="rId159"/>
    <p:sldId id="1059" r:id="rId160"/>
    <p:sldId id="588" r:id="rId16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omic Sans MS" pitchFamily="66" charset="0"/>
        <a:ea typeface="+mn-ea"/>
        <a:cs typeface="Arial" charset="0"/>
      </a:defRPr>
    </a:lvl1pPr>
    <a:lvl2pPr marL="457200" algn="l" rtl="0" fontAlgn="base">
      <a:spcBef>
        <a:spcPct val="0"/>
      </a:spcBef>
      <a:spcAft>
        <a:spcPct val="0"/>
      </a:spcAft>
      <a:defRPr kern="1200">
        <a:solidFill>
          <a:schemeClr val="tx1"/>
        </a:solidFill>
        <a:latin typeface="Comic Sans MS" pitchFamily="66" charset="0"/>
        <a:ea typeface="+mn-ea"/>
        <a:cs typeface="Arial" charset="0"/>
      </a:defRPr>
    </a:lvl2pPr>
    <a:lvl3pPr marL="914400" algn="l" rtl="0" fontAlgn="base">
      <a:spcBef>
        <a:spcPct val="0"/>
      </a:spcBef>
      <a:spcAft>
        <a:spcPct val="0"/>
      </a:spcAft>
      <a:defRPr kern="1200">
        <a:solidFill>
          <a:schemeClr val="tx1"/>
        </a:solidFill>
        <a:latin typeface="Comic Sans MS" pitchFamily="66" charset="0"/>
        <a:ea typeface="+mn-ea"/>
        <a:cs typeface="Arial" charset="0"/>
      </a:defRPr>
    </a:lvl3pPr>
    <a:lvl4pPr marL="1371600" algn="l" rtl="0" fontAlgn="base">
      <a:spcBef>
        <a:spcPct val="0"/>
      </a:spcBef>
      <a:spcAft>
        <a:spcPct val="0"/>
      </a:spcAft>
      <a:defRPr kern="1200">
        <a:solidFill>
          <a:schemeClr val="tx1"/>
        </a:solidFill>
        <a:latin typeface="Comic Sans MS" pitchFamily="66" charset="0"/>
        <a:ea typeface="+mn-ea"/>
        <a:cs typeface="Arial" charset="0"/>
      </a:defRPr>
    </a:lvl4pPr>
    <a:lvl5pPr marL="1828800" algn="l" rtl="0" fontAlgn="base">
      <a:spcBef>
        <a:spcPct val="0"/>
      </a:spcBef>
      <a:spcAft>
        <a:spcPct val="0"/>
      </a:spcAft>
      <a:defRPr kern="1200">
        <a:solidFill>
          <a:schemeClr val="tx1"/>
        </a:solidFill>
        <a:latin typeface="Comic Sans MS" pitchFamily="66" charset="0"/>
        <a:ea typeface="+mn-ea"/>
        <a:cs typeface="Arial" charset="0"/>
      </a:defRPr>
    </a:lvl5pPr>
    <a:lvl6pPr marL="2286000" algn="l" defTabSz="914400" rtl="0" eaLnBrk="1" latinLnBrk="0" hangingPunct="1">
      <a:defRPr kern="1200">
        <a:solidFill>
          <a:schemeClr val="tx1"/>
        </a:solidFill>
        <a:latin typeface="Comic Sans MS" pitchFamily="66" charset="0"/>
        <a:ea typeface="+mn-ea"/>
        <a:cs typeface="Arial" charset="0"/>
      </a:defRPr>
    </a:lvl6pPr>
    <a:lvl7pPr marL="2743200" algn="l" defTabSz="914400" rtl="0" eaLnBrk="1" latinLnBrk="0" hangingPunct="1">
      <a:defRPr kern="1200">
        <a:solidFill>
          <a:schemeClr val="tx1"/>
        </a:solidFill>
        <a:latin typeface="Comic Sans MS" pitchFamily="66" charset="0"/>
        <a:ea typeface="+mn-ea"/>
        <a:cs typeface="Arial" charset="0"/>
      </a:defRPr>
    </a:lvl7pPr>
    <a:lvl8pPr marL="3200400" algn="l" defTabSz="914400" rtl="0" eaLnBrk="1" latinLnBrk="0" hangingPunct="1">
      <a:defRPr kern="1200">
        <a:solidFill>
          <a:schemeClr val="tx1"/>
        </a:solidFill>
        <a:latin typeface="Comic Sans MS" pitchFamily="66" charset="0"/>
        <a:ea typeface="+mn-ea"/>
        <a:cs typeface="Arial" charset="0"/>
      </a:defRPr>
    </a:lvl8pPr>
    <a:lvl9pPr marL="3657600" algn="l" defTabSz="914400" rtl="0" eaLnBrk="1" latinLnBrk="0" hangingPunct="1">
      <a:defRPr kern="1200">
        <a:solidFill>
          <a:schemeClr val="tx1"/>
        </a:solidFill>
        <a:latin typeface="Comic Sans MS" pitchFamily="66"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5050"/>
    <a:srgbClr val="67F030"/>
    <a:srgbClr val="9966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2" autoAdjust="0"/>
    <p:restoredTop sz="92052" autoAdjust="0"/>
  </p:normalViewPr>
  <p:slideViewPr>
    <p:cSldViewPr>
      <p:cViewPr varScale="1">
        <p:scale>
          <a:sx n="94" d="100"/>
          <a:sy n="94" d="100"/>
        </p:scale>
        <p:origin x="282"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54" d="100"/>
          <a:sy n="54" d="100"/>
        </p:scale>
        <p:origin x="-67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27D452D-AAF8-404D-BCC0-E309A1A37137}" type="datetimeFigureOut">
              <a:rPr lang="en-US"/>
              <a:pPr>
                <a:defRPr/>
              </a:pPr>
              <a:t>1/12/2023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9C55624-2ED1-490C-B64E-85124094BF79}" type="slidenum">
              <a:rPr lang="en-US"/>
              <a:pPr>
                <a:defRPr/>
              </a:pPr>
              <a:t>‹#›</a:t>
            </a:fld>
            <a:endParaRPr lang="en-US"/>
          </a:p>
        </p:txBody>
      </p:sp>
    </p:spTree>
    <p:extLst>
      <p:ext uri="{BB962C8B-B14F-4D97-AF65-F5344CB8AC3E}">
        <p14:creationId xmlns:p14="http://schemas.microsoft.com/office/powerpoint/2010/main" val="3672969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6062A8-4DE1-47D9-A93B-E9D380E62FAD}" type="datetimeFigureOut">
              <a:rPr lang="en-US" smtClean="0"/>
              <a:t>1/12/2023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BBCBBE-320B-40FC-874F-3F38F963BB40}" type="slidenum">
              <a:rPr lang="en-US" smtClean="0"/>
              <a:t>‹#›</a:t>
            </a:fld>
            <a:endParaRPr lang="en-US"/>
          </a:p>
        </p:txBody>
      </p:sp>
    </p:spTree>
    <p:extLst>
      <p:ext uri="{BB962C8B-B14F-4D97-AF65-F5344CB8AC3E}">
        <p14:creationId xmlns:p14="http://schemas.microsoft.com/office/powerpoint/2010/main" val="1492964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1EE366-019E-4F07-AD88-48BEA5E5FFEC}" type="slidenum">
              <a:rPr lang="en-US" smtClean="0"/>
              <a:t>19</a:t>
            </a:fld>
            <a:endParaRPr lang="en-US"/>
          </a:p>
        </p:txBody>
      </p:sp>
    </p:spTree>
    <p:extLst>
      <p:ext uri="{BB962C8B-B14F-4D97-AF65-F5344CB8AC3E}">
        <p14:creationId xmlns:p14="http://schemas.microsoft.com/office/powerpoint/2010/main" val="474796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BBCBBE-320B-40FC-874F-3F38F963BB40}" type="slidenum">
              <a:rPr lang="en-US" smtClean="0"/>
              <a:t>66</a:t>
            </a:fld>
            <a:endParaRPr lang="en-US"/>
          </a:p>
        </p:txBody>
      </p:sp>
    </p:spTree>
    <p:extLst>
      <p:ext uri="{BB962C8B-B14F-4D97-AF65-F5344CB8AC3E}">
        <p14:creationId xmlns:p14="http://schemas.microsoft.com/office/powerpoint/2010/main" val="3676827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BBCBBE-320B-40FC-874F-3F38F963BB40}" type="slidenum">
              <a:rPr lang="en-US" smtClean="0"/>
              <a:t>67</a:t>
            </a:fld>
            <a:endParaRPr lang="en-US"/>
          </a:p>
        </p:txBody>
      </p:sp>
    </p:spTree>
    <p:extLst>
      <p:ext uri="{BB962C8B-B14F-4D97-AF65-F5344CB8AC3E}">
        <p14:creationId xmlns:p14="http://schemas.microsoft.com/office/powerpoint/2010/main" val="960106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BBCBBE-320B-40FC-874F-3F38F963BB40}" type="slidenum">
              <a:rPr lang="en-US" smtClean="0"/>
              <a:t>76</a:t>
            </a:fld>
            <a:endParaRPr lang="en-US"/>
          </a:p>
        </p:txBody>
      </p:sp>
    </p:spTree>
    <p:extLst>
      <p:ext uri="{BB962C8B-B14F-4D97-AF65-F5344CB8AC3E}">
        <p14:creationId xmlns:p14="http://schemas.microsoft.com/office/powerpoint/2010/main" val="3481290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BBCBBE-320B-40FC-874F-3F38F963BB40}" type="slidenum">
              <a:rPr lang="en-US" smtClean="0"/>
              <a:t>125</a:t>
            </a:fld>
            <a:endParaRPr lang="en-US"/>
          </a:p>
        </p:txBody>
      </p:sp>
    </p:spTree>
    <p:extLst>
      <p:ext uri="{BB962C8B-B14F-4D97-AF65-F5344CB8AC3E}">
        <p14:creationId xmlns:p14="http://schemas.microsoft.com/office/powerpoint/2010/main" val="1459467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5700" b="1" i="0" baseline="0">
                <a:solidFill>
                  <a:srgbClr val="FFFF00"/>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4800" b="1" i="0" baseline="0">
                <a:solidFill>
                  <a:srgbClr val="CC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9144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143000"/>
            <a:ext cx="8229600" cy="4525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5967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358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lvl1pPr>
              <a:defRPr sz="6000"/>
            </a:lvl1pPr>
          </a:lstStyle>
          <a:p>
            <a:r>
              <a:rPr lang="en-US" dirty="0"/>
              <a:t>Click to edit Master title style</a:t>
            </a:r>
          </a:p>
        </p:txBody>
      </p:sp>
      <p:sp>
        <p:nvSpPr>
          <p:cNvPr id="3" name="Content Placeholder 2"/>
          <p:cNvSpPr>
            <a:spLocks noGrp="1"/>
          </p:cNvSpPr>
          <p:nvPr>
            <p:ph idx="1"/>
          </p:nvPr>
        </p:nvSpPr>
        <p:spPr>
          <a:xfrm>
            <a:off x="457200" y="1219200"/>
            <a:ext cx="8229600" cy="5638800"/>
          </a:xfrm>
        </p:spPr>
        <p:txBody>
          <a:bodyPr/>
          <a:lstStyle>
            <a:lvl1pPr marL="0" indent="0">
              <a:buNone/>
              <a:defRPr/>
            </a:lvl1pPr>
            <a:lvl2pPr marL="1028700" indent="-571500">
              <a:buFont typeface="Arial" pitchFamily="34" charset="0"/>
              <a:buChar char="•"/>
              <a:defRPr/>
            </a:lvl2pPr>
            <a:lvl3pPr marL="1143000" indent="-228600">
              <a:buFont typeface="Wingdings" pitchFamily="2" charset="2"/>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3095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70561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1890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890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9574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430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78276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430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78276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656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6734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009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77231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2756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b="1" kern="1200">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Comic Sans MS" pitchFamily="66" charset="0"/>
        </a:defRPr>
      </a:lvl2pPr>
      <a:lvl3pPr algn="ctr" rtl="0" eaLnBrk="0" fontAlgn="base" hangingPunct="0">
        <a:spcBef>
          <a:spcPct val="0"/>
        </a:spcBef>
        <a:spcAft>
          <a:spcPct val="0"/>
        </a:spcAft>
        <a:defRPr sz="4400" b="1">
          <a:solidFill>
            <a:srgbClr val="FFFF00"/>
          </a:solidFill>
          <a:latin typeface="Comic Sans MS" pitchFamily="66" charset="0"/>
        </a:defRPr>
      </a:lvl3pPr>
      <a:lvl4pPr algn="ctr" rtl="0" eaLnBrk="0" fontAlgn="base" hangingPunct="0">
        <a:spcBef>
          <a:spcPct val="0"/>
        </a:spcBef>
        <a:spcAft>
          <a:spcPct val="0"/>
        </a:spcAft>
        <a:defRPr sz="4400" b="1">
          <a:solidFill>
            <a:srgbClr val="FFFF00"/>
          </a:solidFill>
          <a:latin typeface="Comic Sans MS" pitchFamily="66" charset="0"/>
        </a:defRPr>
      </a:lvl4pPr>
      <a:lvl5pPr algn="ctr" rtl="0" eaLnBrk="0" fontAlgn="base" hangingPunct="0">
        <a:spcBef>
          <a:spcPct val="0"/>
        </a:spcBef>
        <a:spcAft>
          <a:spcPct val="0"/>
        </a:spcAft>
        <a:defRPr sz="4400" b="1">
          <a:solidFill>
            <a:srgbClr val="FFFF00"/>
          </a:solidFill>
          <a:latin typeface="Comic Sans MS" pitchFamily="66" charset="0"/>
        </a:defRPr>
      </a:lvl5pPr>
      <a:lvl6pPr marL="457200" algn="ctr" rtl="0" fontAlgn="base">
        <a:spcBef>
          <a:spcPct val="0"/>
        </a:spcBef>
        <a:spcAft>
          <a:spcPct val="0"/>
        </a:spcAft>
        <a:defRPr sz="4400" b="1">
          <a:solidFill>
            <a:srgbClr val="FFFF00"/>
          </a:solidFill>
          <a:latin typeface="Comic Sans MS" pitchFamily="66" charset="0"/>
        </a:defRPr>
      </a:lvl6pPr>
      <a:lvl7pPr marL="914400" algn="ctr" rtl="0" fontAlgn="base">
        <a:spcBef>
          <a:spcPct val="0"/>
        </a:spcBef>
        <a:spcAft>
          <a:spcPct val="0"/>
        </a:spcAft>
        <a:defRPr sz="4400" b="1">
          <a:solidFill>
            <a:srgbClr val="FFFF00"/>
          </a:solidFill>
          <a:latin typeface="Comic Sans MS" pitchFamily="66" charset="0"/>
        </a:defRPr>
      </a:lvl7pPr>
      <a:lvl8pPr marL="1371600" algn="ctr" rtl="0" fontAlgn="base">
        <a:spcBef>
          <a:spcPct val="0"/>
        </a:spcBef>
        <a:spcAft>
          <a:spcPct val="0"/>
        </a:spcAft>
        <a:defRPr sz="4400" b="1">
          <a:solidFill>
            <a:srgbClr val="FFFF00"/>
          </a:solidFill>
          <a:latin typeface="Comic Sans MS" pitchFamily="66" charset="0"/>
        </a:defRPr>
      </a:lvl8pPr>
      <a:lvl9pPr marL="1828800" algn="ctr" rtl="0" fontAlgn="base">
        <a:spcBef>
          <a:spcPct val="0"/>
        </a:spcBef>
        <a:spcAft>
          <a:spcPct val="0"/>
        </a:spcAft>
        <a:defRPr sz="4400" b="1">
          <a:solidFill>
            <a:srgbClr val="FFFF00"/>
          </a:solidFill>
          <a:latin typeface="Comic Sans MS" pitchFamily="66" charset="0"/>
        </a:defRPr>
      </a:lvl9pPr>
    </p:titleStyle>
    <p:bodyStyle>
      <a:lvl1pPr marL="342900" indent="-342900" algn="l" rtl="0" eaLnBrk="0" fontAlgn="base" hangingPunct="0">
        <a:spcBef>
          <a:spcPct val="20000"/>
        </a:spcBef>
        <a:spcAft>
          <a:spcPct val="0"/>
        </a:spcAft>
        <a:buFont typeface="Arial" charset="0"/>
        <a:buChar char="•"/>
        <a:defRPr sz="4000" b="1" kern="1200">
          <a:solidFill>
            <a:srgbClr val="CCFFFF"/>
          </a:solidFill>
          <a:latin typeface="+mn-lt"/>
          <a:ea typeface="+mn-ea"/>
          <a:cs typeface="+mn-cs"/>
        </a:defRPr>
      </a:lvl1pPr>
      <a:lvl2pPr marL="742950" indent="-285750" algn="l" rtl="0" eaLnBrk="0" fontAlgn="base" hangingPunct="0">
        <a:spcBef>
          <a:spcPct val="20000"/>
        </a:spcBef>
        <a:spcAft>
          <a:spcPct val="0"/>
        </a:spcAft>
        <a:buFont typeface="Arial" charset="0"/>
        <a:buChar char="–"/>
        <a:defRPr sz="4000" b="1" kern="1200">
          <a:solidFill>
            <a:srgbClr val="CCFFFF"/>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4000" b="1" kern="1200">
          <a:solidFill>
            <a:srgbClr val="CCFFF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4000" b="1" kern="1200">
          <a:solidFill>
            <a:srgbClr val="CCFFF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4000" b="1" kern="1200">
          <a:solidFill>
            <a:srgbClr val="CC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t1.gstatic.com/images?q=tbn:ANd9GcRVNoXg-hfwBZTeskz" TargetMode="External"/><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C89AD3-F9B2-411B-BFD8-00CC5AD0EA64}"/>
              </a:ext>
            </a:extLst>
          </p:cNvPr>
          <p:cNvPicPr>
            <a:picLocks noChangeAspect="1"/>
          </p:cNvPicPr>
          <p:nvPr/>
        </p:nvPicPr>
        <p:blipFill>
          <a:blip r:embed="rId2"/>
          <a:stretch>
            <a:fillRect/>
          </a:stretch>
        </p:blipFill>
        <p:spPr>
          <a:xfrm>
            <a:off x="0" y="-2628"/>
            <a:ext cx="9144000" cy="6861962"/>
          </a:xfrm>
          <a:prstGeom prst="rect">
            <a:avLst/>
          </a:prstGeom>
        </p:spPr>
      </p:pic>
      <p:sp>
        <p:nvSpPr>
          <p:cNvPr id="4" name="Rectangle 3"/>
          <p:cNvSpPr/>
          <p:nvPr/>
        </p:nvSpPr>
        <p:spPr>
          <a:xfrm>
            <a:off x="0" y="6629400"/>
            <a:ext cx="9486900" cy="323165"/>
          </a:xfrm>
          <a:prstGeom prst="rect">
            <a:avLst/>
          </a:prstGeom>
        </p:spPr>
        <p:txBody>
          <a:bodyPr wrap="square">
            <a:spAutoFit/>
          </a:bodyPr>
          <a:lstStyle/>
          <a:p>
            <a:r>
              <a:rPr lang="en-US" sz="1500" dirty="0">
                <a:solidFill>
                  <a:srgbClr val="00B0F0"/>
                </a:solidFill>
              </a:rPr>
              <a:t>http://en.wikipedia.org/wiki/Differential_equation#mediaviewer/File:Elmer-pump-heatequation.png</a:t>
            </a:r>
          </a:p>
        </p:txBody>
      </p:sp>
      <p:sp>
        <p:nvSpPr>
          <p:cNvPr id="7" name="Text Box 2">
            <a:extLst>
              <a:ext uri="{FF2B5EF4-FFF2-40B4-BE49-F238E27FC236}">
                <a16:creationId xmlns:a16="http://schemas.microsoft.com/office/drawing/2014/main" id="{252A403A-CFCC-4EB8-9C84-8C919CE2F1D1}"/>
              </a:ext>
            </a:extLst>
          </p:cNvPr>
          <p:cNvSpPr txBox="1">
            <a:spLocks noChangeArrowheads="1"/>
          </p:cNvSpPr>
          <p:nvPr/>
        </p:nvSpPr>
        <p:spPr bwMode="auto">
          <a:xfrm>
            <a:off x="0" y="2286000"/>
            <a:ext cx="914400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US" altLang="en-US" sz="7200" b="1" dirty="0">
                <a:solidFill>
                  <a:srgbClr val="FFFF00"/>
                </a:solidFill>
              </a:rPr>
              <a:t>Welcome to </a:t>
            </a:r>
          </a:p>
          <a:p>
            <a:pPr eaLnBrk="1" hangingPunct="1"/>
            <a:r>
              <a:rPr lang="en-US" altLang="en-US" sz="6900" b="1">
                <a:solidFill>
                  <a:srgbClr val="CCFFFF"/>
                </a:solidFill>
              </a:rPr>
              <a:t>Unit 4 </a:t>
            </a:r>
            <a:endParaRPr lang="en-US" altLang="en-US" sz="6900" b="1" dirty="0">
              <a:solidFill>
                <a:srgbClr val="CCFFFF"/>
              </a:solidFill>
            </a:endParaRPr>
          </a:p>
          <a:p>
            <a:pPr eaLnBrk="1" hangingPunct="1"/>
            <a:r>
              <a:rPr lang="en-US" altLang="en-US" sz="6900" b="1" dirty="0">
                <a:solidFill>
                  <a:srgbClr val="CCFFFF"/>
                </a:solidFill>
              </a:rPr>
              <a:t>Part 8</a:t>
            </a:r>
            <a:r>
              <a:rPr lang="en-US" altLang="en-US" sz="7500" b="1" dirty="0">
                <a:solidFill>
                  <a:srgbClr val="CCFFFF"/>
                </a:solidFill>
              </a:rPr>
              <a:t>!</a:t>
            </a:r>
          </a:p>
          <a:p>
            <a:pPr eaLnBrk="1" hangingPunct="1"/>
            <a:endParaRPr lang="en-US" altLang="en-US" sz="3000" b="1" dirty="0">
              <a:solidFill>
                <a:srgbClr val="CCFFFF"/>
              </a:solidFill>
            </a:endParaRPr>
          </a:p>
          <a:p>
            <a:pPr eaLnBrk="1" hangingPunct="1"/>
            <a:r>
              <a:rPr lang="en-US" altLang="en-US" sz="4400" b="1" dirty="0">
                <a:solidFill>
                  <a:srgbClr val="CCFFFF"/>
                </a:solidFill>
              </a:rPr>
              <a:t>MATH 207 Integral Calculus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62B2-F24B-4607-AE4D-630621E9ADCE}"/>
              </a:ext>
            </a:extLst>
          </p:cNvPr>
          <p:cNvSpPr>
            <a:spLocks noGrp="1"/>
          </p:cNvSpPr>
          <p:nvPr>
            <p:ph type="title"/>
          </p:nvPr>
        </p:nvSpPr>
        <p:spPr/>
        <p:txBody>
          <a:bodyPr/>
          <a:lstStyle/>
          <a:p>
            <a:r>
              <a:rPr lang="en-US" dirty="0"/>
              <a:t>Arc (Curve) Length</a:t>
            </a:r>
          </a:p>
        </p:txBody>
      </p:sp>
      <p:sp>
        <p:nvSpPr>
          <p:cNvPr id="3" name="Content Placeholder 2">
            <a:extLst>
              <a:ext uri="{FF2B5EF4-FFF2-40B4-BE49-F238E27FC236}">
                <a16:creationId xmlns:a16="http://schemas.microsoft.com/office/drawing/2014/main" id="{C513688F-F7E7-40A0-BBE4-5EEA048E77B4}"/>
              </a:ext>
            </a:extLst>
          </p:cNvPr>
          <p:cNvSpPr>
            <a:spLocks noGrp="1"/>
          </p:cNvSpPr>
          <p:nvPr>
            <p:ph idx="1"/>
          </p:nvPr>
        </p:nvSpPr>
        <p:spPr>
          <a:xfrm>
            <a:off x="457200" y="1219200"/>
            <a:ext cx="8686800" cy="5638800"/>
          </a:xfrm>
        </p:spPr>
        <p:txBody>
          <a:bodyPr/>
          <a:lstStyle/>
          <a:p>
            <a:r>
              <a:rPr lang="en-US" dirty="0"/>
              <a:t>As Δx</a:t>
            </a:r>
            <a:r>
              <a:rPr lang="en-US" dirty="0">
                <a:latin typeface="Arial" panose="020B0604020202020204" pitchFamily="34" charset="0"/>
                <a:cs typeface="Arial" panose="020B0604020202020204" pitchFamily="34" charset="0"/>
              </a:rPr>
              <a:t>→</a:t>
            </a:r>
            <a:r>
              <a:rPr lang="en-US" dirty="0"/>
              <a:t>0, the length of the curve becomes: </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B1FE4BA6-3C81-4649-9FC1-5578A705C720}"/>
              </a:ext>
            </a:extLst>
          </p:cNvPr>
          <p:cNvPicPr>
            <a:picLocks noChangeAspect="1"/>
          </p:cNvPicPr>
          <p:nvPr/>
        </p:nvPicPr>
        <p:blipFill>
          <a:blip r:embed="rId2"/>
          <a:stretch>
            <a:fillRect/>
          </a:stretch>
        </p:blipFill>
        <p:spPr>
          <a:xfrm>
            <a:off x="4540102" y="3657600"/>
            <a:ext cx="4603898" cy="3200400"/>
          </a:xfrm>
          <a:prstGeom prst="rect">
            <a:avLst/>
          </a:prstGeom>
        </p:spPr>
      </p:pic>
      <p:sp>
        <p:nvSpPr>
          <p:cNvPr id="5" name="TextBox 4">
            <a:extLst>
              <a:ext uri="{FF2B5EF4-FFF2-40B4-BE49-F238E27FC236}">
                <a16:creationId xmlns:a16="http://schemas.microsoft.com/office/drawing/2014/main" id="{5E0BCEAE-84DA-4EC0-B675-4FE3C232515F}"/>
              </a:ext>
            </a:extLst>
          </p:cNvPr>
          <p:cNvSpPr txBox="1"/>
          <p:nvPr/>
        </p:nvSpPr>
        <p:spPr>
          <a:xfrm>
            <a:off x="4953000" y="6260068"/>
            <a:ext cx="685800" cy="369332"/>
          </a:xfrm>
          <a:prstGeom prst="rect">
            <a:avLst/>
          </a:prstGeom>
          <a:noFill/>
        </p:spPr>
        <p:txBody>
          <a:bodyPr wrap="square">
            <a:spAutoFit/>
          </a:bodyPr>
          <a:lstStyle/>
          <a:p>
            <a:r>
              <a:rPr lang="en-US" dirty="0" err="1">
                <a:solidFill>
                  <a:srgbClr val="CCFFFF"/>
                </a:solidFill>
              </a:rPr>
              <a:t>Δx</a:t>
            </a:r>
            <a:r>
              <a:rPr lang="en-US" dirty="0">
                <a:solidFill>
                  <a:srgbClr val="CCFFFF"/>
                </a:solidFill>
              </a:rPr>
              <a:t> </a:t>
            </a:r>
          </a:p>
        </p:txBody>
      </p:sp>
      <p:sp>
        <p:nvSpPr>
          <p:cNvPr id="7" name="TextBox 6">
            <a:extLst>
              <a:ext uri="{FF2B5EF4-FFF2-40B4-BE49-F238E27FC236}">
                <a16:creationId xmlns:a16="http://schemas.microsoft.com/office/drawing/2014/main" id="{0A70BEEE-81E5-4BF9-B105-7AC456DE42BF}"/>
              </a:ext>
            </a:extLst>
          </p:cNvPr>
          <p:cNvSpPr txBox="1"/>
          <p:nvPr/>
        </p:nvSpPr>
        <p:spPr>
          <a:xfrm rot="16200000">
            <a:off x="4459940" y="5644635"/>
            <a:ext cx="685800" cy="369332"/>
          </a:xfrm>
          <a:prstGeom prst="rect">
            <a:avLst/>
          </a:prstGeom>
          <a:noFill/>
        </p:spPr>
        <p:txBody>
          <a:bodyPr wrap="square">
            <a:spAutoFit/>
          </a:bodyPr>
          <a:lstStyle/>
          <a:p>
            <a:r>
              <a:rPr lang="en-US" dirty="0" err="1">
                <a:solidFill>
                  <a:srgbClr val="CCFFFF"/>
                </a:solidFill>
              </a:rPr>
              <a:t>Δy</a:t>
            </a:r>
            <a:r>
              <a:rPr lang="en-US" dirty="0">
                <a:solidFill>
                  <a:srgbClr val="CCFFFF"/>
                </a:solidFill>
              </a:rPr>
              <a:t> </a:t>
            </a:r>
          </a:p>
        </p:txBody>
      </p:sp>
      <p:grpSp>
        <p:nvGrpSpPr>
          <p:cNvPr id="8" name="Group 7">
            <a:extLst>
              <a:ext uri="{FF2B5EF4-FFF2-40B4-BE49-F238E27FC236}">
                <a16:creationId xmlns:a16="http://schemas.microsoft.com/office/drawing/2014/main" id="{0A8C6EE5-4949-4628-B7B6-B7470DB1AE37}"/>
              </a:ext>
            </a:extLst>
          </p:cNvPr>
          <p:cNvGrpSpPr/>
          <p:nvPr/>
        </p:nvGrpSpPr>
        <p:grpSpPr>
          <a:xfrm>
            <a:off x="503374" y="2585253"/>
            <a:ext cx="7345226" cy="996147"/>
            <a:chOff x="1524000" y="648961"/>
            <a:chExt cx="4572000" cy="996147"/>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3639E53-B91A-4B5C-93AB-AEA9E6B4555B}"/>
                    </a:ext>
                  </a:extLst>
                </p:cNvPr>
                <p:cNvSpPr txBox="1"/>
                <p:nvPr/>
              </p:nvSpPr>
              <p:spPr>
                <a:xfrm>
                  <a:off x="1524000" y="648961"/>
                  <a:ext cx="4572000" cy="837793"/>
                </a:xfrm>
                <a:prstGeom prst="rect">
                  <a:avLst/>
                </a:prstGeom>
                <a:noFill/>
              </p:spPr>
              <p:txBody>
                <a:bodyPr wrap="square">
                  <a:spAutoFit/>
                </a:bodyPr>
                <a:lstStyle/>
                <a:p>
                  <a:r>
                    <a:rPr lang="en-US" sz="4000" b="1" dirty="0">
                      <a:solidFill>
                        <a:srgbClr val="CCFFFF"/>
                      </a:solidFill>
                    </a:rPr>
                    <a:t>L = ∫ </a:t>
                  </a:r>
                  <a14:m>
                    <m:oMath xmlns:m="http://schemas.openxmlformats.org/officeDocument/2006/math">
                      <m:rad>
                        <m:radPr>
                          <m:degHide m:val="on"/>
                          <m:ctrlPr>
                            <a:rPr lang="en-US" sz="4000" b="1" i="1" smtClean="0">
                              <a:solidFill>
                                <a:srgbClr val="CCFFFF"/>
                              </a:solidFill>
                              <a:latin typeface="Cambria Math" panose="02040503050406030204" pitchFamily="18" charset="0"/>
                            </a:rPr>
                          </m:ctrlPr>
                        </m:radPr>
                        <m:deg/>
                        <m:e>
                          <m:r>
                            <m:rPr>
                              <m:nor/>
                            </m:rPr>
                            <a:rPr lang="en-US" sz="4000" b="1" i="0" dirty="0" smtClean="0">
                              <a:solidFill>
                                <a:srgbClr val="CCFFFF"/>
                              </a:solidFill>
                            </a:rPr>
                            <m:t>1+(</m:t>
                          </m:r>
                          <m:r>
                            <m:rPr>
                              <m:nor/>
                            </m:rPr>
                            <a:rPr lang="en-US" sz="4000" b="1" i="0" dirty="0" smtClean="0">
                              <a:solidFill>
                                <a:srgbClr val="CCFFFF"/>
                              </a:solidFill>
                            </a:rPr>
                            <m:t>dy</m:t>
                          </m:r>
                          <m:r>
                            <m:rPr>
                              <m:nor/>
                            </m:rPr>
                            <a:rPr lang="en-US" sz="4000" b="1" i="0" dirty="0" smtClean="0">
                              <a:solidFill>
                                <a:srgbClr val="CCFFFF"/>
                              </a:solidFill>
                            </a:rPr>
                            <m:t>/</m:t>
                          </m:r>
                          <m:r>
                            <m:rPr>
                              <m:nor/>
                            </m:rPr>
                            <a:rPr lang="en-US" sz="4000" b="1" i="0" dirty="0" smtClean="0">
                              <a:solidFill>
                                <a:srgbClr val="CCFFFF"/>
                              </a:solidFill>
                            </a:rPr>
                            <m:t>dx</m:t>
                          </m:r>
                          <m:r>
                            <m:rPr>
                              <m:nor/>
                            </m:rPr>
                            <a:rPr lang="en-US" sz="4000" b="1" i="0" dirty="0" smtClean="0">
                              <a:solidFill>
                                <a:srgbClr val="CCFFFF"/>
                              </a:solidFill>
                            </a:rPr>
                            <m:t>)^2</m:t>
                          </m:r>
                        </m:e>
                      </m:rad>
                    </m:oMath>
                  </a14:m>
                  <a:r>
                    <a:rPr lang="en-US" sz="4000" b="1" dirty="0">
                      <a:solidFill>
                        <a:srgbClr val="CCFFFF"/>
                      </a:solidFill>
                    </a:rPr>
                    <a:t> dx</a:t>
                  </a:r>
                </a:p>
              </p:txBody>
            </p:sp>
          </mc:Choice>
          <mc:Fallback xmlns="">
            <p:sp>
              <p:nvSpPr>
                <p:cNvPr id="9" name="TextBox 8">
                  <a:extLst>
                    <a:ext uri="{FF2B5EF4-FFF2-40B4-BE49-F238E27FC236}">
                      <a16:creationId xmlns:a16="http://schemas.microsoft.com/office/drawing/2014/main" id="{03639E53-B91A-4B5C-93AB-AEA9E6B4555B}"/>
                    </a:ext>
                  </a:extLst>
                </p:cNvPr>
                <p:cNvSpPr txBox="1">
                  <a:spLocks noRot="1" noChangeAspect="1" noMove="1" noResize="1" noEditPoints="1" noAdjustHandles="1" noChangeArrowheads="1" noChangeShapeType="1" noTextEdit="1"/>
                </p:cNvSpPr>
                <p:nvPr/>
              </p:nvSpPr>
              <p:spPr>
                <a:xfrm>
                  <a:off x="1524000" y="648961"/>
                  <a:ext cx="4572000" cy="837793"/>
                </a:xfrm>
                <a:prstGeom prst="rect">
                  <a:avLst/>
                </a:prstGeom>
                <a:blipFill>
                  <a:blip r:embed="rId3"/>
                  <a:stretch>
                    <a:fillRect l="-2988" b="-2753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7EB74F60-C50D-41BE-96DB-8B695ED63737}"/>
                </a:ext>
              </a:extLst>
            </p:cNvPr>
            <p:cNvSpPr txBox="1"/>
            <p:nvPr/>
          </p:nvSpPr>
          <p:spPr>
            <a:xfrm>
              <a:off x="2443866" y="765393"/>
              <a:ext cx="457200" cy="400110"/>
            </a:xfrm>
            <a:prstGeom prst="rect">
              <a:avLst/>
            </a:prstGeom>
            <a:noFill/>
          </p:spPr>
          <p:txBody>
            <a:bodyPr wrap="square">
              <a:spAutoFit/>
            </a:bodyPr>
            <a:lstStyle/>
            <a:p>
              <a:r>
                <a:rPr lang="en-US" sz="2000" b="1" dirty="0">
                  <a:solidFill>
                    <a:srgbClr val="CCFFFF"/>
                  </a:solidFill>
                </a:rPr>
                <a:t>b</a:t>
              </a:r>
            </a:p>
          </p:txBody>
        </p:sp>
        <p:sp>
          <p:nvSpPr>
            <p:cNvPr id="11" name="TextBox 10">
              <a:extLst>
                <a:ext uri="{FF2B5EF4-FFF2-40B4-BE49-F238E27FC236}">
                  <a16:creationId xmlns:a16="http://schemas.microsoft.com/office/drawing/2014/main" id="{96B82B7C-DE0B-475F-806D-082981A32B75}"/>
                </a:ext>
              </a:extLst>
            </p:cNvPr>
            <p:cNvSpPr txBox="1"/>
            <p:nvPr/>
          </p:nvSpPr>
          <p:spPr>
            <a:xfrm>
              <a:off x="2302802" y="1244998"/>
              <a:ext cx="457200" cy="400110"/>
            </a:xfrm>
            <a:prstGeom prst="rect">
              <a:avLst/>
            </a:prstGeom>
            <a:noFill/>
          </p:spPr>
          <p:txBody>
            <a:bodyPr wrap="square">
              <a:spAutoFit/>
            </a:bodyPr>
            <a:lstStyle/>
            <a:p>
              <a:r>
                <a:rPr lang="en-US" sz="2000" b="1" dirty="0">
                  <a:solidFill>
                    <a:srgbClr val="CCFFFF"/>
                  </a:solidFill>
                </a:rPr>
                <a:t>a</a:t>
              </a:r>
            </a:p>
          </p:txBody>
        </p:sp>
      </p:grpSp>
      <p:sp>
        <p:nvSpPr>
          <p:cNvPr id="12" name="TextBox 11">
            <a:extLst>
              <a:ext uri="{FF2B5EF4-FFF2-40B4-BE49-F238E27FC236}">
                <a16:creationId xmlns:a16="http://schemas.microsoft.com/office/drawing/2014/main" id="{4D1E70AC-7656-486F-B636-71E830C21663}"/>
              </a:ext>
            </a:extLst>
          </p:cNvPr>
          <p:cNvSpPr txBox="1"/>
          <p:nvPr/>
        </p:nvSpPr>
        <p:spPr>
          <a:xfrm>
            <a:off x="-76200" y="6629400"/>
            <a:ext cx="5943600" cy="323165"/>
          </a:xfrm>
          <a:prstGeom prst="rect">
            <a:avLst/>
          </a:prstGeom>
          <a:noFill/>
        </p:spPr>
        <p:txBody>
          <a:bodyPr wrap="square">
            <a:spAutoFit/>
          </a:bodyPr>
          <a:lstStyle/>
          <a:p>
            <a:r>
              <a:rPr lang="en-US" sz="1500" b="0" dirty="0">
                <a:solidFill>
                  <a:srgbClr val="00B0F0"/>
                </a:solidFill>
              </a:rPr>
              <a:t>https://tutorial.math.lamar.edu/Classes/CalcII/ArcLength.aspx</a:t>
            </a:r>
          </a:p>
        </p:txBody>
      </p:sp>
    </p:spTree>
    <p:extLst>
      <p:ext uri="{BB962C8B-B14F-4D97-AF65-F5344CB8AC3E}">
        <p14:creationId xmlns:p14="http://schemas.microsoft.com/office/powerpoint/2010/main" val="41636563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0659" name="Content Placeholder 2"/>
              <p:cNvSpPr>
                <a:spLocks noGrp="1"/>
              </p:cNvSpPr>
              <p:nvPr>
                <p:ph idx="1"/>
              </p:nvPr>
            </p:nvSpPr>
            <p:spPr>
              <a:xfrm>
                <a:off x="381000" y="838200"/>
                <a:ext cx="8763000" cy="5638800"/>
              </a:xfrm>
            </p:spPr>
            <p:txBody>
              <a:bodyPr/>
              <a:lstStyle/>
              <a:p>
                <a:pPr eaLnBrk="1" hangingPunct="1"/>
                <a:r>
                  <a:rPr lang="en-US" dirty="0">
                    <a:effectLst/>
                    <a:ea typeface="Times New Roman" panose="02020603050405020304" pitchFamily="18" charset="0"/>
                  </a:rPr>
                  <a:t>Solve the differential equation:   </a:t>
                </a:r>
                <a14:m>
                  <m:oMath xmlns:m="http://schemas.openxmlformats.org/officeDocument/2006/math">
                    <m:f>
                      <m:fPr>
                        <m:ctrlPr>
                          <a:rPr lang="en-US" i="1">
                            <a:latin typeface="Cambria Math" panose="02040503050406030204" pitchFamily="18" charset="0"/>
                          </a:rPr>
                        </m:ctrlPr>
                      </m:fPr>
                      <m:num>
                        <m:r>
                          <m:rPr>
                            <m:nor/>
                          </m:rPr>
                          <a:rPr lang="en-US" altLang="en-US" dirty="0"/>
                          <m:t>dy</m:t>
                        </m:r>
                      </m:num>
                      <m:den>
                        <m:r>
                          <m:rPr>
                            <m:nor/>
                          </m:rPr>
                          <a:rPr lang="en-US" dirty="0">
                            <a:ea typeface="Times New Roman" panose="02020603050405020304" pitchFamily="18" charset="0"/>
                          </a:rPr>
                          <m:t>dt</m:t>
                        </m:r>
                      </m:den>
                    </m:f>
                  </m:oMath>
                </a14:m>
                <a:r>
                  <a:rPr lang="en-US" dirty="0">
                    <a:ea typeface="Times New Roman" panose="02020603050405020304" pitchFamily="18" charset="0"/>
                  </a:rPr>
                  <a:t> = </a:t>
                </a:r>
                <a:r>
                  <a:rPr lang="en-US" dirty="0"/>
                  <a:t>5t – 3</a:t>
                </a:r>
                <a:r>
                  <a:rPr lang="en-US" dirty="0">
                    <a:ea typeface="Times New Roman" panose="02020603050405020304" pitchFamily="18" charset="0"/>
                  </a:rPr>
                  <a:t>  for y(t)  if y(4) = 10</a:t>
                </a:r>
              </a:p>
              <a:p>
                <a:pPr eaLnBrk="1" hangingPunct="1"/>
                <a:endParaRPr lang="en-US" sz="2000" dirty="0">
                  <a:ea typeface="Times New Roman" panose="02020603050405020304" pitchFamily="18" charset="0"/>
                </a:endParaRPr>
              </a:p>
              <a:p>
                <a:r>
                  <a:rPr lang="en-US" dirty="0"/>
                  <a:t>y = 5/2 t</a:t>
                </a:r>
                <a:r>
                  <a:rPr lang="en-US" baseline="30000" dirty="0"/>
                  <a:t>2</a:t>
                </a:r>
                <a:r>
                  <a:rPr lang="en-US" dirty="0"/>
                  <a:t> – 3t + c</a:t>
                </a:r>
              </a:p>
              <a:p>
                <a:r>
                  <a:rPr lang="en-US" dirty="0"/>
                  <a:t>10 = 5/2 (4)</a:t>
                </a:r>
                <a:r>
                  <a:rPr lang="en-US" baseline="30000" dirty="0"/>
                  <a:t>2</a:t>
                </a:r>
                <a:r>
                  <a:rPr lang="en-US" dirty="0"/>
                  <a:t> – 3(4) + c</a:t>
                </a:r>
              </a:p>
              <a:p>
                <a:r>
                  <a:rPr lang="en-US" dirty="0"/>
                  <a:t>10 - 5/2(4)</a:t>
                </a:r>
                <a:r>
                  <a:rPr lang="en-US" baseline="30000" dirty="0"/>
                  <a:t>2</a:t>
                </a:r>
                <a:r>
                  <a:rPr lang="en-US" dirty="0"/>
                  <a:t> + 3(4) = c</a:t>
                </a:r>
              </a:p>
              <a:p>
                <a:r>
                  <a:rPr lang="en-US" dirty="0"/>
                  <a:t>c = -18</a:t>
                </a:r>
              </a:p>
              <a:p>
                <a:r>
                  <a:rPr lang="en-US" dirty="0"/>
                  <a:t>So… what do we have?</a:t>
                </a:r>
              </a:p>
            </p:txBody>
          </p:sp>
        </mc:Choice>
        <mc:Fallback xmlns="">
          <p:sp>
            <p:nvSpPr>
              <p:cNvPr id="70659" name="Content Placeholder 2"/>
              <p:cNvSpPr>
                <a:spLocks noGrp="1" noRot="1" noChangeAspect="1" noMove="1" noResize="1" noEditPoints="1" noAdjustHandles="1" noChangeArrowheads="1" noChangeShapeType="1" noTextEdit="1"/>
              </p:cNvSpPr>
              <p:nvPr>
                <p:ph idx="1"/>
              </p:nvPr>
            </p:nvSpPr>
            <p:spPr>
              <a:xfrm>
                <a:off x="381000" y="838200"/>
                <a:ext cx="8763000" cy="5638800"/>
              </a:xfrm>
              <a:blipFill>
                <a:blip r:embed="rId2"/>
                <a:stretch>
                  <a:fillRect l="-2505" t="-1946" r="-2436" b="-8216"/>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809480F-6AC6-48C9-8403-17FCEE17A852}"/>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9</a:t>
            </a:r>
            <a:endParaRPr lang="en-US" altLang="en-US" sz="2400" i="1" dirty="0">
              <a:solidFill>
                <a:schemeClr val="folHlink"/>
              </a:solidFill>
            </a:endParaRPr>
          </a:p>
        </p:txBody>
      </p:sp>
      <p:cxnSp>
        <p:nvCxnSpPr>
          <p:cNvPr id="3" name="Straight Arrow Connector 2">
            <a:extLst>
              <a:ext uri="{FF2B5EF4-FFF2-40B4-BE49-F238E27FC236}">
                <a16:creationId xmlns:a16="http://schemas.microsoft.com/office/drawing/2014/main" id="{820A3DC4-D72E-49CE-957E-3D222CC9469A}"/>
              </a:ext>
            </a:extLst>
          </p:cNvPr>
          <p:cNvCxnSpPr/>
          <p:nvPr/>
        </p:nvCxnSpPr>
        <p:spPr>
          <a:xfrm flipH="1">
            <a:off x="1143000" y="2362200"/>
            <a:ext cx="7620000" cy="1524000"/>
          </a:xfrm>
          <a:prstGeom prst="straightConnector1">
            <a:avLst/>
          </a:prstGeom>
          <a:ln w="635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30EFDB1-422B-431A-ACC5-F08C78220EF7}"/>
              </a:ext>
            </a:extLst>
          </p:cNvPr>
          <p:cNvCxnSpPr>
            <a:cxnSpLocks/>
          </p:cNvCxnSpPr>
          <p:nvPr/>
        </p:nvCxnSpPr>
        <p:spPr>
          <a:xfrm flipH="1">
            <a:off x="3276600" y="2362200"/>
            <a:ext cx="4114800" cy="1524000"/>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F9BCA2A-FA7D-425E-BCC8-AEAC21DAEA46}"/>
              </a:ext>
            </a:extLst>
          </p:cNvPr>
          <p:cNvCxnSpPr>
            <a:cxnSpLocks/>
          </p:cNvCxnSpPr>
          <p:nvPr/>
        </p:nvCxnSpPr>
        <p:spPr>
          <a:xfrm flipH="1">
            <a:off x="5181600" y="2362200"/>
            <a:ext cx="2171700" cy="1524000"/>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0850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0659" name="Content Placeholder 2"/>
              <p:cNvSpPr>
                <a:spLocks noGrp="1"/>
              </p:cNvSpPr>
              <p:nvPr>
                <p:ph idx="1"/>
              </p:nvPr>
            </p:nvSpPr>
            <p:spPr>
              <a:xfrm>
                <a:off x="381000" y="838200"/>
                <a:ext cx="8763000" cy="5638800"/>
              </a:xfrm>
            </p:spPr>
            <p:txBody>
              <a:bodyPr/>
              <a:lstStyle/>
              <a:p>
                <a:pPr eaLnBrk="1" hangingPunct="1"/>
                <a:r>
                  <a:rPr lang="en-US" dirty="0">
                    <a:effectLst/>
                    <a:ea typeface="Times New Roman" panose="02020603050405020304" pitchFamily="18" charset="0"/>
                  </a:rPr>
                  <a:t>Solve the differential equation:   </a:t>
                </a:r>
                <a14:m>
                  <m:oMath xmlns:m="http://schemas.openxmlformats.org/officeDocument/2006/math">
                    <m:f>
                      <m:fPr>
                        <m:ctrlPr>
                          <a:rPr lang="en-US" i="1">
                            <a:latin typeface="Cambria Math" panose="02040503050406030204" pitchFamily="18" charset="0"/>
                          </a:rPr>
                        </m:ctrlPr>
                      </m:fPr>
                      <m:num>
                        <m:r>
                          <m:rPr>
                            <m:nor/>
                          </m:rPr>
                          <a:rPr lang="en-US" altLang="en-US" dirty="0"/>
                          <m:t>dy</m:t>
                        </m:r>
                      </m:num>
                      <m:den>
                        <m:r>
                          <m:rPr>
                            <m:nor/>
                          </m:rPr>
                          <a:rPr lang="en-US" dirty="0">
                            <a:ea typeface="Times New Roman" panose="02020603050405020304" pitchFamily="18" charset="0"/>
                          </a:rPr>
                          <m:t>dt</m:t>
                        </m:r>
                      </m:den>
                    </m:f>
                  </m:oMath>
                </a14:m>
                <a:r>
                  <a:rPr lang="en-US" dirty="0">
                    <a:ea typeface="Times New Roman" panose="02020603050405020304" pitchFamily="18" charset="0"/>
                  </a:rPr>
                  <a:t> = </a:t>
                </a:r>
                <a:r>
                  <a:rPr lang="en-US" dirty="0"/>
                  <a:t>5t – 3</a:t>
                </a:r>
                <a:r>
                  <a:rPr lang="en-US" dirty="0">
                    <a:ea typeface="Times New Roman" panose="02020603050405020304" pitchFamily="18" charset="0"/>
                  </a:rPr>
                  <a:t>  for y(t)  if y(4) = 10</a:t>
                </a:r>
              </a:p>
              <a:p>
                <a:pPr eaLnBrk="1" hangingPunct="1"/>
                <a:endParaRPr lang="en-US" sz="2000" dirty="0">
                  <a:ea typeface="Times New Roman" panose="02020603050405020304" pitchFamily="18" charset="0"/>
                </a:endParaRPr>
              </a:p>
              <a:p>
                <a:r>
                  <a:rPr lang="en-US" dirty="0"/>
                  <a:t>y = 5/2 t</a:t>
                </a:r>
                <a:r>
                  <a:rPr lang="en-US" baseline="30000" dirty="0"/>
                  <a:t>2</a:t>
                </a:r>
                <a:r>
                  <a:rPr lang="en-US" dirty="0"/>
                  <a:t> – 3t + c</a:t>
                </a:r>
              </a:p>
              <a:p>
                <a:r>
                  <a:rPr lang="en-US" dirty="0"/>
                  <a:t>So… what do we have?</a:t>
                </a:r>
              </a:p>
              <a:p>
                <a:r>
                  <a:rPr lang="en-US" dirty="0">
                    <a:solidFill>
                      <a:srgbClr val="FFFF00"/>
                    </a:solidFill>
                  </a:rPr>
                  <a:t>y = 5/2 t</a:t>
                </a:r>
                <a:r>
                  <a:rPr lang="en-US" baseline="30000" dirty="0">
                    <a:solidFill>
                      <a:srgbClr val="FFFF00"/>
                    </a:solidFill>
                  </a:rPr>
                  <a:t>2</a:t>
                </a:r>
                <a:r>
                  <a:rPr lang="en-US" dirty="0">
                    <a:solidFill>
                      <a:srgbClr val="FFFF00"/>
                    </a:solidFill>
                  </a:rPr>
                  <a:t> – 3t - 18</a:t>
                </a:r>
              </a:p>
              <a:p>
                <a:endParaRPr lang="en-US" dirty="0"/>
              </a:p>
            </p:txBody>
          </p:sp>
        </mc:Choice>
        <mc:Fallback xmlns="">
          <p:sp>
            <p:nvSpPr>
              <p:cNvPr id="70659" name="Content Placeholder 2"/>
              <p:cNvSpPr>
                <a:spLocks noGrp="1" noRot="1" noChangeAspect="1" noMove="1" noResize="1" noEditPoints="1" noAdjustHandles="1" noChangeArrowheads="1" noChangeShapeType="1" noTextEdit="1"/>
              </p:cNvSpPr>
              <p:nvPr>
                <p:ph idx="1"/>
              </p:nvPr>
            </p:nvSpPr>
            <p:spPr>
              <a:xfrm>
                <a:off x="381000" y="838200"/>
                <a:ext cx="8763000" cy="5638800"/>
              </a:xfrm>
              <a:blipFill>
                <a:blip r:embed="rId2"/>
                <a:stretch>
                  <a:fillRect l="-2505" t="-1946" r="-2436"/>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809480F-6AC6-48C9-8403-17FCEE17A852}"/>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9</a:t>
            </a:r>
            <a:endParaRPr lang="en-US" altLang="en-US" sz="2400" i="1" dirty="0">
              <a:solidFill>
                <a:schemeClr val="folHlink"/>
              </a:solidFill>
            </a:endParaRPr>
          </a:p>
        </p:txBody>
      </p:sp>
    </p:spTree>
    <p:extLst>
      <p:ext uri="{BB962C8B-B14F-4D97-AF65-F5344CB8AC3E}">
        <p14:creationId xmlns:p14="http://schemas.microsoft.com/office/powerpoint/2010/main" val="31062616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0659" name="Content Placeholder 2"/>
              <p:cNvSpPr>
                <a:spLocks noGrp="1"/>
              </p:cNvSpPr>
              <p:nvPr>
                <p:ph idx="1"/>
              </p:nvPr>
            </p:nvSpPr>
            <p:spPr>
              <a:xfrm>
                <a:off x="381000" y="838200"/>
                <a:ext cx="8763000" cy="5638800"/>
              </a:xfrm>
            </p:spPr>
            <p:txBody>
              <a:bodyPr/>
              <a:lstStyle/>
              <a:p>
                <a:pPr eaLnBrk="1" hangingPunct="1"/>
                <a:r>
                  <a:rPr lang="en-US" dirty="0">
                    <a:effectLst/>
                    <a:ea typeface="Times New Roman" panose="02020603050405020304" pitchFamily="18" charset="0"/>
                  </a:rPr>
                  <a:t>Solve the differential equation:   </a:t>
                </a:r>
                <a14:m>
                  <m:oMath xmlns:m="http://schemas.openxmlformats.org/officeDocument/2006/math">
                    <m:f>
                      <m:fPr>
                        <m:ctrlPr>
                          <a:rPr lang="en-US" i="1">
                            <a:latin typeface="Cambria Math" panose="02040503050406030204" pitchFamily="18" charset="0"/>
                          </a:rPr>
                        </m:ctrlPr>
                      </m:fPr>
                      <m:num>
                        <m:r>
                          <m:rPr>
                            <m:nor/>
                          </m:rPr>
                          <a:rPr lang="en-US" altLang="en-US" dirty="0"/>
                          <m:t>dy</m:t>
                        </m:r>
                      </m:num>
                      <m:den>
                        <m:r>
                          <m:rPr>
                            <m:nor/>
                          </m:rPr>
                          <a:rPr lang="en-US" dirty="0">
                            <a:ea typeface="Times New Roman" panose="02020603050405020304" pitchFamily="18" charset="0"/>
                          </a:rPr>
                          <m:t>dt</m:t>
                        </m:r>
                      </m:den>
                    </m:f>
                  </m:oMath>
                </a14:m>
                <a:r>
                  <a:rPr lang="en-US" dirty="0">
                    <a:ea typeface="Times New Roman" panose="02020603050405020304" pitchFamily="18" charset="0"/>
                  </a:rPr>
                  <a:t> = </a:t>
                </a:r>
                <a:r>
                  <a:rPr lang="en-US" dirty="0"/>
                  <a:t>5t – 3</a:t>
                </a:r>
                <a:r>
                  <a:rPr lang="en-US" dirty="0">
                    <a:ea typeface="Times New Roman" panose="02020603050405020304" pitchFamily="18" charset="0"/>
                  </a:rPr>
                  <a:t>  for y(t)  if y(4) = 10</a:t>
                </a:r>
              </a:p>
              <a:p>
                <a:pPr eaLnBrk="1" hangingPunct="1"/>
                <a:endParaRPr lang="en-US" sz="2000" dirty="0">
                  <a:ea typeface="Times New Roman" panose="02020603050405020304" pitchFamily="18" charset="0"/>
                </a:endParaRPr>
              </a:p>
              <a:p>
                <a:r>
                  <a:rPr lang="en-US" dirty="0"/>
                  <a:t>y = 5/2 t</a:t>
                </a:r>
                <a:r>
                  <a:rPr lang="en-US" baseline="30000" dirty="0"/>
                  <a:t>2</a:t>
                </a:r>
                <a:r>
                  <a:rPr lang="en-US" dirty="0"/>
                  <a:t> – 3t + c</a:t>
                </a:r>
              </a:p>
              <a:p>
                <a:r>
                  <a:rPr lang="en-US" dirty="0"/>
                  <a:t>So… what do we have?</a:t>
                </a:r>
              </a:p>
              <a:p>
                <a:r>
                  <a:rPr lang="en-US" dirty="0">
                    <a:solidFill>
                      <a:srgbClr val="FFFF00"/>
                    </a:solidFill>
                  </a:rPr>
                  <a:t>y = 5/2 t</a:t>
                </a:r>
                <a:r>
                  <a:rPr lang="en-US" baseline="30000" dirty="0">
                    <a:solidFill>
                      <a:srgbClr val="FFFF00"/>
                    </a:solidFill>
                  </a:rPr>
                  <a:t>2</a:t>
                </a:r>
                <a:r>
                  <a:rPr lang="en-US" dirty="0">
                    <a:solidFill>
                      <a:srgbClr val="FFFF00"/>
                    </a:solidFill>
                  </a:rPr>
                  <a:t> – 3t - 18</a:t>
                </a:r>
              </a:p>
              <a:p>
                <a:r>
                  <a:rPr lang="en-US" dirty="0"/>
                  <a:t>The initial condition y(4)=10 allows us to calculate the “c”</a:t>
                </a:r>
              </a:p>
            </p:txBody>
          </p:sp>
        </mc:Choice>
        <mc:Fallback xmlns="">
          <p:sp>
            <p:nvSpPr>
              <p:cNvPr id="70659" name="Content Placeholder 2"/>
              <p:cNvSpPr>
                <a:spLocks noGrp="1" noRot="1" noChangeAspect="1" noMove="1" noResize="1" noEditPoints="1" noAdjustHandles="1" noChangeArrowheads="1" noChangeShapeType="1" noTextEdit="1"/>
              </p:cNvSpPr>
              <p:nvPr>
                <p:ph idx="1"/>
              </p:nvPr>
            </p:nvSpPr>
            <p:spPr>
              <a:xfrm>
                <a:off x="381000" y="838200"/>
                <a:ext cx="8763000" cy="5638800"/>
              </a:xfrm>
              <a:blipFill>
                <a:blip r:embed="rId2"/>
                <a:stretch>
                  <a:fillRect l="-2505" t="-1946" r="-2436" b="-6054"/>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809480F-6AC6-48C9-8403-17FCEE17A852}"/>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9</a:t>
            </a:r>
            <a:endParaRPr lang="en-US" altLang="en-US" sz="2400" i="1" dirty="0">
              <a:solidFill>
                <a:schemeClr val="folHlink"/>
              </a:solidFill>
            </a:endParaRPr>
          </a:p>
        </p:txBody>
      </p:sp>
    </p:spTree>
    <p:extLst>
      <p:ext uri="{BB962C8B-B14F-4D97-AF65-F5344CB8AC3E}">
        <p14:creationId xmlns:p14="http://schemas.microsoft.com/office/powerpoint/2010/main" val="5966964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0659" name="Content Placeholder 2"/>
              <p:cNvSpPr>
                <a:spLocks noGrp="1"/>
              </p:cNvSpPr>
              <p:nvPr>
                <p:ph idx="1"/>
              </p:nvPr>
            </p:nvSpPr>
            <p:spPr>
              <a:xfrm>
                <a:off x="381000" y="838200"/>
                <a:ext cx="8763000" cy="5638800"/>
              </a:xfrm>
            </p:spPr>
            <p:txBody>
              <a:bodyPr/>
              <a:lstStyle/>
              <a:p>
                <a:pPr eaLnBrk="1" hangingPunct="1"/>
                <a:r>
                  <a:rPr lang="en-US" dirty="0">
                    <a:effectLst/>
                    <a:ea typeface="Times New Roman" panose="02020603050405020304" pitchFamily="18" charset="0"/>
                  </a:rPr>
                  <a:t>Solve the differential equation:   </a:t>
                </a:r>
                <a14:m>
                  <m:oMath xmlns:m="http://schemas.openxmlformats.org/officeDocument/2006/math">
                    <m:f>
                      <m:fPr>
                        <m:ctrlPr>
                          <a:rPr lang="en-US" i="1">
                            <a:latin typeface="Cambria Math" panose="02040503050406030204" pitchFamily="18" charset="0"/>
                          </a:rPr>
                        </m:ctrlPr>
                      </m:fPr>
                      <m:num>
                        <m:r>
                          <m:rPr>
                            <m:nor/>
                          </m:rPr>
                          <a:rPr lang="en-US" altLang="en-US" dirty="0"/>
                          <m:t>dy</m:t>
                        </m:r>
                      </m:num>
                      <m:den>
                        <m:r>
                          <m:rPr>
                            <m:nor/>
                          </m:rPr>
                          <a:rPr lang="en-US" dirty="0">
                            <a:ea typeface="Times New Roman" panose="02020603050405020304" pitchFamily="18" charset="0"/>
                          </a:rPr>
                          <m:t>dt</m:t>
                        </m:r>
                      </m:den>
                    </m:f>
                  </m:oMath>
                </a14:m>
                <a:r>
                  <a:rPr lang="en-US" dirty="0">
                    <a:ea typeface="Times New Roman" panose="02020603050405020304" pitchFamily="18" charset="0"/>
                  </a:rPr>
                  <a:t> = </a:t>
                </a:r>
                <a:r>
                  <a:rPr lang="en-US" dirty="0"/>
                  <a:t>5t – 3</a:t>
                </a:r>
                <a:r>
                  <a:rPr lang="en-US" dirty="0">
                    <a:ea typeface="Times New Roman" panose="02020603050405020304" pitchFamily="18" charset="0"/>
                  </a:rPr>
                  <a:t>  for y(t)  if y(4) = 10</a:t>
                </a:r>
              </a:p>
              <a:p>
                <a:pPr eaLnBrk="1" hangingPunct="1"/>
                <a:endParaRPr lang="en-US" sz="2000" dirty="0">
                  <a:ea typeface="Times New Roman" panose="02020603050405020304" pitchFamily="18" charset="0"/>
                </a:endParaRPr>
              </a:p>
              <a:p>
                <a:r>
                  <a:rPr lang="en-US" dirty="0"/>
                  <a:t>y = 5/2 t</a:t>
                </a:r>
                <a:r>
                  <a:rPr lang="en-US" baseline="30000" dirty="0"/>
                  <a:t>2</a:t>
                </a:r>
                <a:r>
                  <a:rPr lang="en-US" dirty="0"/>
                  <a:t> – 3t + c</a:t>
                </a:r>
              </a:p>
              <a:p>
                <a:r>
                  <a:rPr lang="en-US" dirty="0"/>
                  <a:t>So… what do we have?</a:t>
                </a:r>
              </a:p>
              <a:p>
                <a:r>
                  <a:rPr lang="en-US" dirty="0">
                    <a:solidFill>
                      <a:srgbClr val="FFFF00"/>
                    </a:solidFill>
                  </a:rPr>
                  <a:t>y = 5/2 t</a:t>
                </a:r>
                <a:r>
                  <a:rPr lang="en-US" baseline="30000" dirty="0">
                    <a:solidFill>
                      <a:srgbClr val="FFFF00"/>
                    </a:solidFill>
                  </a:rPr>
                  <a:t>2</a:t>
                </a:r>
                <a:r>
                  <a:rPr lang="en-US" dirty="0">
                    <a:solidFill>
                      <a:srgbClr val="FFFF00"/>
                    </a:solidFill>
                  </a:rPr>
                  <a:t> – 3t - 18</a:t>
                </a:r>
              </a:p>
              <a:p>
                <a:r>
                  <a:rPr lang="en-US" dirty="0"/>
                  <a:t>In this case we are looking for a formula, not a value</a:t>
                </a:r>
              </a:p>
            </p:txBody>
          </p:sp>
        </mc:Choice>
        <mc:Fallback xmlns="">
          <p:sp>
            <p:nvSpPr>
              <p:cNvPr id="70659" name="Content Placeholder 2"/>
              <p:cNvSpPr>
                <a:spLocks noGrp="1" noRot="1" noChangeAspect="1" noMove="1" noResize="1" noEditPoints="1" noAdjustHandles="1" noChangeArrowheads="1" noChangeShapeType="1" noTextEdit="1"/>
              </p:cNvSpPr>
              <p:nvPr>
                <p:ph idx="1"/>
              </p:nvPr>
            </p:nvSpPr>
            <p:spPr>
              <a:xfrm>
                <a:off x="381000" y="838200"/>
                <a:ext cx="8763000" cy="5638800"/>
              </a:xfrm>
              <a:blipFill>
                <a:blip r:embed="rId2"/>
                <a:stretch>
                  <a:fillRect l="-2505" t="-1946" r="-2436" b="-6054"/>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809480F-6AC6-48C9-8403-17FCEE17A852}"/>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9</a:t>
            </a:r>
            <a:endParaRPr lang="en-US" altLang="en-US" sz="2400" i="1" dirty="0">
              <a:solidFill>
                <a:schemeClr val="folHlink"/>
              </a:solidFill>
            </a:endParaRPr>
          </a:p>
        </p:txBody>
      </p:sp>
    </p:spTree>
    <p:extLst>
      <p:ext uri="{BB962C8B-B14F-4D97-AF65-F5344CB8AC3E}">
        <p14:creationId xmlns:p14="http://schemas.microsoft.com/office/powerpoint/2010/main" val="3490235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E0CDE4-CD23-480D-B229-36D5625C8E04}"/>
              </a:ext>
            </a:extLst>
          </p:cNvPr>
          <p:cNvPicPr>
            <a:picLocks noChangeAspect="1"/>
          </p:cNvPicPr>
          <p:nvPr/>
        </p:nvPicPr>
        <p:blipFill>
          <a:blip r:embed="rId2"/>
          <a:stretch>
            <a:fillRect/>
          </a:stretch>
        </p:blipFill>
        <p:spPr>
          <a:xfrm>
            <a:off x="6539" y="187569"/>
            <a:ext cx="9137461" cy="6365631"/>
          </a:xfrm>
          <a:prstGeom prst="rect">
            <a:avLst/>
          </a:prstGeom>
        </p:spPr>
      </p:pic>
    </p:spTree>
    <p:extLst>
      <p:ext uri="{BB962C8B-B14F-4D97-AF65-F5344CB8AC3E}">
        <p14:creationId xmlns:p14="http://schemas.microsoft.com/office/powerpoint/2010/main" val="8443511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B6393B-FCC6-42DC-20DD-06678E7F0589}"/>
              </a:ext>
            </a:extLst>
          </p:cNvPr>
          <p:cNvPicPr>
            <a:picLocks noChangeAspect="1"/>
          </p:cNvPicPr>
          <p:nvPr/>
        </p:nvPicPr>
        <p:blipFill>
          <a:blip r:embed="rId2"/>
          <a:stretch>
            <a:fillRect/>
          </a:stretch>
        </p:blipFill>
        <p:spPr>
          <a:xfrm>
            <a:off x="0" y="0"/>
            <a:ext cx="9084487" cy="6858000"/>
          </a:xfrm>
          <a:prstGeom prst="rect">
            <a:avLst/>
          </a:prstGeom>
        </p:spPr>
      </p:pic>
    </p:spTree>
    <p:extLst>
      <p:ext uri="{BB962C8B-B14F-4D97-AF65-F5344CB8AC3E}">
        <p14:creationId xmlns:p14="http://schemas.microsoft.com/office/powerpoint/2010/main" val="37041822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C743F-8E30-4CB8-8453-538699BE76B7}"/>
              </a:ext>
            </a:extLst>
          </p:cNvPr>
          <p:cNvSpPr>
            <a:spLocks noGrp="1"/>
          </p:cNvSpPr>
          <p:nvPr>
            <p:ph type="title"/>
          </p:nvPr>
        </p:nvSpPr>
        <p:spPr/>
        <p:txBody>
          <a:bodyPr/>
          <a:lstStyle/>
          <a:p>
            <a:r>
              <a:rPr lang="en-US" dirty="0"/>
              <a:t>Differential Equations</a:t>
            </a:r>
          </a:p>
        </p:txBody>
      </p:sp>
      <p:sp>
        <p:nvSpPr>
          <p:cNvPr id="3" name="Content Placeholder 2">
            <a:extLst>
              <a:ext uri="{FF2B5EF4-FFF2-40B4-BE49-F238E27FC236}">
                <a16:creationId xmlns:a16="http://schemas.microsoft.com/office/drawing/2014/main" id="{51E51A03-2B9C-48C6-B749-3DFAE6D37B85}"/>
              </a:ext>
            </a:extLst>
          </p:cNvPr>
          <p:cNvSpPr>
            <a:spLocks noGrp="1"/>
          </p:cNvSpPr>
          <p:nvPr>
            <p:ph idx="1"/>
          </p:nvPr>
        </p:nvSpPr>
        <p:spPr>
          <a:xfrm>
            <a:off x="457200" y="1219200"/>
            <a:ext cx="8229600" cy="5638800"/>
          </a:xfrm>
        </p:spPr>
        <p:txBody>
          <a:bodyPr/>
          <a:lstStyle/>
          <a:p>
            <a:r>
              <a:rPr lang="en-US" dirty="0"/>
              <a:t>TI89: </a:t>
            </a:r>
            <a:r>
              <a:rPr lang="en-US" dirty="0" err="1"/>
              <a:t>deSolve</a:t>
            </a:r>
            <a:r>
              <a:rPr lang="en-US" dirty="0"/>
              <a:t>(</a:t>
            </a:r>
            <a:r>
              <a:rPr lang="en-US" dirty="0" err="1"/>
              <a:t>equation,indep,dep</a:t>
            </a:r>
            <a:r>
              <a:rPr lang="en-US" dirty="0"/>
              <a:t>)</a:t>
            </a:r>
          </a:p>
          <a:p>
            <a:endParaRPr lang="en-US" dirty="0"/>
          </a:p>
          <a:p>
            <a:r>
              <a:rPr lang="en-US" dirty="0"/>
              <a:t>TI84: no</a:t>
            </a:r>
          </a:p>
        </p:txBody>
      </p:sp>
    </p:spTree>
    <p:extLst>
      <p:ext uri="{BB962C8B-B14F-4D97-AF65-F5344CB8AC3E}">
        <p14:creationId xmlns:p14="http://schemas.microsoft.com/office/powerpoint/2010/main" val="29294678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0659" name="Content Placeholder 2"/>
              <p:cNvSpPr>
                <a:spLocks noGrp="1"/>
              </p:cNvSpPr>
              <p:nvPr>
                <p:ph idx="1"/>
              </p:nvPr>
            </p:nvSpPr>
            <p:spPr>
              <a:xfrm>
                <a:off x="381000" y="838200"/>
                <a:ext cx="8763000" cy="5638800"/>
              </a:xfrm>
            </p:spPr>
            <p:txBody>
              <a:bodyPr/>
              <a:lstStyle/>
              <a:p>
                <a:pPr eaLnBrk="1" hangingPunct="1"/>
                <a:r>
                  <a:rPr lang="en-US" dirty="0">
                    <a:effectLst/>
                    <a:ea typeface="Times New Roman" panose="02020603050405020304" pitchFamily="18" charset="0"/>
                  </a:rPr>
                  <a:t>Solve the differential equation:   </a:t>
                </a:r>
                <a14:m>
                  <m:oMath xmlns:m="http://schemas.openxmlformats.org/officeDocument/2006/math">
                    <m:f>
                      <m:fPr>
                        <m:ctrlPr>
                          <a:rPr lang="en-US" i="1">
                            <a:latin typeface="Cambria Math" panose="02040503050406030204" pitchFamily="18" charset="0"/>
                          </a:rPr>
                        </m:ctrlPr>
                      </m:fPr>
                      <m:num>
                        <m:r>
                          <m:rPr>
                            <m:nor/>
                          </m:rPr>
                          <a:rPr lang="en-US" altLang="en-US" dirty="0"/>
                          <m:t>dy</m:t>
                        </m:r>
                      </m:num>
                      <m:den>
                        <m:r>
                          <m:rPr>
                            <m:nor/>
                          </m:rPr>
                          <a:rPr lang="en-US" dirty="0">
                            <a:ea typeface="Times New Roman" panose="02020603050405020304" pitchFamily="18" charset="0"/>
                          </a:rPr>
                          <m:t>dt</m:t>
                        </m:r>
                      </m:den>
                    </m:f>
                  </m:oMath>
                </a14:m>
                <a:r>
                  <a:rPr lang="en-US" sz="2000" dirty="0">
                    <a:ea typeface="Times New Roman" panose="02020603050405020304" pitchFamily="18" charset="0"/>
                  </a:rPr>
                  <a:t> </a:t>
                </a:r>
                <a:r>
                  <a:rPr lang="en-US" dirty="0">
                    <a:ea typeface="Times New Roman" panose="02020603050405020304" pitchFamily="18" charset="0"/>
                  </a:rPr>
                  <a:t>=</a:t>
                </a:r>
                <a:r>
                  <a:rPr lang="en-US" sz="2000" dirty="0">
                    <a:ea typeface="Times New Roman" panose="02020603050405020304" pitchFamily="18" charset="0"/>
                  </a:rPr>
                  <a:t> </a:t>
                </a:r>
                <a:r>
                  <a:rPr lang="en-US" dirty="0"/>
                  <a:t>sin(t)</a:t>
                </a:r>
                <a:r>
                  <a:rPr lang="en-US" sz="2000" dirty="0"/>
                  <a:t> </a:t>
                </a:r>
                <a:r>
                  <a:rPr lang="en-US" dirty="0"/>
                  <a:t>+</a:t>
                </a:r>
                <a:r>
                  <a:rPr lang="en-US" sz="2000" dirty="0"/>
                  <a:t> </a:t>
                </a:r>
                <a:r>
                  <a:rPr lang="en-US" dirty="0"/>
                  <a:t>t</a:t>
                </a:r>
                <a:r>
                  <a:rPr lang="en-US" baseline="30000" dirty="0"/>
                  <a:t>3</a:t>
                </a:r>
                <a:r>
                  <a:rPr lang="en-US" dirty="0"/>
                  <a:t> for y(t) if y(7)</a:t>
                </a:r>
                <a:r>
                  <a:rPr lang="en-US" sz="2000" dirty="0"/>
                  <a:t> </a:t>
                </a:r>
                <a:r>
                  <a:rPr lang="en-US" dirty="0"/>
                  <a:t>=</a:t>
                </a:r>
                <a:r>
                  <a:rPr lang="en-US" sz="2000" dirty="0"/>
                  <a:t> </a:t>
                </a:r>
                <a:r>
                  <a:rPr lang="en-US" dirty="0"/>
                  <a:t>5</a:t>
                </a:r>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r>
                  <a:rPr lang="en-US" sz="2000" dirty="0"/>
                  <a:t>t will be in radians</a:t>
                </a:r>
              </a:p>
              <a:p>
                <a:pPr eaLnBrk="1" hangingPunct="1"/>
                <a:endParaRPr lang="en-US" dirty="0"/>
              </a:p>
              <a:p>
                <a:pPr eaLnBrk="1" hangingPunct="1"/>
                <a:endParaRPr lang="en-US" dirty="0"/>
              </a:p>
            </p:txBody>
          </p:sp>
        </mc:Choice>
        <mc:Fallback xmlns="">
          <p:sp>
            <p:nvSpPr>
              <p:cNvPr id="70659" name="Content Placeholder 2"/>
              <p:cNvSpPr>
                <a:spLocks noGrp="1" noRot="1" noChangeAspect="1" noMove="1" noResize="1" noEditPoints="1" noAdjustHandles="1" noChangeArrowheads="1" noChangeShapeType="1" noTextEdit="1"/>
              </p:cNvSpPr>
              <p:nvPr>
                <p:ph idx="1"/>
              </p:nvPr>
            </p:nvSpPr>
            <p:spPr>
              <a:xfrm>
                <a:off x="381000" y="838200"/>
                <a:ext cx="8763000" cy="5638800"/>
              </a:xfrm>
              <a:blipFill>
                <a:blip r:embed="rId2"/>
                <a:stretch>
                  <a:fillRect l="-2505" t="-1946" r="-1601" b="-5514"/>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809480F-6AC6-48C9-8403-17FCEE17A852}"/>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10</a:t>
            </a:r>
            <a:endParaRPr lang="en-US" altLang="en-US" sz="2400" i="1" dirty="0">
              <a:solidFill>
                <a:schemeClr val="folHlink"/>
              </a:solidFill>
            </a:endParaRPr>
          </a:p>
        </p:txBody>
      </p:sp>
    </p:spTree>
    <p:extLst>
      <p:ext uri="{BB962C8B-B14F-4D97-AF65-F5344CB8AC3E}">
        <p14:creationId xmlns:p14="http://schemas.microsoft.com/office/powerpoint/2010/main" val="3141098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0659" name="Content Placeholder 2"/>
              <p:cNvSpPr>
                <a:spLocks noGrp="1"/>
              </p:cNvSpPr>
              <p:nvPr>
                <p:ph idx="1"/>
              </p:nvPr>
            </p:nvSpPr>
            <p:spPr>
              <a:xfrm>
                <a:off x="381000" y="838200"/>
                <a:ext cx="8763000" cy="5638800"/>
              </a:xfrm>
            </p:spPr>
            <p:txBody>
              <a:bodyPr/>
              <a:lstStyle/>
              <a:p>
                <a:pPr eaLnBrk="1" hangingPunct="1"/>
                <a:r>
                  <a:rPr lang="en-US" dirty="0">
                    <a:effectLst/>
                    <a:ea typeface="Times New Roman" panose="02020603050405020304" pitchFamily="18" charset="0"/>
                  </a:rPr>
                  <a:t>Solve the differential equation:   </a:t>
                </a:r>
                <a14:m>
                  <m:oMath xmlns:m="http://schemas.openxmlformats.org/officeDocument/2006/math">
                    <m:f>
                      <m:fPr>
                        <m:ctrlPr>
                          <a:rPr lang="en-US" i="1">
                            <a:latin typeface="Cambria Math" panose="02040503050406030204" pitchFamily="18" charset="0"/>
                          </a:rPr>
                        </m:ctrlPr>
                      </m:fPr>
                      <m:num>
                        <m:r>
                          <m:rPr>
                            <m:nor/>
                          </m:rPr>
                          <a:rPr lang="en-US" altLang="en-US" dirty="0"/>
                          <m:t>dy</m:t>
                        </m:r>
                      </m:num>
                      <m:den>
                        <m:r>
                          <m:rPr>
                            <m:nor/>
                          </m:rPr>
                          <a:rPr lang="en-US" dirty="0">
                            <a:ea typeface="Times New Roman" panose="02020603050405020304" pitchFamily="18" charset="0"/>
                          </a:rPr>
                          <m:t>dt</m:t>
                        </m:r>
                      </m:den>
                    </m:f>
                  </m:oMath>
                </a14:m>
                <a:r>
                  <a:rPr lang="en-US" sz="2000" dirty="0">
                    <a:ea typeface="Times New Roman" panose="02020603050405020304" pitchFamily="18" charset="0"/>
                  </a:rPr>
                  <a:t> </a:t>
                </a:r>
                <a:r>
                  <a:rPr lang="en-US" dirty="0">
                    <a:ea typeface="Times New Roman" panose="02020603050405020304" pitchFamily="18" charset="0"/>
                  </a:rPr>
                  <a:t>=</a:t>
                </a:r>
                <a:r>
                  <a:rPr lang="en-US" sz="2000" dirty="0">
                    <a:ea typeface="Times New Roman" panose="02020603050405020304" pitchFamily="18" charset="0"/>
                  </a:rPr>
                  <a:t> </a:t>
                </a:r>
                <a:r>
                  <a:rPr lang="en-US" dirty="0"/>
                  <a:t>sin(t)</a:t>
                </a:r>
                <a:r>
                  <a:rPr lang="en-US" sz="2000" dirty="0"/>
                  <a:t> </a:t>
                </a:r>
                <a:r>
                  <a:rPr lang="en-US" dirty="0"/>
                  <a:t>+</a:t>
                </a:r>
                <a:r>
                  <a:rPr lang="en-US" sz="2000" dirty="0"/>
                  <a:t> </a:t>
                </a:r>
                <a:r>
                  <a:rPr lang="en-US" dirty="0"/>
                  <a:t>t</a:t>
                </a:r>
                <a:r>
                  <a:rPr lang="en-US" baseline="30000" dirty="0"/>
                  <a:t>3</a:t>
                </a:r>
                <a:r>
                  <a:rPr lang="en-US" dirty="0"/>
                  <a:t> for y(t) if y(7)</a:t>
                </a:r>
                <a:r>
                  <a:rPr lang="en-US" sz="2000" dirty="0"/>
                  <a:t> </a:t>
                </a:r>
                <a:r>
                  <a:rPr lang="en-US" dirty="0"/>
                  <a:t>=</a:t>
                </a:r>
                <a:r>
                  <a:rPr lang="en-US" sz="2000" dirty="0"/>
                  <a:t> </a:t>
                </a:r>
                <a:r>
                  <a:rPr lang="en-US" dirty="0"/>
                  <a:t>5</a:t>
                </a:r>
              </a:p>
              <a:p>
                <a:pPr eaLnBrk="1" hangingPunct="1"/>
                <a:r>
                  <a:rPr lang="en-US" dirty="0"/>
                  <a:t>∫</a:t>
                </a:r>
                <a14:m>
                  <m:oMath xmlns:m="http://schemas.openxmlformats.org/officeDocument/2006/math">
                    <m:f>
                      <m:fPr>
                        <m:ctrlPr>
                          <a:rPr lang="en-US" i="1" smtClean="0">
                            <a:latin typeface="Cambria Math" panose="02040503050406030204" pitchFamily="18" charset="0"/>
                          </a:rPr>
                        </m:ctrlPr>
                      </m:fPr>
                      <m:num>
                        <m:r>
                          <m:rPr>
                            <m:nor/>
                          </m:rPr>
                          <a:rPr lang="en-US" altLang="en-US" dirty="0"/>
                          <m:t>dy</m:t>
                        </m:r>
                      </m:num>
                      <m:den>
                        <m:r>
                          <m:rPr>
                            <m:nor/>
                          </m:rPr>
                          <a:rPr lang="en-US" dirty="0">
                            <a:ea typeface="Times New Roman" panose="02020603050405020304" pitchFamily="18" charset="0"/>
                          </a:rPr>
                          <m:t>dt</m:t>
                        </m:r>
                      </m:den>
                    </m:f>
                  </m:oMath>
                </a14:m>
                <a:r>
                  <a:rPr lang="en-US" sz="2000" dirty="0">
                    <a:ea typeface="Times New Roman" panose="02020603050405020304" pitchFamily="18" charset="0"/>
                  </a:rPr>
                  <a:t> </a:t>
                </a:r>
                <a:r>
                  <a:rPr lang="en-US" dirty="0">
                    <a:ea typeface="Times New Roman" panose="02020603050405020304" pitchFamily="18" charset="0"/>
                  </a:rPr>
                  <a:t>dt=</a:t>
                </a:r>
                <a:r>
                  <a:rPr lang="en-US" sz="2000" dirty="0">
                    <a:ea typeface="Times New Roman" panose="02020603050405020304" pitchFamily="18" charset="0"/>
                  </a:rPr>
                  <a:t> </a:t>
                </a:r>
                <a:r>
                  <a:rPr lang="en-US" dirty="0"/>
                  <a:t>∫sin(t)</a:t>
                </a:r>
                <a:r>
                  <a:rPr lang="en-US" sz="2000" dirty="0"/>
                  <a:t> </a:t>
                </a:r>
                <a:r>
                  <a:rPr lang="en-US" dirty="0"/>
                  <a:t>+</a:t>
                </a:r>
                <a:r>
                  <a:rPr lang="en-US" sz="2000" dirty="0"/>
                  <a:t> </a:t>
                </a:r>
                <a:r>
                  <a:rPr lang="en-US" dirty="0"/>
                  <a:t>t</a:t>
                </a:r>
                <a:r>
                  <a:rPr lang="en-US" baseline="30000" dirty="0"/>
                  <a:t>3 </a:t>
                </a:r>
                <a:r>
                  <a:rPr lang="en-US" dirty="0">
                    <a:ea typeface="Times New Roman" panose="02020603050405020304" pitchFamily="18" charset="0"/>
                  </a:rPr>
                  <a:t>dt</a:t>
                </a:r>
              </a:p>
              <a:p>
                <a:pPr eaLnBrk="1" hangingPunct="1"/>
                <a:r>
                  <a:rPr lang="en-US" dirty="0"/>
                  <a:t>∫</a:t>
                </a:r>
                <a14:m>
                  <m:oMath xmlns:m="http://schemas.openxmlformats.org/officeDocument/2006/math">
                    <m:f>
                      <m:fPr>
                        <m:ctrlPr>
                          <a:rPr lang="en-US" i="1" smtClean="0">
                            <a:latin typeface="Cambria Math" panose="02040503050406030204" pitchFamily="18" charset="0"/>
                          </a:rPr>
                        </m:ctrlPr>
                      </m:fPr>
                      <m:num>
                        <m:r>
                          <m:rPr>
                            <m:nor/>
                          </m:rPr>
                          <a:rPr lang="en-US" altLang="en-US" dirty="0"/>
                          <m:t>dy</m:t>
                        </m:r>
                      </m:num>
                      <m:den>
                        <m:r>
                          <m:rPr>
                            <m:nor/>
                          </m:rPr>
                          <a:rPr lang="en-US" dirty="0">
                            <a:ea typeface="Times New Roman" panose="02020603050405020304" pitchFamily="18" charset="0"/>
                          </a:rPr>
                          <m:t>dt</m:t>
                        </m:r>
                      </m:den>
                    </m:f>
                  </m:oMath>
                </a14:m>
                <a:r>
                  <a:rPr lang="en-US" sz="2000" dirty="0">
                    <a:ea typeface="Times New Roman" panose="02020603050405020304" pitchFamily="18" charset="0"/>
                  </a:rPr>
                  <a:t> </a:t>
                </a:r>
                <a:r>
                  <a:rPr lang="en-US" dirty="0">
                    <a:ea typeface="Times New Roman" panose="02020603050405020304" pitchFamily="18" charset="0"/>
                  </a:rPr>
                  <a:t>dt=</a:t>
                </a:r>
                <a:r>
                  <a:rPr lang="en-US" sz="2000" dirty="0">
                    <a:ea typeface="Times New Roman" panose="02020603050405020304" pitchFamily="18" charset="0"/>
                  </a:rPr>
                  <a:t> </a:t>
                </a:r>
                <a:r>
                  <a:rPr lang="en-US" dirty="0"/>
                  <a:t>∫sin(t)</a:t>
                </a:r>
                <a:r>
                  <a:rPr lang="en-US" sz="2000" dirty="0"/>
                  <a:t> </a:t>
                </a:r>
                <a:r>
                  <a:rPr lang="en-US" dirty="0">
                    <a:ea typeface="Times New Roman" panose="02020603050405020304" pitchFamily="18" charset="0"/>
                  </a:rPr>
                  <a:t>dt </a:t>
                </a:r>
                <a:r>
                  <a:rPr lang="en-US" dirty="0"/>
                  <a:t>+</a:t>
                </a:r>
                <a:r>
                  <a:rPr lang="en-US" sz="2000" dirty="0"/>
                  <a:t> </a:t>
                </a:r>
                <a:r>
                  <a:rPr lang="en-US" dirty="0"/>
                  <a:t>∫ t</a:t>
                </a:r>
                <a:r>
                  <a:rPr lang="en-US" baseline="30000" dirty="0"/>
                  <a:t>3 </a:t>
                </a:r>
                <a:r>
                  <a:rPr lang="en-US" dirty="0">
                    <a:ea typeface="Times New Roman" panose="02020603050405020304" pitchFamily="18" charset="0"/>
                  </a:rPr>
                  <a:t>dt</a:t>
                </a:r>
                <a:endParaRPr lang="en-US" dirty="0"/>
              </a:p>
              <a:p>
                <a:pPr eaLnBrk="1" hangingPunct="1"/>
                <a:endParaRPr lang="en-US" dirty="0"/>
              </a:p>
              <a:p>
                <a:pPr eaLnBrk="1" hangingPunct="1"/>
                <a:endParaRPr lang="en-US" dirty="0"/>
              </a:p>
              <a:p>
                <a:pPr eaLnBrk="1" hangingPunct="1"/>
                <a:endParaRPr lang="en-US" dirty="0"/>
              </a:p>
            </p:txBody>
          </p:sp>
        </mc:Choice>
        <mc:Fallback xmlns="">
          <p:sp>
            <p:nvSpPr>
              <p:cNvPr id="70659" name="Content Placeholder 2"/>
              <p:cNvSpPr>
                <a:spLocks noGrp="1" noRot="1" noChangeAspect="1" noMove="1" noResize="1" noEditPoints="1" noAdjustHandles="1" noChangeArrowheads="1" noChangeShapeType="1" noTextEdit="1"/>
              </p:cNvSpPr>
              <p:nvPr>
                <p:ph idx="1"/>
              </p:nvPr>
            </p:nvSpPr>
            <p:spPr>
              <a:xfrm>
                <a:off x="381000" y="838200"/>
                <a:ext cx="8763000" cy="5638800"/>
              </a:xfrm>
              <a:blipFill>
                <a:blip r:embed="rId2"/>
                <a:stretch>
                  <a:fillRect l="-2505" t="-1946" r="-1601"/>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809480F-6AC6-48C9-8403-17FCEE17A852}"/>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10</a:t>
            </a:r>
            <a:endParaRPr lang="en-US" altLang="en-US" sz="2400" i="1" dirty="0">
              <a:solidFill>
                <a:schemeClr val="folHlink"/>
              </a:solidFill>
            </a:endParaRPr>
          </a:p>
        </p:txBody>
      </p:sp>
    </p:spTree>
    <p:extLst>
      <p:ext uri="{BB962C8B-B14F-4D97-AF65-F5344CB8AC3E}">
        <p14:creationId xmlns:p14="http://schemas.microsoft.com/office/powerpoint/2010/main" val="17282894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0659" name="Content Placeholder 2"/>
              <p:cNvSpPr>
                <a:spLocks noGrp="1"/>
              </p:cNvSpPr>
              <p:nvPr>
                <p:ph idx="1"/>
              </p:nvPr>
            </p:nvSpPr>
            <p:spPr>
              <a:xfrm>
                <a:off x="381000" y="838200"/>
                <a:ext cx="8763000" cy="5638800"/>
              </a:xfrm>
            </p:spPr>
            <p:txBody>
              <a:bodyPr/>
              <a:lstStyle/>
              <a:p>
                <a:pPr eaLnBrk="1" hangingPunct="1"/>
                <a:r>
                  <a:rPr lang="en-US" dirty="0">
                    <a:effectLst/>
                    <a:ea typeface="Times New Roman" panose="02020603050405020304" pitchFamily="18" charset="0"/>
                  </a:rPr>
                  <a:t>Solve the differential equation:   </a:t>
                </a:r>
                <a14:m>
                  <m:oMath xmlns:m="http://schemas.openxmlformats.org/officeDocument/2006/math">
                    <m:f>
                      <m:fPr>
                        <m:ctrlPr>
                          <a:rPr lang="en-US" i="1">
                            <a:latin typeface="Cambria Math" panose="02040503050406030204" pitchFamily="18" charset="0"/>
                          </a:rPr>
                        </m:ctrlPr>
                      </m:fPr>
                      <m:num>
                        <m:r>
                          <m:rPr>
                            <m:nor/>
                          </m:rPr>
                          <a:rPr lang="en-US" altLang="en-US" dirty="0"/>
                          <m:t>dy</m:t>
                        </m:r>
                      </m:num>
                      <m:den>
                        <m:r>
                          <m:rPr>
                            <m:nor/>
                          </m:rPr>
                          <a:rPr lang="en-US" dirty="0">
                            <a:ea typeface="Times New Roman" panose="02020603050405020304" pitchFamily="18" charset="0"/>
                          </a:rPr>
                          <m:t>dt</m:t>
                        </m:r>
                      </m:den>
                    </m:f>
                  </m:oMath>
                </a14:m>
                <a:r>
                  <a:rPr lang="en-US" sz="2000" dirty="0">
                    <a:ea typeface="Times New Roman" panose="02020603050405020304" pitchFamily="18" charset="0"/>
                  </a:rPr>
                  <a:t> </a:t>
                </a:r>
                <a:r>
                  <a:rPr lang="en-US" dirty="0">
                    <a:ea typeface="Times New Roman" panose="02020603050405020304" pitchFamily="18" charset="0"/>
                  </a:rPr>
                  <a:t>=</a:t>
                </a:r>
                <a:r>
                  <a:rPr lang="en-US" sz="2000" dirty="0">
                    <a:ea typeface="Times New Roman" panose="02020603050405020304" pitchFamily="18" charset="0"/>
                  </a:rPr>
                  <a:t> </a:t>
                </a:r>
                <a:r>
                  <a:rPr lang="en-US" dirty="0"/>
                  <a:t>sin(t)</a:t>
                </a:r>
                <a:r>
                  <a:rPr lang="en-US" sz="2000" dirty="0"/>
                  <a:t> </a:t>
                </a:r>
                <a:r>
                  <a:rPr lang="en-US" dirty="0"/>
                  <a:t>+</a:t>
                </a:r>
                <a:r>
                  <a:rPr lang="en-US" sz="2000" dirty="0"/>
                  <a:t> </a:t>
                </a:r>
                <a:r>
                  <a:rPr lang="en-US" dirty="0"/>
                  <a:t>t</a:t>
                </a:r>
                <a:r>
                  <a:rPr lang="en-US" baseline="30000" dirty="0"/>
                  <a:t>3</a:t>
                </a:r>
                <a:r>
                  <a:rPr lang="en-US" dirty="0"/>
                  <a:t> for y(t) if y(7)</a:t>
                </a:r>
                <a:r>
                  <a:rPr lang="en-US" sz="2000" dirty="0"/>
                  <a:t> </a:t>
                </a:r>
                <a:r>
                  <a:rPr lang="en-US" dirty="0"/>
                  <a:t>=</a:t>
                </a:r>
                <a:r>
                  <a:rPr lang="en-US" sz="2000" dirty="0"/>
                  <a:t> </a:t>
                </a:r>
                <a:r>
                  <a:rPr lang="en-US" dirty="0"/>
                  <a:t>5</a:t>
                </a:r>
              </a:p>
              <a:p>
                <a:pPr eaLnBrk="1" hangingPunct="1"/>
                <a:endParaRPr lang="en-US" sz="2000" dirty="0"/>
              </a:p>
              <a:p>
                <a:pPr eaLnBrk="1" hangingPunct="1"/>
                <a:r>
                  <a:rPr lang="en-US" dirty="0" err="1"/>
                  <a:t>deSolve</a:t>
                </a:r>
                <a:r>
                  <a:rPr lang="en-US" dirty="0"/>
                  <a:t>(y’=sin(t)+t^3,t,y)</a:t>
                </a:r>
              </a:p>
            </p:txBody>
          </p:sp>
        </mc:Choice>
        <mc:Fallback xmlns="">
          <p:sp>
            <p:nvSpPr>
              <p:cNvPr id="70659" name="Content Placeholder 2"/>
              <p:cNvSpPr>
                <a:spLocks noGrp="1" noRot="1" noChangeAspect="1" noMove="1" noResize="1" noEditPoints="1" noAdjustHandles="1" noChangeArrowheads="1" noChangeShapeType="1" noTextEdit="1"/>
              </p:cNvSpPr>
              <p:nvPr>
                <p:ph idx="1"/>
              </p:nvPr>
            </p:nvSpPr>
            <p:spPr>
              <a:xfrm>
                <a:off x="381000" y="838200"/>
                <a:ext cx="8763000" cy="5638800"/>
              </a:xfrm>
              <a:blipFill>
                <a:blip r:embed="rId2"/>
                <a:stretch>
                  <a:fillRect l="-2505" t="-1946" r="-1601"/>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809480F-6AC6-48C9-8403-17FCEE17A852}"/>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10</a:t>
            </a:r>
            <a:endParaRPr lang="en-US" altLang="en-US" sz="2400" i="1" dirty="0">
              <a:solidFill>
                <a:schemeClr val="folHlink"/>
              </a:solidFill>
            </a:endParaRPr>
          </a:p>
        </p:txBody>
      </p:sp>
    </p:spTree>
    <p:extLst>
      <p:ext uri="{BB962C8B-B14F-4D97-AF65-F5344CB8AC3E}">
        <p14:creationId xmlns:p14="http://schemas.microsoft.com/office/powerpoint/2010/main" val="4192332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62B2-F24B-4607-AE4D-630621E9ADCE}"/>
              </a:ext>
            </a:extLst>
          </p:cNvPr>
          <p:cNvSpPr>
            <a:spLocks noGrp="1"/>
          </p:cNvSpPr>
          <p:nvPr>
            <p:ph type="title"/>
          </p:nvPr>
        </p:nvSpPr>
        <p:spPr/>
        <p:txBody>
          <a:bodyPr/>
          <a:lstStyle/>
          <a:p>
            <a:r>
              <a:rPr lang="en-US" dirty="0"/>
              <a:t>Arc (Curve) Length</a:t>
            </a:r>
          </a:p>
        </p:txBody>
      </p:sp>
      <p:sp>
        <p:nvSpPr>
          <p:cNvPr id="3" name="Content Placeholder 2">
            <a:extLst>
              <a:ext uri="{FF2B5EF4-FFF2-40B4-BE49-F238E27FC236}">
                <a16:creationId xmlns:a16="http://schemas.microsoft.com/office/drawing/2014/main" id="{C513688F-F7E7-40A0-BBE4-5EEA048E77B4}"/>
              </a:ext>
            </a:extLst>
          </p:cNvPr>
          <p:cNvSpPr>
            <a:spLocks noGrp="1"/>
          </p:cNvSpPr>
          <p:nvPr>
            <p:ph idx="1"/>
          </p:nvPr>
        </p:nvSpPr>
        <p:spPr>
          <a:xfrm>
            <a:off x="457200" y="1219200"/>
            <a:ext cx="8686800" cy="5638800"/>
          </a:xfrm>
        </p:spPr>
        <p:txBody>
          <a:bodyPr/>
          <a:lstStyle/>
          <a:p>
            <a:r>
              <a:rPr lang="en-US" dirty="0"/>
              <a:t>Note: this is often given the letter “S”</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B1FE4BA6-3C81-4649-9FC1-5578A705C720}"/>
              </a:ext>
            </a:extLst>
          </p:cNvPr>
          <p:cNvPicPr>
            <a:picLocks noChangeAspect="1"/>
          </p:cNvPicPr>
          <p:nvPr/>
        </p:nvPicPr>
        <p:blipFill>
          <a:blip r:embed="rId2"/>
          <a:stretch>
            <a:fillRect/>
          </a:stretch>
        </p:blipFill>
        <p:spPr>
          <a:xfrm>
            <a:off x="4540102" y="3657600"/>
            <a:ext cx="4603898" cy="3200400"/>
          </a:xfrm>
          <a:prstGeom prst="rect">
            <a:avLst/>
          </a:prstGeom>
        </p:spPr>
      </p:pic>
      <p:sp>
        <p:nvSpPr>
          <p:cNvPr id="5" name="TextBox 4">
            <a:extLst>
              <a:ext uri="{FF2B5EF4-FFF2-40B4-BE49-F238E27FC236}">
                <a16:creationId xmlns:a16="http://schemas.microsoft.com/office/drawing/2014/main" id="{5E0BCEAE-84DA-4EC0-B675-4FE3C232515F}"/>
              </a:ext>
            </a:extLst>
          </p:cNvPr>
          <p:cNvSpPr txBox="1"/>
          <p:nvPr/>
        </p:nvSpPr>
        <p:spPr>
          <a:xfrm>
            <a:off x="4953000" y="6260068"/>
            <a:ext cx="685800" cy="369332"/>
          </a:xfrm>
          <a:prstGeom prst="rect">
            <a:avLst/>
          </a:prstGeom>
          <a:noFill/>
        </p:spPr>
        <p:txBody>
          <a:bodyPr wrap="square">
            <a:spAutoFit/>
          </a:bodyPr>
          <a:lstStyle/>
          <a:p>
            <a:r>
              <a:rPr lang="en-US" dirty="0" err="1">
                <a:solidFill>
                  <a:srgbClr val="CCFFFF"/>
                </a:solidFill>
              </a:rPr>
              <a:t>Δx</a:t>
            </a:r>
            <a:r>
              <a:rPr lang="en-US" dirty="0">
                <a:solidFill>
                  <a:srgbClr val="CCFFFF"/>
                </a:solidFill>
              </a:rPr>
              <a:t> </a:t>
            </a:r>
          </a:p>
        </p:txBody>
      </p:sp>
      <p:sp>
        <p:nvSpPr>
          <p:cNvPr id="7" name="TextBox 6">
            <a:extLst>
              <a:ext uri="{FF2B5EF4-FFF2-40B4-BE49-F238E27FC236}">
                <a16:creationId xmlns:a16="http://schemas.microsoft.com/office/drawing/2014/main" id="{0A70BEEE-81E5-4BF9-B105-7AC456DE42BF}"/>
              </a:ext>
            </a:extLst>
          </p:cNvPr>
          <p:cNvSpPr txBox="1"/>
          <p:nvPr/>
        </p:nvSpPr>
        <p:spPr>
          <a:xfrm rot="16200000">
            <a:off x="4459940" y="5644635"/>
            <a:ext cx="685800" cy="369332"/>
          </a:xfrm>
          <a:prstGeom prst="rect">
            <a:avLst/>
          </a:prstGeom>
          <a:noFill/>
        </p:spPr>
        <p:txBody>
          <a:bodyPr wrap="square">
            <a:spAutoFit/>
          </a:bodyPr>
          <a:lstStyle/>
          <a:p>
            <a:r>
              <a:rPr lang="en-US" dirty="0" err="1">
                <a:solidFill>
                  <a:srgbClr val="CCFFFF"/>
                </a:solidFill>
              </a:rPr>
              <a:t>Δy</a:t>
            </a:r>
            <a:r>
              <a:rPr lang="en-US" dirty="0">
                <a:solidFill>
                  <a:srgbClr val="CCFFFF"/>
                </a:solidFill>
              </a:rPr>
              <a:t> </a:t>
            </a:r>
          </a:p>
        </p:txBody>
      </p:sp>
      <p:grpSp>
        <p:nvGrpSpPr>
          <p:cNvPr id="8" name="Group 7">
            <a:extLst>
              <a:ext uri="{FF2B5EF4-FFF2-40B4-BE49-F238E27FC236}">
                <a16:creationId xmlns:a16="http://schemas.microsoft.com/office/drawing/2014/main" id="{0A8C6EE5-4949-4628-B7B6-B7470DB1AE37}"/>
              </a:ext>
            </a:extLst>
          </p:cNvPr>
          <p:cNvGrpSpPr/>
          <p:nvPr/>
        </p:nvGrpSpPr>
        <p:grpSpPr>
          <a:xfrm>
            <a:off x="503374" y="2585253"/>
            <a:ext cx="7345226" cy="996147"/>
            <a:chOff x="1524000" y="648961"/>
            <a:chExt cx="4572000" cy="996147"/>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3639E53-B91A-4B5C-93AB-AEA9E6B4555B}"/>
                    </a:ext>
                  </a:extLst>
                </p:cNvPr>
                <p:cNvSpPr txBox="1"/>
                <p:nvPr/>
              </p:nvSpPr>
              <p:spPr>
                <a:xfrm>
                  <a:off x="1524000" y="648961"/>
                  <a:ext cx="4572000" cy="837793"/>
                </a:xfrm>
                <a:prstGeom prst="rect">
                  <a:avLst/>
                </a:prstGeom>
                <a:noFill/>
              </p:spPr>
              <p:txBody>
                <a:bodyPr wrap="square">
                  <a:spAutoFit/>
                </a:bodyPr>
                <a:lstStyle/>
                <a:p>
                  <a:r>
                    <a:rPr lang="en-US" sz="4000" b="1" dirty="0">
                      <a:solidFill>
                        <a:srgbClr val="CCFFFF"/>
                      </a:solidFill>
                    </a:rPr>
                    <a:t>S = ∫ </a:t>
                  </a:r>
                  <a14:m>
                    <m:oMath xmlns:m="http://schemas.openxmlformats.org/officeDocument/2006/math">
                      <m:rad>
                        <m:radPr>
                          <m:degHide m:val="on"/>
                          <m:ctrlPr>
                            <a:rPr lang="en-US" sz="4000" b="1" i="1" smtClean="0">
                              <a:solidFill>
                                <a:srgbClr val="CCFFFF"/>
                              </a:solidFill>
                              <a:latin typeface="Cambria Math" panose="02040503050406030204" pitchFamily="18" charset="0"/>
                            </a:rPr>
                          </m:ctrlPr>
                        </m:radPr>
                        <m:deg/>
                        <m:e>
                          <m:r>
                            <m:rPr>
                              <m:nor/>
                            </m:rPr>
                            <a:rPr lang="en-US" sz="4000" b="1" i="0" dirty="0" smtClean="0">
                              <a:solidFill>
                                <a:srgbClr val="CCFFFF"/>
                              </a:solidFill>
                            </a:rPr>
                            <m:t>1+(</m:t>
                          </m:r>
                          <m:r>
                            <m:rPr>
                              <m:nor/>
                            </m:rPr>
                            <a:rPr lang="en-US" sz="4000" b="1" i="0" dirty="0" smtClean="0">
                              <a:solidFill>
                                <a:srgbClr val="CCFFFF"/>
                              </a:solidFill>
                            </a:rPr>
                            <m:t>dy</m:t>
                          </m:r>
                          <m:r>
                            <m:rPr>
                              <m:nor/>
                            </m:rPr>
                            <a:rPr lang="en-US" sz="4000" b="1" i="0" dirty="0" smtClean="0">
                              <a:solidFill>
                                <a:srgbClr val="CCFFFF"/>
                              </a:solidFill>
                            </a:rPr>
                            <m:t>/</m:t>
                          </m:r>
                          <m:r>
                            <m:rPr>
                              <m:nor/>
                            </m:rPr>
                            <a:rPr lang="en-US" sz="4000" b="1" i="0" dirty="0" smtClean="0">
                              <a:solidFill>
                                <a:srgbClr val="CCFFFF"/>
                              </a:solidFill>
                            </a:rPr>
                            <m:t>dx</m:t>
                          </m:r>
                          <m:r>
                            <m:rPr>
                              <m:nor/>
                            </m:rPr>
                            <a:rPr lang="en-US" sz="4000" b="1" i="0" dirty="0" smtClean="0">
                              <a:solidFill>
                                <a:srgbClr val="CCFFFF"/>
                              </a:solidFill>
                            </a:rPr>
                            <m:t>)^2</m:t>
                          </m:r>
                        </m:e>
                      </m:rad>
                    </m:oMath>
                  </a14:m>
                  <a:r>
                    <a:rPr lang="en-US" sz="4000" b="1" dirty="0">
                      <a:solidFill>
                        <a:srgbClr val="CCFFFF"/>
                      </a:solidFill>
                    </a:rPr>
                    <a:t> dx</a:t>
                  </a:r>
                </a:p>
              </p:txBody>
            </p:sp>
          </mc:Choice>
          <mc:Fallback xmlns="">
            <p:sp>
              <p:nvSpPr>
                <p:cNvPr id="9" name="TextBox 8">
                  <a:extLst>
                    <a:ext uri="{FF2B5EF4-FFF2-40B4-BE49-F238E27FC236}">
                      <a16:creationId xmlns:a16="http://schemas.microsoft.com/office/drawing/2014/main" id="{03639E53-B91A-4B5C-93AB-AEA9E6B4555B}"/>
                    </a:ext>
                  </a:extLst>
                </p:cNvPr>
                <p:cNvSpPr txBox="1">
                  <a:spLocks noRot="1" noChangeAspect="1" noMove="1" noResize="1" noEditPoints="1" noAdjustHandles="1" noChangeArrowheads="1" noChangeShapeType="1" noTextEdit="1"/>
                </p:cNvSpPr>
                <p:nvPr/>
              </p:nvSpPr>
              <p:spPr>
                <a:xfrm>
                  <a:off x="1524000" y="648961"/>
                  <a:ext cx="4572000" cy="837793"/>
                </a:xfrm>
                <a:prstGeom prst="rect">
                  <a:avLst/>
                </a:prstGeom>
                <a:blipFill>
                  <a:blip r:embed="rId3"/>
                  <a:stretch>
                    <a:fillRect l="-2988" b="-2753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7EB74F60-C50D-41BE-96DB-8B695ED63737}"/>
                </a:ext>
              </a:extLst>
            </p:cNvPr>
            <p:cNvSpPr txBox="1"/>
            <p:nvPr/>
          </p:nvSpPr>
          <p:spPr>
            <a:xfrm>
              <a:off x="2443866" y="765393"/>
              <a:ext cx="457200" cy="400110"/>
            </a:xfrm>
            <a:prstGeom prst="rect">
              <a:avLst/>
            </a:prstGeom>
            <a:noFill/>
          </p:spPr>
          <p:txBody>
            <a:bodyPr wrap="square">
              <a:spAutoFit/>
            </a:bodyPr>
            <a:lstStyle/>
            <a:p>
              <a:r>
                <a:rPr lang="en-US" sz="2000" b="1" dirty="0">
                  <a:solidFill>
                    <a:srgbClr val="CCFFFF"/>
                  </a:solidFill>
                </a:rPr>
                <a:t>b</a:t>
              </a:r>
            </a:p>
          </p:txBody>
        </p:sp>
        <p:sp>
          <p:nvSpPr>
            <p:cNvPr id="11" name="TextBox 10">
              <a:extLst>
                <a:ext uri="{FF2B5EF4-FFF2-40B4-BE49-F238E27FC236}">
                  <a16:creationId xmlns:a16="http://schemas.microsoft.com/office/drawing/2014/main" id="{96B82B7C-DE0B-475F-806D-082981A32B75}"/>
                </a:ext>
              </a:extLst>
            </p:cNvPr>
            <p:cNvSpPr txBox="1"/>
            <p:nvPr/>
          </p:nvSpPr>
          <p:spPr>
            <a:xfrm>
              <a:off x="2302802" y="1244998"/>
              <a:ext cx="457200" cy="400110"/>
            </a:xfrm>
            <a:prstGeom prst="rect">
              <a:avLst/>
            </a:prstGeom>
            <a:noFill/>
          </p:spPr>
          <p:txBody>
            <a:bodyPr wrap="square">
              <a:spAutoFit/>
            </a:bodyPr>
            <a:lstStyle/>
            <a:p>
              <a:r>
                <a:rPr lang="en-US" sz="2000" b="1" dirty="0">
                  <a:solidFill>
                    <a:srgbClr val="CCFFFF"/>
                  </a:solidFill>
                </a:rPr>
                <a:t>a</a:t>
              </a:r>
            </a:p>
          </p:txBody>
        </p:sp>
      </p:grpSp>
      <p:sp>
        <p:nvSpPr>
          <p:cNvPr id="12" name="TextBox 11">
            <a:extLst>
              <a:ext uri="{FF2B5EF4-FFF2-40B4-BE49-F238E27FC236}">
                <a16:creationId xmlns:a16="http://schemas.microsoft.com/office/drawing/2014/main" id="{4D1E70AC-7656-486F-B636-71E830C21663}"/>
              </a:ext>
            </a:extLst>
          </p:cNvPr>
          <p:cNvSpPr txBox="1"/>
          <p:nvPr/>
        </p:nvSpPr>
        <p:spPr>
          <a:xfrm>
            <a:off x="-76200" y="6629400"/>
            <a:ext cx="5943600" cy="323165"/>
          </a:xfrm>
          <a:prstGeom prst="rect">
            <a:avLst/>
          </a:prstGeom>
          <a:noFill/>
        </p:spPr>
        <p:txBody>
          <a:bodyPr wrap="square">
            <a:spAutoFit/>
          </a:bodyPr>
          <a:lstStyle/>
          <a:p>
            <a:r>
              <a:rPr lang="en-US" sz="1500" b="0" dirty="0">
                <a:solidFill>
                  <a:srgbClr val="00B0F0"/>
                </a:solidFill>
              </a:rPr>
              <a:t>https://tutorial.math.lamar.edu/Classes/CalcII/ArcLength.aspx</a:t>
            </a:r>
          </a:p>
        </p:txBody>
      </p:sp>
    </p:spTree>
    <p:extLst>
      <p:ext uri="{BB962C8B-B14F-4D97-AF65-F5344CB8AC3E}">
        <p14:creationId xmlns:p14="http://schemas.microsoft.com/office/powerpoint/2010/main" val="25617089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0659" name="Content Placeholder 2"/>
              <p:cNvSpPr>
                <a:spLocks noGrp="1"/>
              </p:cNvSpPr>
              <p:nvPr>
                <p:ph idx="1"/>
              </p:nvPr>
            </p:nvSpPr>
            <p:spPr>
              <a:xfrm>
                <a:off x="381000" y="838200"/>
                <a:ext cx="8763000" cy="5638800"/>
              </a:xfrm>
            </p:spPr>
            <p:txBody>
              <a:bodyPr/>
              <a:lstStyle/>
              <a:p>
                <a:pPr eaLnBrk="1" hangingPunct="1"/>
                <a:r>
                  <a:rPr lang="en-US" dirty="0">
                    <a:effectLst/>
                    <a:ea typeface="Times New Roman" panose="02020603050405020304" pitchFamily="18" charset="0"/>
                  </a:rPr>
                  <a:t>Solve the differential equation:   </a:t>
                </a:r>
                <a14:m>
                  <m:oMath xmlns:m="http://schemas.openxmlformats.org/officeDocument/2006/math">
                    <m:f>
                      <m:fPr>
                        <m:ctrlPr>
                          <a:rPr lang="en-US" i="1">
                            <a:latin typeface="Cambria Math" panose="02040503050406030204" pitchFamily="18" charset="0"/>
                          </a:rPr>
                        </m:ctrlPr>
                      </m:fPr>
                      <m:num>
                        <m:r>
                          <m:rPr>
                            <m:nor/>
                          </m:rPr>
                          <a:rPr lang="en-US" altLang="en-US" dirty="0"/>
                          <m:t>dy</m:t>
                        </m:r>
                      </m:num>
                      <m:den>
                        <m:r>
                          <m:rPr>
                            <m:nor/>
                          </m:rPr>
                          <a:rPr lang="en-US" dirty="0">
                            <a:ea typeface="Times New Roman" panose="02020603050405020304" pitchFamily="18" charset="0"/>
                          </a:rPr>
                          <m:t>dt</m:t>
                        </m:r>
                      </m:den>
                    </m:f>
                  </m:oMath>
                </a14:m>
                <a:r>
                  <a:rPr lang="en-US" sz="2000" dirty="0">
                    <a:ea typeface="Times New Roman" panose="02020603050405020304" pitchFamily="18" charset="0"/>
                  </a:rPr>
                  <a:t> </a:t>
                </a:r>
                <a:r>
                  <a:rPr lang="en-US" dirty="0">
                    <a:ea typeface="Times New Roman" panose="02020603050405020304" pitchFamily="18" charset="0"/>
                  </a:rPr>
                  <a:t>=</a:t>
                </a:r>
                <a:r>
                  <a:rPr lang="en-US" sz="2000" dirty="0">
                    <a:ea typeface="Times New Roman" panose="02020603050405020304" pitchFamily="18" charset="0"/>
                  </a:rPr>
                  <a:t> </a:t>
                </a:r>
                <a:r>
                  <a:rPr lang="en-US" dirty="0"/>
                  <a:t>sin(t)</a:t>
                </a:r>
                <a:r>
                  <a:rPr lang="en-US" sz="2000" dirty="0"/>
                  <a:t> </a:t>
                </a:r>
                <a:r>
                  <a:rPr lang="en-US" dirty="0"/>
                  <a:t>+</a:t>
                </a:r>
                <a:r>
                  <a:rPr lang="en-US" sz="2000" dirty="0"/>
                  <a:t> </a:t>
                </a:r>
                <a:r>
                  <a:rPr lang="en-US" dirty="0"/>
                  <a:t>t</a:t>
                </a:r>
                <a:r>
                  <a:rPr lang="en-US" baseline="30000" dirty="0"/>
                  <a:t>3</a:t>
                </a:r>
                <a:r>
                  <a:rPr lang="en-US" dirty="0"/>
                  <a:t> for y(t) if y(7)</a:t>
                </a:r>
                <a:r>
                  <a:rPr lang="en-US" sz="2000" dirty="0"/>
                  <a:t> </a:t>
                </a:r>
                <a:r>
                  <a:rPr lang="en-US" dirty="0"/>
                  <a:t>=</a:t>
                </a:r>
                <a:r>
                  <a:rPr lang="en-US" sz="2000" dirty="0"/>
                  <a:t> </a:t>
                </a:r>
                <a:r>
                  <a:rPr lang="en-US" dirty="0"/>
                  <a:t>5</a:t>
                </a:r>
              </a:p>
              <a:p>
                <a:pPr eaLnBrk="1" hangingPunct="1"/>
                <a:endParaRPr lang="en-US" sz="2000" dirty="0"/>
              </a:p>
              <a:p>
                <a:pPr eaLnBrk="1" hangingPunct="1"/>
                <a:r>
                  <a:rPr lang="en-US" dirty="0"/>
                  <a:t>y = -cos(t) + t^4/4 + c</a:t>
                </a:r>
              </a:p>
              <a:p>
                <a:pPr eaLnBrk="1" hangingPunct="1"/>
                <a:r>
                  <a:rPr lang="en-US" dirty="0"/>
                  <a:t>(cosine in radians)</a:t>
                </a:r>
              </a:p>
              <a:p>
                <a:pPr eaLnBrk="1" hangingPunct="1"/>
                <a:r>
                  <a:rPr lang="en-US" dirty="0" err="1"/>
                  <a:t>deSolve</a:t>
                </a:r>
                <a:r>
                  <a:rPr lang="en-US" dirty="0"/>
                  <a:t> = -cos(t)+t^4/4 + @__</a:t>
                </a:r>
              </a:p>
              <a:p>
                <a:pPr eaLnBrk="1" hangingPunct="1"/>
                <a:r>
                  <a:rPr lang="en-US" dirty="0"/>
                  <a:t>                            </a:t>
                </a:r>
                <a:r>
                  <a:rPr lang="en-US" sz="2000" dirty="0"/>
                  <a:t> </a:t>
                </a:r>
                <a:r>
                  <a:rPr lang="en-US" dirty="0"/>
                  <a:t>+ c</a:t>
                </a:r>
              </a:p>
              <a:p>
                <a:pPr eaLnBrk="1" hangingPunct="1"/>
                <a:r>
                  <a:rPr lang="en-US" dirty="0"/>
                  <a:t>Solve for “c”</a:t>
                </a:r>
              </a:p>
              <a:p>
                <a:pPr eaLnBrk="1" hangingPunct="1"/>
                <a:endParaRPr lang="en-US" dirty="0"/>
              </a:p>
            </p:txBody>
          </p:sp>
        </mc:Choice>
        <mc:Fallback xmlns="">
          <p:sp>
            <p:nvSpPr>
              <p:cNvPr id="70659" name="Content Placeholder 2"/>
              <p:cNvSpPr>
                <a:spLocks noGrp="1" noRot="1" noChangeAspect="1" noMove="1" noResize="1" noEditPoints="1" noAdjustHandles="1" noChangeArrowheads="1" noChangeShapeType="1" noTextEdit="1"/>
              </p:cNvSpPr>
              <p:nvPr>
                <p:ph idx="1"/>
              </p:nvPr>
            </p:nvSpPr>
            <p:spPr>
              <a:xfrm>
                <a:off x="381000" y="838200"/>
                <a:ext cx="8763000" cy="5638800"/>
              </a:xfrm>
              <a:blipFill>
                <a:blip r:embed="rId2"/>
                <a:stretch>
                  <a:fillRect l="-2505" t="-1946" r="-1601" b="-8216"/>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809480F-6AC6-48C9-8403-17FCEE17A852}"/>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10</a:t>
            </a:r>
            <a:endParaRPr lang="en-US" altLang="en-US" sz="2400" i="1" dirty="0">
              <a:solidFill>
                <a:schemeClr val="folHlink"/>
              </a:solidFill>
            </a:endParaRPr>
          </a:p>
        </p:txBody>
      </p:sp>
    </p:spTree>
    <p:extLst>
      <p:ext uri="{BB962C8B-B14F-4D97-AF65-F5344CB8AC3E}">
        <p14:creationId xmlns:p14="http://schemas.microsoft.com/office/powerpoint/2010/main" val="5580095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0659" name="Content Placeholder 2"/>
              <p:cNvSpPr>
                <a:spLocks noGrp="1"/>
              </p:cNvSpPr>
              <p:nvPr>
                <p:ph idx="1"/>
              </p:nvPr>
            </p:nvSpPr>
            <p:spPr>
              <a:xfrm>
                <a:off x="381000" y="838200"/>
                <a:ext cx="8763000" cy="5638800"/>
              </a:xfrm>
            </p:spPr>
            <p:txBody>
              <a:bodyPr/>
              <a:lstStyle/>
              <a:p>
                <a:pPr eaLnBrk="1" hangingPunct="1"/>
                <a:r>
                  <a:rPr lang="en-US" dirty="0">
                    <a:effectLst/>
                    <a:ea typeface="Times New Roman" panose="02020603050405020304" pitchFamily="18" charset="0"/>
                  </a:rPr>
                  <a:t>Solve the differential equation:   </a:t>
                </a:r>
                <a14:m>
                  <m:oMath xmlns:m="http://schemas.openxmlformats.org/officeDocument/2006/math">
                    <m:f>
                      <m:fPr>
                        <m:ctrlPr>
                          <a:rPr lang="en-US" i="1">
                            <a:latin typeface="Cambria Math" panose="02040503050406030204" pitchFamily="18" charset="0"/>
                          </a:rPr>
                        </m:ctrlPr>
                      </m:fPr>
                      <m:num>
                        <m:r>
                          <m:rPr>
                            <m:nor/>
                          </m:rPr>
                          <a:rPr lang="en-US" altLang="en-US" dirty="0"/>
                          <m:t>dy</m:t>
                        </m:r>
                      </m:num>
                      <m:den>
                        <m:r>
                          <m:rPr>
                            <m:nor/>
                          </m:rPr>
                          <a:rPr lang="en-US" dirty="0">
                            <a:ea typeface="Times New Roman" panose="02020603050405020304" pitchFamily="18" charset="0"/>
                          </a:rPr>
                          <m:t>dt</m:t>
                        </m:r>
                      </m:den>
                    </m:f>
                  </m:oMath>
                </a14:m>
                <a:r>
                  <a:rPr lang="en-US" sz="2000" dirty="0">
                    <a:ea typeface="Times New Roman" panose="02020603050405020304" pitchFamily="18" charset="0"/>
                  </a:rPr>
                  <a:t> </a:t>
                </a:r>
                <a:r>
                  <a:rPr lang="en-US" dirty="0">
                    <a:ea typeface="Times New Roman" panose="02020603050405020304" pitchFamily="18" charset="0"/>
                  </a:rPr>
                  <a:t>=</a:t>
                </a:r>
                <a:r>
                  <a:rPr lang="en-US" sz="2000" dirty="0">
                    <a:ea typeface="Times New Roman" panose="02020603050405020304" pitchFamily="18" charset="0"/>
                  </a:rPr>
                  <a:t> </a:t>
                </a:r>
                <a:r>
                  <a:rPr lang="en-US" dirty="0"/>
                  <a:t>sin(t)</a:t>
                </a:r>
                <a:r>
                  <a:rPr lang="en-US" sz="2000" dirty="0"/>
                  <a:t> </a:t>
                </a:r>
                <a:r>
                  <a:rPr lang="en-US" dirty="0"/>
                  <a:t>+</a:t>
                </a:r>
                <a:r>
                  <a:rPr lang="en-US" sz="2000" dirty="0"/>
                  <a:t> </a:t>
                </a:r>
                <a:r>
                  <a:rPr lang="en-US" dirty="0"/>
                  <a:t>t</a:t>
                </a:r>
                <a:r>
                  <a:rPr lang="en-US" baseline="30000" dirty="0"/>
                  <a:t>3</a:t>
                </a:r>
                <a:r>
                  <a:rPr lang="en-US" dirty="0"/>
                  <a:t> for y(t) if y(7)</a:t>
                </a:r>
                <a:r>
                  <a:rPr lang="en-US" sz="2000" dirty="0"/>
                  <a:t> </a:t>
                </a:r>
                <a:r>
                  <a:rPr lang="en-US" dirty="0"/>
                  <a:t>=</a:t>
                </a:r>
                <a:r>
                  <a:rPr lang="en-US" sz="2000" dirty="0"/>
                  <a:t> </a:t>
                </a:r>
                <a:r>
                  <a:rPr lang="en-US" dirty="0"/>
                  <a:t>5</a:t>
                </a:r>
              </a:p>
              <a:p>
                <a:pPr eaLnBrk="1" hangingPunct="1"/>
                <a:endParaRPr lang="en-US" sz="2000" dirty="0"/>
              </a:p>
              <a:p>
                <a:pPr eaLnBrk="1" hangingPunct="1"/>
                <a:r>
                  <a:rPr lang="en-US" dirty="0"/>
                  <a:t>(cosine in radians)</a:t>
                </a:r>
              </a:p>
              <a:p>
                <a:pPr eaLnBrk="1" hangingPunct="1"/>
                <a:r>
                  <a:rPr lang="en-US" dirty="0"/>
                  <a:t>y(7) = 5 = -cos(7) + 7^4/4 + c</a:t>
                </a:r>
              </a:p>
            </p:txBody>
          </p:sp>
        </mc:Choice>
        <mc:Fallback xmlns="">
          <p:sp>
            <p:nvSpPr>
              <p:cNvPr id="70659" name="Content Placeholder 2"/>
              <p:cNvSpPr>
                <a:spLocks noGrp="1" noRot="1" noChangeAspect="1" noMove="1" noResize="1" noEditPoints="1" noAdjustHandles="1" noChangeArrowheads="1" noChangeShapeType="1" noTextEdit="1"/>
              </p:cNvSpPr>
              <p:nvPr>
                <p:ph idx="1"/>
              </p:nvPr>
            </p:nvSpPr>
            <p:spPr>
              <a:xfrm>
                <a:off x="381000" y="838200"/>
                <a:ext cx="8763000" cy="5638800"/>
              </a:xfrm>
              <a:blipFill>
                <a:blip r:embed="rId2"/>
                <a:stretch>
                  <a:fillRect l="-2505" t="-1946" r="-1601"/>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809480F-6AC6-48C9-8403-17FCEE17A852}"/>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10</a:t>
            </a:r>
            <a:endParaRPr lang="en-US" altLang="en-US" sz="2400" i="1" dirty="0">
              <a:solidFill>
                <a:schemeClr val="folHlink"/>
              </a:solidFill>
            </a:endParaRPr>
          </a:p>
        </p:txBody>
      </p:sp>
    </p:spTree>
    <p:extLst>
      <p:ext uri="{BB962C8B-B14F-4D97-AF65-F5344CB8AC3E}">
        <p14:creationId xmlns:p14="http://schemas.microsoft.com/office/powerpoint/2010/main" val="21827609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0659" name="Content Placeholder 2"/>
              <p:cNvSpPr>
                <a:spLocks noGrp="1"/>
              </p:cNvSpPr>
              <p:nvPr>
                <p:ph idx="1"/>
              </p:nvPr>
            </p:nvSpPr>
            <p:spPr>
              <a:xfrm>
                <a:off x="381000" y="838200"/>
                <a:ext cx="8763000" cy="5638800"/>
              </a:xfrm>
            </p:spPr>
            <p:txBody>
              <a:bodyPr/>
              <a:lstStyle/>
              <a:p>
                <a:pPr eaLnBrk="1" hangingPunct="1"/>
                <a:r>
                  <a:rPr lang="en-US" dirty="0">
                    <a:effectLst/>
                    <a:ea typeface="Times New Roman" panose="02020603050405020304" pitchFamily="18" charset="0"/>
                  </a:rPr>
                  <a:t>Solve the differential equation:   </a:t>
                </a:r>
                <a14:m>
                  <m:oMath xmlns:m="http://schemas.openxmlformats.org/officeDocument/2006/math">
                    <m:f>
                      <m:fPr>
                        <m:ctrlPr>
                          <a:rPr lang="en-US" i="1">
                            <a:latin typeface="Cambria Math" panose="02040503050406030204" pitchFamily="18" charset="0"/>
                          </a:rPr>
                        </m:ctrlPr>
                      </m:fPr>
                      <m:num>
                        <m:r>
                          <m:rPr>
                            <m:nor/>
                          </m:rPr>
                          <a:rPr lang="en-US" altLang="en-US" dirty="0"/>
                          <m:t>dy</m:t>
                        </m:r>
                      </m:num>
                      <m:den>
                        <m:r>
                          <m:rPr>
                            <m:nor/>
                          </m:rPr>
                          <a:rPr lang="en-US" dirty="0">
                            <a:ea typeface="Times New Roman" panose="02020603050405020304" pitchFamily="18" charset="0"/>
                          </a:rPr>
                          <m:t>dt</m:t>
                        </m:r>
                      </m:den>
                    </m:f>
                  </m:oMath>
                </a14:m>
                <a:r>
                  <a:rPr lang="en-US" sz="2000" dirty="0">
                    <a:ea typeface="Times New Roman" panose="02020603050405020304" pitchFamily="18" charset="0"/>
                  </a:rPr>
                  <a:t> </a:t>
                </a:r>
                <a:r>
                  <a:rPr lang="en-US" dirty="0">
                    <a:ea typeface="Times New Roman" panose="02020603050405020304" pitchFamily="18" charset="0"/>
                  </a:rPr>
                  <a:t>=</a:t>
                </a:r>
                <a:r>
                  <a:rPr lang="en-US" sz="2000" dirty="0">
                    <a:ea typeface="Times New Roman" panose="02020603050405020304" pitchFamily="18" charset="0"/>
                  </a:rPr>
                  <a:t> </a:t>
                </a:r>
                <a:r>
                  <a:rPr lang="en-US" dirty="0"/>
                  <a:t>sin(t)</a:t>
                </a:r>
                <a:r>
                  <a:rPr lang="en-US" sz="2000" dirty="0"/>
                  <a:t> </a:t>
                </a:r>
                <a:r>
                  <a:rPr lang="en-US" dirty="0"/>
                  <a:t>+</a:t>
                </a:r>
                <a:r>
                  <a:rPr lang="en-US" sz="2000" dirty="0"/>
                  <a:t> </a:t>
                </a:r>
                <a:r>
                  <a:rPr lang="en-US" dirty="0"/>
                  <a:t>t</a:t>
                </a:r>
                <a:r>
                  <a:rPr lang="en-US" baseline="30000" dirty="0"/>
                  <a:t>3</a:t>
                </a:r>
                <a:r>
                  <a:rPr lang="en-US" dirty="0"/>
                  <a:t> for y(t) if y(7)</a:t>
                </a:r>
                <a:r>
                  <a:rPr lang="en-US" sz="2000" dirty="0"/>
                  <a:t> </a:t>
                </a:r>
                <a:r>
                  <a:rPr lang="en-US" dirty="0"/>
                  <a:t>=</a:t>
                </a:r>
                <a:r>
                  <a:rPr lang="en-US" sz="2000" dirty="0"/>
                  <a:t> </a:t>
                </a:r>
                <a:r>
                  <a:rPr lang="en-US" dirty="0"/>
                  <a:t>5</a:t>
                </a:r>
              </a:p>
              <a:p>
                <a:pPr eaLnBrk="1" hangingPunct="1"/>
                <a:endParaRPr lang="en-US" sz="2000" dirty="0"/>
              </a:p>
              <a:p>
                <a:pPr eaLnBrk="1" hangingPunct="1"/>
                <a:r>
                  <a:rPr lang="en-US" dirty="0"/>
                  <a:t>(cosine in radians)</a:t>
                </a:r>
              </a:p>
              <a:p>
                <a:pPr eaLnBrk="1" hangingPunct="1"/>
                <a:r>
                  <a:rPr lang="en-US" dirty="0"/>
                  <a:t>5 = -cos(7) + 7^4/4 + c</a:t>
                </a:r>
              </a:p>
              <a:p>
                <a:pPr eaLnBrk="1" hangingPunct="1"/>
                <a:r>
                  <a:rPr lang="en-US" dirty="0"/>
                  <a:t>5 ≈ -(.7539) + 2381/4 + c</a:t>
                </a:r>
              </a:p>
              <a:p>
                <a:pPr eaLnBrk="1" hangingPunct="1"/>
                <a:r>
                  <a:rPr lang="en-US" dirty="0"/>
                  <a:t>5 ≈ 599.4961 + c</a:t>
                </a:r>
              </a:p>
              <a:p>
                <a:pPr eaLnBrk="1" hangingPunct="1"/>
                <a:r>
                  <a:rPr lang="en-US" dirty="0"/>
                  <a:t>-594.4961 ≈ c</a:t>
                </a:r>
              </a:p>
            </p:txBody>
          </p:sp>
        </mc:Choice>
        <mc:Fallback xmlns="">
          <p:sp>
            <p:nvSpPr>
              <p:cNvPr id="70659" name="Content Placeholder 2"/>
              <p:cNvSpPr>
                <a:spLocks noGrp="1" noRot="1" noChangeAspect="1" noMove="1" noResize="1" noEditPoints="1" noAdjustHandles="1" noChangeArrowheads="1" noChangeShapeType="1" noTextEdit="1"/>
              </p:cNvSpPr>
              <p:nvPr>
                <p:ph idx="1"/>
              </p:nvPr>
            </p:nvSpPr>
            <p:spPr>
              <a:xfrm>
                <a:off x="381000" y="838200"/>
                <a:ext cx="8763000" cy="5638800"/>
              </a:xfrm>
              <a:blipFill>
                <a:blip r:embed="rId2"/>
                <a:stretch>
                  <a:fillRect l="-2505" t="-1946" r="-1601" b="-8216"/>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809480F-6AC6-48C9-8403-17FCEE17A852}"/>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10</a:t>
            </a:r>
            <a:endParaRPr lang="en-US" altLang="en-US" sz="2400" i="1" dirty="0">
              <a:solidFill>
                <a:schemeClr val="folHlink"/>
              </a:solidFill>
            </a:endParaRPr>
          </a:p>
        </p:txBody>
      </p:sp>
    </p:spTree>
    <p:extLst>
      <p:ext uri="{BB962C8B-B14F-4D97-AF65-F5344CB8AC3E}">
        <p14:creationId xmlns:p14="http://schemas.microsoft.com/office/powerpoint/2010/main" val="40769428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0659" name="Content Placeholder 2"/>
              <p:cNvSpPr>
                <a:spLocks noGrp="1"/>
              </p:cNvSpPr>
              <p:nvPr>
                <p:ph idx="1"/>
              </p:nvPr>
            </p:nvSpPr>
            <p:spPr>
              <a:xfrm>
                <a:off x="381000" y="838200"/>
                <a:ext cx="8763000" cy="5638800"/>
              </a:xfrm>
            </p:spPr>
            <p:txBody>
              <a:bodyPr/>
              <a:lstStyle/>
              <a:p>
                <a:pPr eaLnBrk="1" hangingPunct="1"/>
                <a:r>
                  <a:rPr lang="en-US" dirty="0">
                    <a:effectLst/>
                    <a:ea typeface="Times New Roman" panose="02020603050405020304" pitchFamily="18" charset="0"/>
                  </a:rPr>
                  <a:t>Solve the differential equation:   </a:t>
                </a:r>
                <a14:m>
                  <m:oMath xmlns:m="http://schemas.openxmlformats.org/officeDocument/2006/math">
                    <m:f>
                      <m:fPr>
                        <m:ctrlPr>
                          <a:rPr lang="en-US" i="1">
                            <a:latin typeface="Cambria Math" panose="02040503050406030204" pitchFamily="18" charset="0"/>
                          </a:rPr>
                        </m:ctrlPr>
                      </m:fPr>
                      <m:num>
                        <m:r>
                          <m:rPr>
                            <m:nor/>
                          </m:rPr>
                          <a:rPr lang="en-US" altLang="en-US" dirty="0"/>
                          <m:t>dy</m:t>
                        </m:r>
                      </m:num>
                      <m:den>
                        <m:r>
                          <m:rPr>
                            <m:nor/>
                          </m:rPr>
                          <a:rPr lang="en-US" dirty="0">
                            <a:ea typeface="Times New Roman" panose="02020603050405020304" pitchFamily="18" charset="0"/>
                          </a:rPr>
                          <m:t>dt</m:t>
                        </m:r>
                      </m:den>
                    </m:f>
                  </m:oMath>
                </a14:m>
                <a:r>
                  <a:rPr lang="en-US" sz="2000" dirty="0">
                    <a:ea typeface="Times New Roman" panose="02020603050405020304" pitchFamily="18" charset="0"/>
                  </a:rPr>
                  <a:t> </a:t>
                </a:r>
                <a:r>
                  <a:rPr lang="en-US" dirty="0">
                    <a:ea typeface="Times New Roman" panose="02020603050405020304" pitchFamily="18" charset="0"/>
                  </a:rPr>
                  <a:t>=</a:t>
                </a:r>
                <a:r>
                  <a:rPr lang="en-US" sz="2000" dirty="0">
                    <a:ea typeface="Times New Roman" panose="02020603050405020304" pitchFamily="18" charset="0"/>
                  </a:rPr>
                  <a:t> </a:t>
                </a:r>
                <a:r>
                  <a:rPr lang="en-US" dirty="0"/>
                  <a:t>sin(t)</a:t>
                </a:r>
                <a:r>
                  <a:rPr lang="en-US" sz="2000" dirty="0"/>
                  <a:t> </a:t>
                </a:r>
                <a:r>
                  <a:rPr lang="en-US" dirty="0"/>
                  <a:t>+</a:t>
                </a:r>
                <a:r>
                  <a:rPr lang="en-US" sz="2000" dirty="0"/>
                  <a:t> </a:t>
                </a:r>
                <a:r>
                  <a:rPr lang="en-US" dirty="0"/>
                  <a:t>t</a:t>
                </a:r>
                <a:r>
                  <a:rPr lang="en-US" baseline="30000" dirty="0"/>
                  <a:t>3</a:t>
                </a:r>
                <a:r>
                  <a:rPr lang="en-US" dirty="0"/>
                  <a:t> for y(t) if y(7)</a:t>
                </a:r>
                <a:r>
                  <a:rPr lang="en-US" sz="2000" dirty="0"/>
                  <a:t> </a:t>
                </a:r>
                <a:r>
                  <a:rPr lang="en-US" dirty="0"/>
                  <a:t>=</a:t>
                </a:r>
                <a:r>
                  <a:rPr lang="en-US" sz="2000" dirty="0"/>
                  <a:t> </a:t>
                </a:r>
                <a:r>
                  <a:rPr lang="en-US" dirty="0"/>
                  <a:t>5</a:t>
                </a:r>
              </a:p>
              <a:p>
                <a:pPr eaLnBrk="1" hangingPunct="1"/>
                <a:endParaRPr lang="en-US" sz="2000" dirty="0"/>
              </a:p>
              <a:p>
                <a:pPr eaLnBrk="1" hangingPunct="1"/>
                <a:r>
                  <a:rPr lang="en-US" dirty="0"/>
                  <a:t>Our original equation:</a:t>
                </a:r>
              </a:p>
              <a:p>
                <a:pPr eaLnBrk="1" hangingPunct="1"/>
                <a:r>
                  <a:rPr lang="en-US" dirty="0">
                    <a:solidFill>
                      <a:srgbClr val="FFFF00"/>
                    </a:solidFill>
                  </a:rPr>
                  <a:t>y ≈ -cos(t) + t^4/4 + -594.4961</a:t>
                </a:r>
                <a:r>
                  <a:rPr lang="en-US" dirty="0"/>
                  <a:t> </a:t>
                </a:r>
              </a:p>
            </p:txBody>
          </p:sp>
        </mc:Choice>
        <mc:Fallback xmlns="">
          <p:sp>
            <p:nvSpPr>
              <p:cNvPr id="70659" name="Content Placeholder 2"/>
              <p:cNvSpPr>
                <a:spLocks noGrp="1" noRot="1" noChangeAspect="1" noMove="1" noResize="1" noEditPoints="1" noAdjustHandles="1" noChangeArrowheads="1" noChangeShapeType="1" noTextEdit="1"/>
              </p:cNvSpPr>
              <p:nvPr>
                <p:ph idx="1"/>
              </p:nvPr>
            </p:nvSpPr>
            <p:spPr>
              <a:xfrm>
                <a:off x="381000" y="838200"/>
                <a:ext cx="8763000" cy="5638800"/>
              </a:xfrm>
              <a:blipFill>
                <a:blip r:embed="rId2"/>
                <a:stretch>
                  <a:fillRect l="-2505" t="-1946" r="-1601"/>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809480F-6AC6-48C9-8403-17FCEE17A852}"/>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10</a:t>
            </a:r>
            <a:endParaRPr lang="en-US" altLang="en-US" sz="2400" i="1" dirty="0">
              <a:solidFill>
                <a:schemeClr val="folHlink"/>
              </a:solidFill>
            </a:endParaRPr>
          </a:p>
        </p:txBody>
      </p:sp>
    </p:spTree>
    <p:extLst>
      <p:ext uri="{BB962C8B-B14F-4D97-AF65-F5344CB8AC3E}">
        <p14:creationId xmlns:p14="http://schemas.microsoft.com/office/powerpoint/2010/main" val="42041881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a:spcBef>
                <a:spcPct val="0"/>
              </a:spcBef>
              <a:buFontTx/>
              <a:buNone/>
            </a:pPr>
            <a:r>
              <a:rPr lang="en-US" altLang="en-US" sz="6000" dirty="0">
                <a:solidFill>
                  <a:srgbClr val="FFFF00"/>
                </a:solidFill>
              </a:rPr>
              <a:t>Questions?</a:t>
            </a: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397000"/>
            <a:ext cx="38608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F2A99D1A-4E00-4EEE-B0E6-C30C76365E88}"/>
              </a:ext>
            </a:extLst>
          </p:cNvPr>
          <p:cNvSpPr/>
          <p:nvPr/>
        </p:nvSpPr>
        <p:spPr>
          <a:xfrm>
            <a:off x="0" y="6553200"/>
            <a:ext cx="3042821" cy="323165"/>
          </a:xfrm>
          <a:prstGeom prst="rect">
            <a:avLst/>
          </a:prstGeom>
        </p:spPr>
        <p:txBody>
          <a:bodyPr wrap="none">
            <a:spAutoFit/>
          </a:bodyPr>
          <a:lstStyle/>
          <a:p>
            <a:r>
              <a:rPr lang="en-US" sz="1500" b="1" dirty="0">
                <a:solidFill>
                  <a:srgbClr val="00B0F0"/>
                </a:solidFill>
              </a:rPr>
              <a:t>http://i.imgur.com/aliTlT3.jpg</a:t>
            </a:r>
          </a:p>
        </p:txBody>
      </p:sp>
    </p:spTree>
    <p:extLst>
      <p:ext uri="{BB962C8B-B14F-4D97-AF65-F5344CB8AC3E}">
        <p14:creationId xmlns:p14="http://schemas.microsoft.com/office/powerpoint/2010/main" val="36759192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a:t>Differential Equations</a:t>
            </a:r>
            <a:endParaRPr lang="en-US" altLang="en-US" dirty="0"/>
          </a:p>
        </p:txBody>
      </p:sp>
      <p:sp>
        <p:nvSpPr>
          <p:cNvPr id="2" name="Content Placeholder 1"/>
          <p:cNvSpPr>
            <a:spLocks noGrp="1"/>
          </p:cNvSpPr>
          <p:nvPr>
            <p:ph idx="1"/>
          </p:nvPr>
        </p:nvSpPr>
        <p:spPr/>
        <p:txBody>
          <a:bodyPr/>
          <a:lstStyle/>
          <a:p>
            <a:r>
              <a:rPr lang="en-US" dirty="0"/>
              <a:t>A second order system has two forms of energy stored or released, and the equation will contain the second derivative of the dependent variable</a:t>
            </a:r>
          </a:p>
          <a:p>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a:xfrm>
            <a:off x="457200" y="1219200"/>
            <a:ext cx="8229600" cy="5638800"/>
          </a:xfrm>
        </p:spPr>
        <p:txBody>
          <a:bodyPr/>
          <a:lstStyle/>
          <a:p>
            <a:r>
              <a:rPr lang="en-US" dirty="0"/>
              <a:t>How it works:</a:t>
            </a:r>
          </a:p>
          <a:p>
            <a:r>
              <a:rPr lang="en-US" dirty="0"/>
              <a:t>Original equation:</a:t>
            </a:r>
          </a:p>
          <a:p>
            <a:pPr algn="ctr"/>
            <a:r>
              <a:rPr lang="en-US" dirty="0"/>
              <a:t>y = 5x</a:t>
            </a:r>
            <a:r>
              <a:rPr lang="en-US" baseline="30000" dirty="0"/>
              <a:t>2</a:t>
            </a:r>
            <a:r>
              <a:rPr lang="en-US" dirty="0"/>
              <a:t> + 78x + 462</a:t>
            </a:r>
          </a:p>
          <a:p>
            <a:r>
              <a:rPr lang="en-US" dirty="0"/>
              <a:t>a second-degree equation because of the x</a:t>
            </a:r>
            <a:r>
              <a:rPr lang="en-US" baseline="30000" dirty="0"/>
              <a:t>2</a:t>
            </a:r>
            <a:endParaRPr lang="en-US" dirty="0"/>
          </a:p>
          <a:p>
            <a:pPr eaLnBrk="1" hangingPunct="1"/>
            <a:endParaRPr lang="en-US" dirty="0"/>
          </a:p>
        </p:txBody>
      </p:sp>
    </p:spTree>
    <p:extLst>
      <p:ext uri="{BB962C8B-B14F-4D97-AF65-F5344CB8AC3E}">
        <p14:creationId xmlns:p14="http://schemas.microsoft.com/office/powerpoint/2010/main" val="19113276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a:xfrm>
            <a:off x="457200" y="1219200"/>
            <a:ext cx="8686800" cy="5638800"/>
          </a:xfrm>
        </p:spPr>
        <p:txBody>
          <a:bodyPr/>
          <a:lstStyle/>
          <a:p>
            <a:r>
              <a:rPr lang="en-US" dirty="0"/>
              <a:t>y = 5x</a:t>
            </a:r>
            <a:r>
              <a:rPr lang="en-US" baseline="30000" dirty="0"/>
              <a:t>2</a:t>
            </a:r>
            <a:r>
              <a:rPr lang="en-US" dirty="0"/>
              <a:t> + 78x + 462</a:t>
            </a:r>
          </a:p>
          <a:p>
            <a:r>
              <a:rPr lang="en-US" dirty="0"/>
              <a:t>Take the derivative:</a:t>
            </a:r>
          </a:p>
          <a:p>
            <a:endParaRPr lang="en-US" sz="2000" dirty="0"/>
          </a:p>
          <a:p>
            <a:pPr algn="ctr"/>
            <a:r>
              <a:rPr lang="en-US" dirty="0" err="1"/>
              <a:t>dy</a:t>
            </a:r>
            <a:r>
              <a:rPr lang="en-US" dirty="0"/>
              <a:t>/dx = y' = 10x + 78 </a:t>
            </a:r>
          </a:p>
          <a:p>
            <a:endParaRPr lang="en-US" sz="2000" dirty="0"/>
          </a:p>
          <a:p>
            <a:r>
              <a:rPr lang="en-US" dirty="0"/>
              <a:t>a first order </a:t>
            </a:r>
            <a:r>
              <a:rPr lang="en-US" dirty="0" err="1"/>
              <a:t>DiffEq</a:t>
            </a:r>
            <a:endParaRPr lang="en-US" dirty="0"/>
          </a:p>
          <a:p>
            <a:r>
              <a:rPr lang="en-US" dirty="0"/>
              <a:t>but still a second degree equation</a:t>
            </a:r>
          </a:p>
          <a:p>
            <a:r>
              <a:rPr lang="en-US" dirty="0"/>
              <a:t>  because it has an “x” still in it</a:t>
            </a:r>
          </a:p>
          <a:p>
            <a:endParaRPr lang="en-US" dirty="0"/>
          </a:p>
        </p:txBody>
      </p:sp>
    </p:spTree>
    <p:extLst>
      <p:ext uri="{BB962C8B-B14F-4D97-AF65-F5344CB8AC3E}">
        <p14:creationId xmlns:p14="http://schemas.microsoft.com/office/powerpoint/2010/main" val="26972216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a:xfrm>
            <a:off x="381000" y="1219200"/>
            <a:ext cx="8229600" cy="5638800"/>
          </a:xfrm>
        </p:spPr>
        <p:txBody>
          <a:bodyPr/>
          <a:lstStyle/>
          <a:p>
            <a:r>
              <a:rPr lang="en-US" dirty="0" err="1"/>
              <a:t>dy</a:t>
            </a:r>
            <a:r>
              <a:rPr lang="en-US" dirty="0"/>
              <a:t>/dx = y' = 10x + 78 </a:t>
            </a:r>
          </a:p>
          <a:p>
            <a:r>
              <a:rPr lang="en-US" dirty="0"/>
              <a:t>Take a second derivative:</a:t>
            </a:r>
          </a:p>
          <a:p>
            <a:pPr algn="ctr"/>
            <a:endParaRPr lang="en-US" sz="2000" dirty="0"/>
          </a:p>
          <a:p>
            <a:pPr algn="ctr"/>
            <a:r>
              <a:rPr lang="en-US" dirty="0"/>
              <a:t>d</a:t>
            </a:r>
            <a:r>
              <a:rPr lang="en-US" baseline="30000" dirty="0"/>
              <a:t>2</a:t>
            </a:r>
            <a:r>
              <a:rPr lang="en-US" dirty="0"/>
              <a:t>y/dx</a:t>
            </a:r>
            <a:r>
              <a:rPr lang="en-US" baseline="30000" dirty="0"/>
              <a:t>2</a:t>
            </a:r>
            <a:r>
              <a:rPr lang="en-US" dirty="0"/>
              <a:t> = y'' = 10</a:t>
            </a:r>
          </a:p>
          <a:p>
            <a:endParaRPr lang="en-US" sz="2000" dirty="0"/>
          </a:p>
          <a:p>
            <a:r>
              <a:rPr lang="en-US" dirty="0"/>
              <a:t>a second order </a:t>
            </a:r>
            <a:r>
              <a:rPr lang="en-US" dirty="0" err="1"/>
              <a:t>DiffEq</a:t>
            </a:r>
            <a:endParaRPr lang="en-US" dirty="0"/>
          </a:p>
          <a:p>
            <a:pPr>
              <a:spcBef>
                <a:spcPts val="0"/>
              </a:spcBef>
            </a:pPr>
            <a:r>
              <a:rPr lang="en-US" dirty="0"/>
              <a:t>a second degree equation will </a:t>
            </a:r>
          </a:p>
          <a:p>
            <a:pPr>
              <a:spcBef>
                <a:spcPts val="0"/>
              </a:spcBef>
            </a:pPr>
            <a:r>
              <a:rPr lang="en-US" dirty="0"/>
              <a:t>   have no variable left at this </a:t>
            </a:r>
          </a:p>
          <a:p>
            <a:pPr>
              <a:spcBef>
                <a:spcPts val="0"/>
              </a:spcBef>
            </a:pPr>
            <a:r>
              <a:rPr lang="en-US" dirty="0"/>
              <a:t>   step</a:t>
            </a:r>
          </a:p>
          <a:p>
            <a:endParaRPr lang="en-US" dirty="0"/>
          </a:p>
        </p:txBody>
      </p:sp>
    </p:spTree>
    <p:extLst>
      <p:ext uri="{BB962C8B-B14F-4D97-AF65-F5344CB8AC3E}">
        <p14:creationId xmlns:p14="http://schemas.microsoft.com/office/powerpoint/2010/main" val="42481310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838200"/>
            <a:ext cx="8686800" cy="5638800"/>
          </a:xfrm>
        </p:spPr>
        <p:txBody>
          <a:bodyPr/>
          <a:lstStyle/>
          <a:p>
            <a:r>
              <a:rPr lang="en-US" dirty="0"/>
              <a:t>Calculate the original equation for </a:t>
            </a:r>
          </a:p>
          <a:p>
            <a:pPr algn="ctr"/>
            <a:r>
              <a:rPr lang="en-US" dirty="0"/>
              <a:t>y'' = 10 </a:t>
            </a:r>
          </a:p>
          <a:p>
            <a:r>
              <a:rPr lang="en-US" dirty="0"/>
              <a:t>What do we do first?</a:t>
            </a:r>
          </a:p>
          <a:p>
            <a:endParaRPr lang="en-US" dirty="0"/>
          </a:p>
          <a:p>
            <a:r>
              <a:rPr lang="en-US" dirty="0"/>
              <a:t> </a:t>
            </a:r>
          </a:p>
        </p:txBody>
      </p:sp>
      <p:sp>
        <p:nvSpPr>
          <p:cNvPr id="6" name="Rectangle 5">
            <a:extLst>
              <a:ext uri="{FF2B5EF4-FFF2-40B4-BE49-F238E27FC236}">
                <a16:creationId xmlns:a16="http://schemas.microsoft.com/office/drawing/2014/main" id="{EC4E0CA8-44BB-4BDD-90DB-1BAE9B0F6F83}"/>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11</a:t>
            </a:r>
            <a:endParaRPr lang="en-US" altLang="en-US" sz="2400" i="1" dirty="0">
              <a:solidFill>
                <a:schemeClr val="folHlink"/>
              </a:solidFill>
            </a:endParaRPr>
          </a:p>
        </p:txBody>
      </p:sp>
    </p:spTree>
    <p:extLst>
      <p:ext uri="{BB962C8B-B14F-4D97-AF65-F5344CB8AC3E}">
        <p14:creationId xmlns:p14="http://schemas.microsoft.com/office/powerpoint/2010/main" val="1674987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62B2-F24B-4607-AE4D-630621E9ADCE}"/>
              </a:ext>
            </a:extLst>
          </p:cNvPr>
          <p:cNvSpPr>
            <a:spLocks noGrp="1"/>
          </p:cNvSpPr>
          <p:nvPr>
            <p:ph type="title"/>
          </p:nvPr>
        </p:nvSpPr>
        <p:spPr/>
        <p:txBody>
          <a:bodyPr/>
          <a:lstStyle/>
          <a:p>
            <a:r>
              <a:rPr lang="en-US" dirty="0"/>
              <a:t>Arc (Curve) Length</a:t>
            </a:r>
          </a:p>
        </p:txBody>
      </p:sp>
      <p:sp>
        <p:nvSpPr>
          <p:cNvPr id="3" name="Content Placeholder 2">
            <a:extLst>
              <a:ext uri="{FF2B5EF4-FFF2-40B4-BE49-F238E27FC236}">
                <a16:creationId xmlns:a16="http://schemas.microsoft.com/office/drawing/2014/main" id="{C513688F-F7E7-40A0-BBE4-5EEA048E77B4}"/>
              </a:ext>
            </a:extLst>
          </p:cNvPr>
          <p:cNvSpPr>
            <a:spLocks noGrp="1"/>
          </p:cNvSpPr>
          <p:nvPr>
            <p:ph idx="1"/>
          </p:nvPr>
        </p:nvSpPr>
        <p:spPr>
          <a:xfrm>
            <a:off x="457200" y="1219200"/>
            <a:ext cx="8686800" cy="5638800"/>
          </a:xfrm>
        </p:spPr>
        <p:txBody>
          <a:bodyPr/>
          <a:lstStyle/>
          <a:p>
            <a:endParaRPr lang="en-US" dirty="0"/>
          </a:p>
          <a:p>
            <a:endParaRPr lang="en-US" sz="2000" dirty="0"/>
          </a:p>
          <a:p>
            <a:r>
              <a:rPr lang="en-US" dirty="0"/>
              <a:t>The "(1 + ...)" part of the formula guarantees we get at least the distance between x values, such as when f’(x) is zero</a:t>
            </a:r>
          </a:p>
        </p:txBody>
      </p:sp>
      <p:grpSp>
        <p:nvGrpSpPr>
          <p:cNvPr id="8" name="Group 7">
            <a:extLst>
              <a:ext uri="{FF2B5EF4-FFF2-40B4-BE49-F238E27FC236}">
                <a16:creationId xmlns:a16="http://schemas.microsoft.com/office/drawing/2014/main" id="{0A8C6EE5-4949-4628-B7B6-B7470DB1AE37}"/>
              </a:ext>
            </a:extLst>
          </p:cNvPr>
          <p:cNvGrpSpPr/>
          <p:nvPr/>
        </p:nvGrpSpPr>
        <p:grpSpPr>
          <a:xfrm>
            <a:off x="457200" y="1213653"/>
            <a:ext cx="7345226" cy="996147"/>
            <a:chOff x="1524000" y="648961"/>
            <a:chExt cx="4572000" cy="996147"/>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3639E53-B91A-4B5C-93AB-AEA9E6B4555B}"/>
                    </a:ext>
                  </a:extLst>
                </p:cNvPr>
                <p:cNvSpPr txBox="1"/>
                <p:nvPr/>
              </p:nvSpPr>
              <p:spPr>
                <a:xfrm>
                  <a:off x="1524000" y="648961"/>
                  <a:ext cx="4572000" cy="837793"/>
                </a:xfrm>
                <a:prstGeom prst="rect">
                  <a:avLst/>
                </a:prstGeom>
                <a:noFill/>
              </p:spPr>
              <p:txBody>
                <a:bodyPr wrap="square">
                  <a:spAutoFit/>
                </a:bodyPr>
                <a:lstStyle/>
                <a:p>
                  <a:r>
                    <a:rPr lang="en-US" sz="4000" b="1" dirty="0">
                      <a:solidFill>
                        <a:srgbClr val="CCFFFF"/>
                      </a:solidFill>
                    </a:rPr>
                    <a:t>S = ∫ </a:t>
                  </a:r>
                  <a14:m>
                    <m:oMath xmlns:m="http://schemas.openxmlformats.org/officeDocument/2006/math">
                      <m:rad>
                        <m:radPr>
                          <m:degHide m:val="on"/>
                          <m:ctrlPr>
                            <a:rPr lang="en-US" sz="4000" b="1" i="1" smtClean="0">
                              <a:solidFill>
                                <a:srgbClr val="CCFFFF"/>
                              </a:solidFill>
                              <a:latin typeface="Cambria Math" panose="02040503050406030204" pitchFamily="18" charset="0"/>
                            </a:rPr>
                          </m:ctrlPr>
                        </m:radPr>
                        <m:deg/>
                        <m:e>
                          <m:r>
                            <m:rPr>
                              <m:nor/>
                            </m:rPr>
                            <a:rPr lang="en-US" sz="4000" b="1" i="0" dirty="0" smtClean="0">
                              <a:solidFill>
                                <a:srgbClr val="CCFFFF"/>
                              </a:solidFill>
                            </a:rPr>
                            <m:t>1+(</m:t>
                          </m:r>
                          <m:r>
                            <m:rPr>
                              <m:nor/>
                            </m:rPr>
                            <a:rPr lang="en-US" sz="4000" b="1" i="0" dirty="0" smtClean="0">
                              <a:solidFill>
                                <a:srgbClr val="CCFFFF"/>
                              </a:solidFill>
                            </a:rPr>
                            <m:t>dy</m:t>
                          </m:r>
                          <m:r>
                            <m:rPr>
                              <m:nor/>
                            </m:rPr>
                            <a:rPr lang="en-US" sz="4000" b="1" i="0" dirty="0" smtClean="0">
                              <a:solidFill>
                                <a:srgbClr val="CCFFFF"/>
                              </a:solidFill>
                            </a:rPr>
                            <m:t>/</m:t>
                          </m:r>
                          <m:r>
                            <m:rPr>
                              <m:nor/>
                            </m:rPr>
                            <a:rPr lang="en-US" sz="4000" b="1" i="0" dirty="0" smtClean="0">
                              <a:solidFill>
                                <a:srgbClr val="CCFFFF"/>
                              </a:solidFill>
                            </a:rPr>
                            <m:t>dx</m:t>
                          </m:r>
                          <m:r>
                            <m:rPr>
                              <m:nor/>
                            </m:rPr>
                            <a:rPr lang="en-US" sz="4000" b="1" i="0" dirty="0" smtClean="0">
                              <a:solidFill>
                                <a:srgbClr val="CCFFFF"/>
                              </a:solidFill>
                            </a:rPr>
                            <m:t>)^2</m:t>
                          </m:r>
                        </m:e>
                      </m:rad>
                    </m:oMath>
                  </a14:m>
                  <a:r>
                    <a:rPr lang="en-US" sz="4000" b="1" dirty="0">
                      <a:solidFill>
                        <a:srgbClr val="CCFFFF"/>
                      </a:solidFill>
                    </a:rPr>
                    <a:t> dx</a:t>
                  </a:r>
                </a:p>
              </p:txBody>
            </p:sp>
          </mc:Choice>
          <mc:Fallback xmlns="">
            <p:sp>
              <p:nvSpPr>
                <p:cNvPr id="9" name="TextBox 8">
                  <a:extLst>
                    <a:ext uri="{FF2B5EF4-FFF2-40B4-BE49-F238E27FC236}">
                      <a16:creationId xmlns:a16="http://schemas.microsoft.com/office/drawing/2014/main" id="{03639E53-B91A-4B5C-93AB-AEA9E6B4555B}"/>
                    </a:ext>
                  </a:extLst>
                </p:cNvPr>
                <p:cNvSpPr txBox="1">
                  <a:spLocks noRot="1" noChangeAspect="1" noMove="1" noResize="1" noEditPoints="1" noAdjustHandles="1" noChangeArrowheads="1" noChangeShapeType="1" noTextEdit="1"/>
                </p:cNvSpPr>
                <p:nvPr/>
              </p:nvSpPr>
              <p:spPr>
                <a:xfrm>
                  <a:off x="1524000" y="648961"/>
                  <a:ext cx="4572000" cy="837793"/>
                </a:xfrm>
                <a:prstGeom prst="rect">
                  <a:avLst/>
                </a:prstGeom>
                <a:blipFill>
                  <a:blip r:embed="rId2"/>
                  <a:stretch>
                    <a:fillRect l="-2905" b="-2753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7EB74F60-C50D-41BE-96DB-8B695ED63737}"/>
                </a:ext>
              </a:extLst>
            </p:cNvPr>
            <p:cNvSpPr txBox="1"/>
            <p:nvPr/>
          </p:nvSpPr>
          <p:spPr>
            <a:xfrm>
              <a:off x="2443866" y="765393"/>
              <a:ext cx="457200" cy="400110"/>
            </a:xfrm>
            <a:prstGeom prst="rect">
              <a:avLst/>
            </a:prstGeom>
            <a:noFill/>
          </p:spPr>
          <p:txBody>
            <a:bodyPr wrap="square">
              <a:spAutoFit/>
            </a:bodyPr>
            <a:lstStyle/>
            <a:p>
              <a:r>
                <a:rPr lang="en-US" sz="2000" b="1" dirty="0">
                  <a:solidFill>
                    <a:srgbClr val="CCFFFF"/>
                  </a:solidFill>
                </a:rPr>
                <a:t>b</a:t>
              </a:r>
            </a:p>
          </p:txBody>
        </p:sp>
        <p:sp>
          <p:nvSpPr>
            <p:cNvPr id="11" name="TextBox 10">
              <a:extLst>
                <a:ext uri="{FF2B5EF4-FFF2-40B4-BE49-F238E27FC236}">
                  <a16:creationId xmlns:a16="http://schemas.microsoft.com/office/drawing/2014/main" id="{96B82B7C-DE0B-475F-806D-082981A32B75}"/>
                </a:ext>
              </a:extLst>
            </p:cNvPr>
            <p:cNvSpPr txBox="1"/>
            <p:nvPr/>
          </p:nvSpPr>
          <p:spPr>
            <a:xfrm>
              <a:off x="2302802" y="1244998"/>
              <a:ext cx="457200" cy="400110"/>
            </a:xfrm>
            <a:prstGeom prst="rect">
              <a:avLst/>
            </a:prstGeom>
            <a:noFill/>
          </p:spPr>
          <p:txBody>
            <a:bodyPr wrap="square">
              <a:spAutoFit/>
            </a:bodyPr>
            <a:lstStyle/>
            <a:p>
              <a:r>
                <a:rPr lang="en-US" sz="2000" b="1" dirty="0">
                  <a:solidFill>
                    <a:srgbClr val="CCFFFF"/>
                  </a:solidFill>
                </a:rPr>
                <a:t>a</a:t>
              </a:r>
            </a:p>
          </p:txBody>
        </p:sp>
      </p:grpSp>
    </p:spTree>
    <p:extLst>
      <p:ext uri="{BB962C8B-B14F-4D97-AF65-F5344CB8AC3E}">
        <p14:creationId xmlns:p14="http://schemas.microsoft.com/office/powerpoint/2010/main" val="38272796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838200"/>
            <a:ext cx="8686800" cy="5638800"/>
          </a:xfrm>
        </p:spPr>
        <p:txBody>
          <a:bodyPr/>
          <a:lstStyle/>
          <a:p>
            <a:r>
              <a:rPr lang="en-US" dirty="0"/>
              <a:t>Calculate the original equation for </a:t>
            </a:r>
          </a:p>
          <a:p>
            <a:pPr algn="ctr"/>
            <a:r>
              <a:rPr lang="en-US" dirty="0"/>
              <a:t>y'' = 10 </a:t>
            </a:r>
          </a:p>
          <a:p>
            <a:r>
              <a:rPr lang="en-US" dirty="0"/>
              <a:t>What do we do first?</a:t>
            </a:r>
          </a:p>
          <a:p>
            <a:r>
              <a:rPr lang="en-US" dirty="0">
                <a:solidFill>
                  <a:srgbClr val="FFFF00"/>
                </a:solidFill>
              </a:rPr>
              <a:t>Integrate both sides!</a:t>
            </a:r>
          </a:p>
        </p:txBody>
      </p:sp>
      <p:sp>
        <p:nvSpPr>
          <p:cNvPr id="5" name="Rectangle 4">
            <a:extLst>
              <a:ext uri="{FF2B5EF4-FFF2-40B4-BE49-F238E27FC236}">
                <a16:creationId xmlns:a16="http://schemas.microsoft.com/office/drawing/2014/main" id="{BC7A2208-A0BD-4578-9A9D-AB4ED426033F}"/>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11</a:t>
            </a:r>
            <a:endParaRPr lang="en-US" altLang="en-US" sz="2400" i="1" dirty="0">
              <a:solidFill>
                <a:schemeClr val="folHlink"/>
              </a:solidFill>
            </a:endParaRPr>
          </a:p>
        </p:txBody>
      </p:sp>
    </p:spTree>
    <p:extLst>
      <p:ext uri="{BB962C8B-B14F-4D97-AF65-F5344CB8AC3E}">
        <p14:creationId xmlns:p14="http://schemas.microsoft.com/office/powerpoint/2010/main" val="21568239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838200"/>
            <a:ext cx="8686800" cy="5638800"/>
          </a:xfrm>
        </p:spPr>
        <p:txBody>
          <a:bodyPr/>
          <a:lstStyle/>
          <a:p>
            <a:r>
              <a:rPr lang="en-US" dirty="0"/>
              <a:t>Calculate the original equation for </a:t>
            </a:r>
          </a:p>
          <a:p>
            <a:pPr algn="ctr"/>
            <a:r>
              <a:rPr lang="en-US" dirty="0"/>
              <a:t>y'' = 10 </a:t>
            </a:r>
          </a:p>
          <a:p>
            <a:r>
              <a:rPr lang="en-US" dirty="0"/>
              <a:t>∫y'' dx = ∫10 dx </a:t>
            </a:r>
          </a:p>
          <a:p>
            <a:r>
              <a:rPr lang="en-US" dirty="0"/>
              <a:t>∫d</a:t>
            </a:r>
            <a:r>
              <a:rPr lang="en-US" baseline="30000" dirty="0"/>
              <a:t>2</a:t>
            </a:r>
            <a:r>
              <a:rPr lang="en-US" dirty="0"/>
              <a:t>y/dx</a:t>
            </a:r>
            <a:r>
              <a:rPr lang="en-US" baseline="30000" dirty="0"/>
              <a:t>2</a:t>
            </a:r>
            <a:r>
              <a:rPr lang="en-US" dirty="0"/>
              <a:t> dx = ∫10 dx </a:t>
            </a:r>
          </a:p>
          <a:p>
            <a:r>
              <a:rPr lang="en-US" dirty="0"/>
              <a:t>Which is what?</a:t>
            </a:r>
          </a:p>
        </p:txBody>
      </p:sp>
      <p:sp>
        <p:nvSpPr>
          <p:cNvPr id="5" name="Rectangle 4">
            <a:extLst>
              <a:ext uri="{FF2B5EF4-FFF2-40B4-BE49-F238E27FC236}">
                <a16:creationId xmlns:a16="http://schemas.microsoft.com/office/drawing/2014/main" id="{BC7A2208-A0BD-4578-9A9D-AB4ED426033F}"/>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11</a:t>
            </a:r>
            <a:endParaRPr lang="en-US" altLang="en-US" sz="2400" i="1" dirty="0">
              <a:solidFill>
                <a:schemeClr val="folHlink"/>
              </a:solidFill>
            </a:endParaRPr>
          </a:p>
        </p:txBody>
      </p:sp>
    </p:spTree>
    <p:extLst>
      <p:ext uri="{BB962C8B-B14F-4D97-AF65-F5344CB8AC3E}">
        <p14:creationId xmlns:p14="http://schemas.microsoft.com/office/powerpoint/2010/main" val="11940606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838200"/>
            <a:ext cx="8686800" cy="5638800"/>
          </a:xfrm>
        </p:spPr>
        <p:txBody>
          <a:bodyPr/>
          <a:lstStyle/>
          <a:p>
            <a:r>
              <a:rPr lang="en-US" dirty="0"/>
              <a:t>Calculate the original equation for </a:t>
            </a:r>
          </a:p>
          <a:p>
            <a:pPr algn="ctr"/>
            <a:r>
              <a:rPr lang="en-US" dirty="0"/>
              <a:t>y'' = 10 </a:t>
            </a:r>
          </a:p>
          <a:p>
            <a:r>
              <a:rPr lang="en-US" dirty="0"/>
              <a:t>∫y'' dx = ∫10 dx </a:t>
            </a:r>
          </a:p>
          <a:p>
            <a:r>
              <a:rPr lang="en-US" dirty="0">
                <a:solidFill>
                  <a:srgbClr val="FFFF00"/>
                </a:solidFill>
              </a:rPr>
              <a:t>y' = 10x + c</a:t>
            </a:r>
          </a:p>
          <a:p>
            <a:r>
              <a:rPr lang="en-US" dirty="0"/>
              <a:t>Are we done?</a:t>
            </a:r>
          </a:p>
          <a:p>
            <a:endParaRPr lang="en-US" dirty="0"/>
          </a:p>
          <a:p>
            <a:endParaRPr lang="en-US" dirty="0">
              <a:solidFill>
                <a:srgbClr val="FFFF00"/>
              </a:solidFill>
            </a:endParaRPr>
          </a:p>
        </p:txBody>
      </p:sp>
      <p:sp>
        <p:nvSpPr>
          <p:cNvPr id="5" name="Rectangle 4">
            <a:extLst>
              <a:ext uri="{FF2B5EF4-FFF2-40B4-BE49-F238E27FC236}">
                <a16:creationId xmlns:a16="http://schemas.microsoft.com/office/drawing/2014/main" id="{BC7A2208-A0BD-4578-9A9D-AB4ED426033F}"/>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11</a:t>
            </a:r>
            <a:endParaRPr lang="en-US" altLang="en-US" sz="2400" i="1" dirty="0">
              <a:solidFill>
                <a:schemeClr val="folHlink"/>
              </a:solidFill>
            </a:endParaRPr>
          </a:p>
        </p:txBody>
      </p:sp>
    </p:spTree>
    <p:extLst>
      <p:ext uri="{BB962C8B-B14F-4D97-AF65-F5344CB8AC3E}">
        <p14:creationId xmlns:p14="http://schemas.microsoft.com/office/powerpoint/2010/main" val="15216476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838200"/>
            <a:ext cx="8686800" cy="5638800"/>
          </a:xfrm>
        </p:spPr>
        <p:txBody>
          <a:bodyPr/>
          <a:lstStyle/>
          <a:p>
            <a:r>
              <a:rPr lang="en-US" dirty="0"/>
              <a:t>Calculate the original equation for </a:t>
            </a:r>
          </a:p>
          <a:p>
            <a:pPr algn="ctr"/>
            <a:r>
              <a:rPr lang="en-US" dirty="0"/>
              <a:t>y'' = 10 </a:t>
            </a:r>
          </a:p>
          <a:p>
            <a:r>
              <a:rPr lang="en-US" dirty="0"/>
              <a:t>∫y'' dx = ∫10 dx </a:t>
            </a:r>
          </a:p>
          <a:p>
            <a:r>
              <a:rPr lang="en-US" dirty="0"/>
              <a:t>y' = 10x + c</a:t>
            </a:r>
          </a:p>
          <a:p>
            <a:r>
              <a:rPr lang="en-US" dirty="0"/>
              <a:t>Are we done? </a:t>
            </a:r>
            <a:r>
              <a:rPr lang="en-US" dirty="0">
                <a:solidFill>
                  <a:srgbClr val="FFFF00"/>
                </a:solidFill>
              </a:rPr>
              <a:t>No…</a:t>
            </a:r>
          </a:p>
          <a:p>
            <a:r>
              <a:rPr lang="en-US" dirty="0"/>
              <a:t>We need to integrate again!</a:t>
            </a:r>
          </a:p>
          <a:p>
            <a:r>
              <a:rPr lang="en-US" dirty="0"/>
              <a:t>(A double integral!)</a:t>
            </a:r>
          </a:p>
          <a:p>
            <a:endParaRPr lang="en-US" dirty="0"/>
          </a:p>
          <a:p>
            <a:endParaRPr lang="en-US" dirty="0"/>
          </a:p>
          <a:p>
            <a:endParaRPr lang="en-US" dirty="0">
              <a:solidFill>
                <a:srgbClr val="FFFF00"/>
              </a:solidFill>
            </a:endParaRPr>
          </a:p>
        </p:txBody>
      </p:sp>
      <p:sp>
        <p:nvSpPr>
          <p:cNvPr id="5" name="Rectangle 4">
            <a:extLst>
              <a:ext uri="{FF2B5EF4-FFF2-40B4-BE49-F238E27FC236}">
                <a16:creationId xmlns:a16="http://schemas.microsoft.com/office/drawing/2014/main" id="{BC7A2208-A0BD-4578-9A9D-AB4ED426033F}"/>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11</a:t>
            </a:r>
            <a:endParaRPr lang="en-US" altLang="en-US" sz="2400" i="1" dirty="0">
              <a:solidFill>
                <a:schemeClr val="folHlink"/>
              </a:solidFill>
            </a:endParaRPr>
          </a:p>
        </p:txBody>
      </p:sp>
    </p:spTree>
    <p:extLst>
      <p:ext uri="{BB962C8B-B14F-4D97-AF65-F5344CB8AC3E}">
        <p14:creationId xmlns:p14="http://schemas.microsoft.com/office/powerpoint/2010/main" val="37267212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838200"/>
            <a:ext cx="8686800" cy="5638800"/>
          </a:xfrm>
        </p:spPr>
        <p:txBody>
          <a:bodyPr/>
          <a:lstStyle/>
          <a:p>
            <a:r>
              <a:rPr lang="en-US" dirty="0"/>
              <a:t>Calculate the original equation for </a:t>
            </a:r>
          </a:p>
          <a:p>
            <a:pPr algn="ctr"/>
            <a:r>
              <a:rPr lang="en-US" dirty="0"/>
              <a:t>y'' = 10 </a:t>
            </a:r>
          </a:p>
          <a:p>
            <a:r>
              <a:rPr lang="en-US" dirty="0"/>
              <a:t>∫y'' dx = ∫10 dx </a:t>
            </a:r>
          </a:p>
          <a:p>
            <a:r>
              <a:rPr lang="en-US" dirty="0"/>
              <a:t>y' = 10x + c</a:t>
            </a:r>
          </a:p>
          <a:p>
            <a:r>
              <a:rPr lang="en-US" dirty="0"/>
              <a:t>∫y' dx = ∫(10x + c) dx</a:t>
            </a:r>
          </a:p>
          <a:p>
            <a:endParaRPr lang="en-US" dirty="0"/>
          </a:p>
          <a:p>
            <a:endParaRPr lang="en-US" dirty="0"/>
          </a:p>
          <a:p>
            <a:endParaRPr lang="en-US" dirty="0">
              <a:solidFill>
                <a:srgbClr val="FFFF00"/>
              </a:solidFill>
            </a:endParaRPr>
          </a:p>
        </p:txBody>
      </p:sp>
      <p:sp>
        <p:nvSpPr>
          <p:cNvPr id="5" name="Rectangle 4">
            <a:extLst>
              <a:ext uri="{FF2B5EF4-FFF2-40B4-BE49-F238E27FC236}">
                <a16:creationId xmlns:a16="http://schemas.microsoft.com/office/drawing/2014/main" id="{BC7A2208-A0BD-4578-9A9D-AB4ED426033F}"/>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11</a:t>
            </a:r>
            <a:endParaRPr lang="en-US" altLang="en-US" sz="2400" i="1" dirty="0">
              <a:solidFill>
                <a:schemeClr val="folHlink"/>
              </a:solidFill>
            </a:endParaRPr>
          </a:p>
        </p:txBody>
      </p:sp>
    </p:spTree>
    <p:extLst>
      <p:ext uri="{BB962C8B-B14F-4D97-AF65-F5344CB8AC3E}">
        <p14:creationId xmlns:p14="http://schemas.microsoft.com/office/powerpoint/2010/main" val="13827476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838200"/>
            <a:ext cx="8686800" cy="5638800"/>
          </a:xfrm>
        </p:spPr>
        <p:txBody>
          <a:bodyPr/>
          <a:lstStyle/>
          <a:p>
            <a:r>
              <a:rPr lang="en-US" dirty="0"/>
              <a:t>Calculate the original equation for </a:t>
            </a:r>
          </a:p>
          <a:p>
            <a:pPr algn="ctr"/>
            <a:r>
              <a:rPr lang="en-US" dirty="0"/>
              <a:t>y'' = 10 </a:t>
            </a:r>
          </a:p>
          <a:p>
            <a:r>
              <a:rPr lang="en-US" dirty="0"/>
              <a:t>∫y'' dx = ∫10 dx </a:t>
            </a:r>
          </a:p>
          <a:p>
            <a:r>
              <a:rPr lang="en-US" dirty="0"/>
              <a:t>y' = 10x + c</a:t>
            </a:r>
          </a:p>
          <a:p>
            <a:r>
              <a:rPr lang="en-US" dirty="0"/>
              <a:t>∫y' dx = ∫(10x + c) dx</a:t>
            </a:r>
          </a:p>
          <a:p>
            <a:r>
              <a:rPr lang="en-US" dirty="0"/>
              <a:t>y = 10/2 x</a:t>
            </a:r>
            <a:r>
              <a:rPr lang="en-US" baseline="30000" dirty="0"/>
              <a:t>2</a:t>
            </a:r>
            <a:r>
              <a:rPr lang="en-US" dirty="0"/>
              <a:t> + cx + c</a:t>
            </a:r>
            <a:r>
              <a:rPr lang="en-US" baseline="-25000" dirty="0"/>
              <a:t>2</a:t>
            </a:r>
          </a:p>
          <a:p>
            <a:r>
              <a:rPr lang="en-US" dirty="0"/>
              <a:t>y = 5x</a:t>
            </a:r>
            <a:r>
              <a:rPr lang="en-US" baseline="30000" dirty="0"/>
              <a:t>2</a:t>
            </a:r>
            <a:r>
              <a:rPr lang="en-US" dirty="0"/>
              <a:t> + c</a:t>
            </a:r>
            <a:r>
              <a:rPr lang="en-US" baseline="-25000" dirty="0"/>
              <a:t>1</a:t>
            </a:r>
            <a:r>
              <a:rPr lang="en-US" dirty="0"/>
              <a:t>x + c</a:t>
            </a:r>
            <a:r>
              <a:rPr lang="en-US" baseline="-25000" dirty="0"/>
              <a:t>2</a:t>
            </a:r>
            <a:endParaRPr lang="en-US" dirty="0"/>
          </a:p>
          <a:p>
            <a:r>
              <a:rPr lang="en-US" dirty="0"/>
              <a:t>Two constants?? Wow!!</a:t>
            </a:r>
          </a:p>
          <a:p>
            <a:endParaRPr lang="en-US" baseline="-25000" dirty="0"/>
          </a:p>
          <a:p>
            <a:endParaRPr lang="en-US" dirty="0"/>
          </a:p>
          <a:p>
            <a:endParaRPr lang="en-US" dirty="0"/>
          </a:p>
          <a:p>
            <a:endParaRPr lang="en-US" dirty="0">
              <a:solidFill>
                <a:srgbClr val="FFFF00"/>
              </a:solidFill>
            </a:endParaRPr>
          </a:p>
        </p:txBody>
      </p:sp>
      <p:sp>
        <p:nvSpPr>
          <p:cNvPr id="5" name="Rectangle 4">
            <a:extLst>
              <a:ext uri="{FF2B5EF4-FFF2-40B4-BE49-F238E27FC236}">
                <a16:creationId xmlns:a16="http://schemas.microsoft.com/office/drawing/2014/main" id="{BC7A2208-A0BD-4578-9A9D-AB4ED426033F}"/>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11</a:t>
            </a:r>
            <a:endParaRPr lang="en-US" altLang="en-US" sz="2400" i="1" dirty="0">
              <a:solidFill>
                <a:schemeClr val="folHlink"/>
              </a:solidFill>
            </a:endParaRPr>
          </a:p>
        </p:txBody>
      </p:sp>
      <p:pic>
        <p:nvPicPr>
          <p:cNvPr id="6" name="Picture 2">
            <a:extLst>
              <a:ext uri="{FF2B5EF4-FFF2-40B4-BE49-F238E27FC236}">
                <a16:creationId xmlns:a16="http://schemas.microsoft.com/office/drawing/2014/main" id="{658631F0-EE50-4166-84B1-5D9F58B1A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5750" y="3276600"/>
            <a:ext cx="231825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513B9CB9-FECA-4BE5-8DE7-3F41EAB8BD05}"/>
              </a:ext>
            </a:extLst>
          </p:cNvPr>
          <p:cNvSpPr/>
          <p:nvPr/>
        </p:nvSpPr>
        <p:spPr>
          <a:xfrm>
            <a:off x="0" y="6608802"/>
            <a:ext cx="9144000" cy="553998"/>
          </a:xfrm>
          <a:prstGeom prst="rect">
            <a:avLst/>
          </a:prstGeom>
        </p:spPr>
        <p:txBody>
          <a:bodyPr wrap="square">
            <a:spAutoFit/>
          </a:bodyPr>
          <a:lstStyle/>
          <a:p>
            <a:r>
              <a:rPr lang="en-US" sz="1500" dirty="0">
                <a:solidFill>
                  <a:srgbClr val="00B0F0"/>
                </a:solidFill>
              </a:rPr>
              <a:t>http://th07.deviantart.net/fs70/PRE/i/2012/297/6/a/scared_girl_caricature_portrait_by_jordylakiere-d5itcx5.jpg</a:t>
            </a:r>
          </a:p>
        </p:txBody>
      </p:sp>
    </p:spTree>
    <p:extLst>
      <p:ext uri="{BB962C8B-B14F-4D97-AF65-F5344CB8AC3E}">
        <p14:creationId xmlns:p14="http://schemas.microsoft.com/office/powerpoint/2010/main" val="37277450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686800" cy="5638800"/>
          </a:xfrm>
        </p:spPr>
        <p:txBody>
          <a:bodyPr/>
          <a:lstStyle/>
          <a:p>
            <a:r>
              <a:rPr lang="en-US" dirty="0"/>
              <a:t>Calculate the original equation for </a:t>
            </a:r>
          </a:p>
          <a:p>
            <a:pPr algn="ctr"/>
            <a:r>
              <a:rPr lang="en-US" dirty="0"/>
              <a:t>y'' = 10 </a:t>
            </a:r>
          </a:p>
          <a:p>
            <a:r>
              <a:rPr lang="en-US" dirty="0"/>
              <a:t>We could also have written this:</a:t>
            </a:r>
          </a:p>
          <a:p>
            <a:r>
              <a:rPr lang="en-US" dirty="0"/>
              <a:t>∫∫y'' </a:t>
            </a:r>
            <a:r>
              <a:rPr lang="en-US" dirty="0" err="1"/>
              <a:t>dxdx</a:t>
            </a:r>
            <a:r>
              <a:rPr lang="en-US" dirty="0"/>
              <a:t> = ∫∫10 </a:t>
            </a:r>
            <a:r>
              <a:rPr lang="en-US" dirty="0" err="1"/>
              <a:t>dxdx</a:t>
            </a:r>
            <a:endParaRPr lang="en-US" dirty="0"/>
          </a:p>
          <a:p>
            <a:r>
              <a:rPr lang="en-US" dirty="0"/>
              <a:t>y = 5x</a:t>
            </a:r>
            <a:r>
              <a:rPr lang="en-US" baseline="30000" dirty="0"/>
              <a:t>2</a:t>
            </a:r>
            <a:r>
              <a:rPr lang="en-US" dirty="0"/>
              <a:t> + c</a:t>
            </a:r>
            <a:r>
              <a:rPr lang="en-US" baseline="-25000" dirty="0"/>
              <a:t>1</a:t>
            </a:r>
            <a:r>
              <a:rPr lang="en-US" dirty="0"/>
              <a:t>x + c</a:t>
            </a:r>
            <a:r>
              <a:rPr lang="en-US" baseline="-25000" dirty="0"/>
              <a:t>2</a:t>
            </a:r>
          </a:p>
          <a:p>
            <a:endParaRPr lang="en-US" baseline="-25000" dirty="0"/>
          </a:p>
          <a:p>
            <a:endParaRPr lang="en-US" baseline="-25000" dirty="0"/>
          </a:p>
          <a:p>
            <a:r>
              <a:rPr lang="en-US" baseline="-25000" dirty="0"/>
              <a:t>More about that later…</a:t>
            </a:r>
          </a:p>
        </p:txBody>
      </p:sp>
      <p:sp>
        <p:nvSpPr>
          <p:cNvPr id="7" name="Rectangle 6">
            <a:extLst>
              <a:ext uri="{FF2B5EF4-FFF2-40B4-BE49-F238E27FC236}">
                <a16:creationId xmlns:a16="http://schemas.microsoft.com/office/drawing/2014/main" id="{A871103E-CAD2-4747-BDA0-E2409CD80A24}"/>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11</a:t>
            </a:r>
            <a:endParaRPr lang="en-US" altLang="en-US" sz="2400" i="1" dirty="0">
              <a:solidFill>
                <a:schemeClr val="folHlink"/>
              </a:solidFill>
            </a:endParaRPr>
          </a:p>
        </p:txBody>
      </p:sp>
    </p:spTree>
    <p:extLst>
      <p:ext uri="{BB962C8B-B14F-4D97-AF65-F5344CB8AC3E}">
        <p14:creationId xmlns:p14="http://schemas.microsoft.com/office/powerpoint/2010/main" val="193409887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686800" cy="5638800"/>
          </a:xfrm>
        </p:spPr>
        <p:txBody>
          <a:bodyPr/>
          <a:lstStyle/>
          <a:p>
            <a:r>
              <a:rPr lang="en-US" dirty="0"/>
              <a:t>Calculate the original equation for </a:t>
            </a:r>
          </a:p>
          <a:p>
            <a:pPr algn="ctr"/>
            <a:r>
              <a:rPr lang="en-US" dirty="0"/>
              <a:t>y'' = 10 </a:t>
            </a:r>
          </a:p>
          <a:p>
            <a:r>
              <a:rPr lang="en-US" dirty="0"/>
              <a:t>∫∫y'' </a:t>
            </a:r>
            <a:r>
              <a:rPr lang="en-US" dirty="0" err="1"/>
              <a:t>dxdx</a:t>
            </a:r>
            <a:r>
              <a:rPr lang="en-US" dirty="0"/>
              <a:t> = ∫∫10 </a:t>
            </a:r>
            <a:r>
              <a:rPr lang="en-US" dirty="0" err="1"/>
              <a:t>dxdx</a:t>
            </a:r>
            <a:endParaRPr lang="en-US" dirty="0"/>
          </a:p>
          <a:p>
            <a:r>
              <a:rPr lang="en-US" dirty="0"/>
              <a:t>y = 5x</a:t>
            </a:r>
            <a:r>
              <a:rPr lang="en-US" baseline="30000" dirty="0"/>
              <a:t>2</a:t>
            </a:r>
            <a:r>
              <a:rPr lang="en-US" dirty="0"/>
              <a:t> + c</a:t>
            </a:r>
            <a:r>
              <a:rPr lang="en-US" baseline="-25000" dirty="0"/>
              <a:t>1</a:t>
            </a:r>
            <a:r>
              <a:rPr lang="en-US" dirty="0"/>
              <a:t>x + c</a:t>
            </a:r>
            <a:r>
              <a:rPr lang="en-US" baseline="-25000" dirty="0"/>
              <a:t>2</a:t>
            </a:r>
          </a:p>
          <a:p>
            <a:r>
              <a:rPr lang="en-US" dirty="0"/>
              <a:t>Suppose we had initial condition: </a:t>
            </a:r>
          </a:p>
          <a:p>
            <a:r>
              <a:rPr lang="en-US" dirty="0"/>
              <a:t>y(0) = 462</a:t>
            </a:r>
          </a:p>
          <a:p>
            <a:endParaRPr lang="en-US" dirty="0"/>
          </a:p>
          <a:p>
            <a:endParaRPr lang="en-US" baseline="-25000" dirty="0"/>
          </a:p>
        </p:txBody>
      </p:sp>
      <p:sp>
        <p:nvSpPr>
          <p:cNvPr id="7" name="Rectangle 6">
            <a:extLst>
              <a:ext uri="{FF2B5EF4-FFF2-40B4-BE49-F238E27FC236}">
                <a16:creationId xmlns:a16="http://schemas.microsoft.com/office/drawing/2014/main" id="{A871103E-CAD2-4747-BDA0-E2409CD80A24}"/>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11</a:t>
            </a:r>
            <a:endParaRPr lang="en-US" altLang="en-US" sz="2400" i="1" dirty="0">
              <a:solidFill>
                <a:schemeClr val="folHlink"/>
              </a:solidFill>
            </a:endParaRPr>
          </a:p>
        </p:txBody>
      </p:sp>
    </p:spTree>
    <p:extLst>
      <p:ext uri="{BB962C8B-B14F-4D97-AF65-F5344CB8AC3E}">
        <p14:creationId xmlns:p14="http://schemas.microsoft.com/office/powerpoint/2010/main" val="205653544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686800" cy="5638800"/>
          </a:xfrm>
        </p:spPr>
        <p:txBody>
          <a:bodyPr/>
          <a:lstStyle/>
          <a:p>
            <a:r>
              <a:rPr lang="en-US" dirty="0"/>
              <a:t>Calculate the original equation for </a:t>
            </a:r>
          </a:p>
          <a:p>
            <a:pPr algn="ctr"/>
            <a:r>
              <a:rPr lang="en-US" dirty="0"/>
              <a:t>y'' = 10 </a:t>
            </a:r>
          </a:p>
          <a:p>
            <a:r>
              <a:rPr lang="en-US" dirty="0"/>
              <a:t>∫∫y'' </a:t>
            </a:r>
            <a:r>
              <a:rPr lang="en-US" dirty="0" err="1"/>
              <a:t>dxdx</a:t>
            </a:r>
            <a:r>
              <a:rPr lang="en-US" dirty="0"/>
              <a:t> = ∫∫10 </a:t>
            </a:r>
            <a:r>
              <a:rPr lang="en-US" dirty="0" err="1"/>
              <a:t>dxdx</a:t>
            </a:r>
            <a:endParaRPr lang="en-US" dirty="0"/>
          </a:p>
          <a:p>
            <a:r>
              <a:rPr lang="en-US" dirty="0"/>
              <a:t>y = 5x</a:t>
            </a:r>
            <a:r>
              <a:rPr lang="en-US" baseline="30000" dirty="0"/>
              <a:t>2</a:t>
            </a:r>
            <a:r>
              <a:rPr lang="en-US" dirty="0"/>
              <a:t> + c</a:t>
            </a:r>
            <a:r>
              <a:rPr lang="en-US" baseline="-25000" dirty="0"/>
              <a:t>1</a:t>
            </a:r>
            <a:r>
              <a:rPr lang="en-US" dirty="0"/>
              <a:t>x + c</a:t>
            </a:r>
            <a:r>
              <a:rPr lang="en-US" baseline="-25000" dirty="0"/>
              <a:t>2</a:t>
            </a:r>
          </a:p>
          <a:p>
            <a:r>
              <a:rPr lang="en-US" dirty="0"/>
              <a:t>y(0) = 462:</a:t>
            </a:r>
          </a:p>
          <a:p>
            <a:r>
              <a:rPr lang="en-US" dirty="0"/>
              <a:t>462 = 5(0)</a:t>
            </a:r>
            <a:r>
              <a:rPr lang="en-US" baseline="30000" dirty="0"/>
              <a:t>2</a:t>
            </a:r>
            <a:r>
              <a:rPr lang="en-US" dirty="0"/>
              <a:t> + c</a:t>
            </a:r>
            <a:r>
              <a:rPr lang="en-US" baseline="-25000" dirty="0"/>
              <a:t>1</a:t>
            </a:r>
            <a:r>
              <a:rPr lang="en-US" dirty="0"/>
              <a:t>(0) + c</a:t>
            </a:r>
            <a:r>
              <a:rPr lang="en-US" baseline="-25000" dirty="0"/>
              <a:t>2</a:t>
            </a:r>
            <a:endParaRPr lang="en-US" dirty="0"/>
          </a:p>
          <a:p>
            <a:r>
              <a:rPr lang="en-US" dirty="0"/>
              <a:t>Which gives us c</a:t>
            </a:r>
            <a:r>
              <a:rPr lang="en-US" baseline="-25000" dirty="0"/>
              <a:t>2</a:t>
            </a:r>
            <a:r>
              <a:rPr lang="en-US" dirty="0"/>
              <a:t> = 462</a:t>
            </a:r>
          </a:p>
          <a:p>
            <a:r>
              <a:rPr lang="en-US" dirty="0"/>
              <a:t>Is that enough?</a:t>
            </a:r>
          </a:p>
          <a:p>
            <a:endParaRPr lang="en-US" baseline="-25000" dirty="0"/>
          </a:p>
        </p:txBody>
      </p:sp>
      <p:sp>
        <p:nvSpPr>
          <p:cNvPr id="7" name="Rectangle 6">
            <a:extLst>
              <a:ext uri="{FF2B5EF4-FFF2-40B4-BE49-F238E27FC236}">
                <a16:creationId xmlns:a16="http://schemas.microsoft.com/office/drawing/2014/main" id="{A871103E-CAD2-4747-BDA0-E2409CD80A24}"/>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11</a:t>
            </a:r>
            <a:endParaRPr lang="en-US" altLang="en-US" sz="2400" i="1" dirty="0">
              <a:solidFill>
                <a:schemeClr val="folHlink"/>
              </a:solidFill>
            </a:endParaRPr>
          </a:p>
        </p:txBody>
      </p:sp>
    </p:spTree>
    <p:extLst>
      <p:ext uri="{BB962C8B-B14F-4D97-AF65-F5344CB8AC3E}">
        <p14:creationId xmlns:p14="http://schemas.microsoft.com/office/powerpoint/2010/main" val="5219020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686800" cy="5638800"/>
          </a:xfrm>
        </p:spPr>
        <p:txBody>
          <a:bodyPr/>
          <a:lstStyle/>
          <a:p>
            <a:r>
              <a:rPr lang="en-US" dirty="0"/>
              <a:t>Calculate the original equation for </a:t>
            </a:r>
          </a:p>
          <a:p>
            <a:pPr algn="ctr"/>
            <a:r>
              <a:rPr lang="en-US" dirty="0"/>
              <a:t>y'' = 10 </a:t>
            </a:r>
          </a:p>
          <a:p>
            <a:r>
              <a:rPr lang="en-US" dirty="0"/>
              <a:t>∫∫y'' </a:t>
            </a:r>
            <a:r>
              <a:rPr lang="en-US" dirty="0" err="1"/>
              <a:t>dxdx</a:t>
            </a:r>
            <a:r>
              <a:rPr lang="en-US" dirty="0"/>
              <a:t> = ∫∫10 </a:t>
            </a:r>
            <a:r>
              <a:rPr lang="en-US" dirty="0" err="1"/>
              <a:t>dxdx</a:t>
            </a:r>
            <a:endParaRPr lang="en-US" dirty="0"/>
          </a:p>
          <a:p>
            <a:r>
              <a:rPr lang="en-US" dirty="0"/>
              <a:t>y = 5x</a:t>
            </a:r>
            <a:r>
              <a:rPr lang="en-US" baseline="30000" dirty="0"/>
              <a:t>2</a:t>
            </a:r>
            <a:r>
              <a:rPr lang="en-US" dirty="0"/>
              <a:t> + c</a:t>
            </a:r>
            <a:r>
              <a:rPr lang="en-US" baseline="-25000" dirty="0"/>
              <a:t>1</a:t>
            </a:r>
            <a:r>
              <a:rPr lang="en-US" dirty="0"/>
              <a:t>x + c</a:t>
            </a:r>
            <a:r>
              <a:rPr lang="en-US" baseline="-25000" dirty="0"/>
              <a:t>2</a:t>
            </a:r>
          </a:p>
          <a:p>
            <a:r>
              <a:rPr lang="en-US" dirty="0"/>
              <a:t>y(0) = 462:</a:t>
            </a:r>
          </a:p>
          <a:p>
            <a:r>
              <a:rPr lang="en-US" dirty="0"/>
              <a:t>462 = 5(0)</a:t>
            </a:r>
            <a:r>
              <a:rPr lang="en-US" baseline="30000" dirty="0"/>
              <a:t>2</a:t>
            </a:r>
            <a:r>
              <a:rPr lang="en-US" dirty="0"/>
              <a:t> + c</a:t>
            </a:r>
            <a:r>
              <a:rPr lang="en-US" baseline="-25000" dirty="0"/>
              <a:t>1</a:t>
            </a:r>
            <a:r>
              <a:rPr lang="en-US" dirty="0"/>
              <a:t>(0) + c</a:t>
            </a:r>
            <a:r>
              <a:rPr lang="en-US" baseline="-25000" dirty="0"/>
              <a:t>2</a:t>
            </a:r>
            <a:endParaRPr lang="en-US" dirty="0"/>
          </a:p>
          <a:p>
            <a:r>
              <a:rPr lang="en-US" dirty="0"/>
              <a:t>Which gives us c</a:t>
            </a:r>
            <a:r>
              <a:rPr lang="en-US" baseline="-25000" dirty="0"/>
              <a:t>2</a:t>
            </a:r>
            <a:r>
              <a:rPr lang="en-US" dirty="0"/>
              <a:t> = 462</a:t>
            </a:r>
          </a:p>
          <a:p>
            <a:r>
              <a:rPr lang="en-US" dirty="0">
                <a:solidFill>
                  <a:srgbClr val="FFFF00"/>
                </a:solidFill>
              </a:rPr>
              <a:t>We need a point NOT at x=0!</a:t>
            </a:r>
          </a:p>
          <a:p>
            <a:endParaRPr lang="en-US" baseline="-25000" dirty="0"/>
          </a:p>
        </p:txBody>
      </p:sp>
      <p:sp>
        <p:nvSpPr>
          <p:cNvPr id="7" name="Rectangle 6">
            <a:extLst>
              <a:ext uri="{FF2B5EF4-FFF2-40B4-BE49-F238E27FC236}">
                <a16:creationId xmlns:a16="http://schemas.microsoft.com/office/drawing/2014/main" id="{A871103E-CAD2-4747-BDA0-E2409CD80A24}"/>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11</a:t>
            </a:r>
            <a:endParaRPr lang="en-US" altLang="en-US" sz="2400" i="1" dirty="0">
              <a:solidFill>
                <a:schemeClr val="folHlink"/>
              </a:solidFill>
            </a:endParaRPr>
          </a:p>
        </p:txBody>
      </p:sp>
    </p:spTree>
    <p:extLst>
      <p:ext uri="{BB962C8B-B14F-4D97-AF65-F5344CB8AC3E}">
        <p14:creationId xmlns:p14="http://schemas.microsoft.com/office/powerpoint/2010/main" val="3836232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62B2-F24B-4607-AE4D-630621E9ADCE}"/>
              </a:ext>
            </a:extLst>
          </p:cNvPr>
          <p:cNvSpPr>
            <a:spLocks noGrp="1"/>
          </p:cNvSpPr>
          <p:nvPr>
            <p:ph type="title"/>
          </p:nvPr>
        </p:nvSpPr>
        <p:spPr/>
        <p:txBody>
          <a:bodyPr/>
          <a:lstStyle/>
          <a:p>
            <a:r>
              <a:rPr lang="en-US" dirty="0"/>
              <a:t>Surface Area</a:t>
            </a:r>
          </a:p>
        </p:txBody>
      </p:sp>
      <p:sp>
        <p:nvSpPr>
          <p:cNvPr id="3" name="Content Placeholder 2">
            <a:extLst>
              <a:ext uri="{FF2B5EF4-FFF2-40B4-BE49-F238E27FC236}">
                <a16:creationId xmlns:a16="http://schemas.microsoft.com/office/drawing/2014/main" id="{C513688F-F7E7-40A0-BBE4-5EEA048E77B4}"/>
              </a:ext>
            </a:extLst>
          </p:cNvPr>
          <p:cNvSpPr>
            <a:spLocks noGrp="1"/>
          </p:cNvSpPr>
          <p:nvPr>
            <p:ph idx="1"/>
          </p:nvPr>
        </p:nvSpPr>
        <p:spPr>
          <a:xfrm>
            <a:off x="457200" y="1219200"/>
            <a:ext cx="8686800" cy="5638800"/>
          </a:xfrm>
        </p:spPr>
        <p:txBody>
          <a:bodyPr/>
          <a:lstStyle/>
          <a:p>
            <a:r>
              <a:rPr lang="en-US" dirty="0"/>
              <a:t>A surface of revolution is formed when a curve is rotated about a line</a:t>
            </a:r>
          </a:p>
        </p:txBody>
      </p:sp>
    </p:spTree>
    <p:extLst>
      <p:ext uri="{BB962C8B-B14F-4D97-AF65-F5344CB8AC3E}">
        <p14:creationId xmlns:p14="http://schemas.microsoft.com/office/powerpoint/2010/main" val="36723552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686800" cy="5638800"/>
          </a:xfrm>
        </p:spPr>
        <p:txBody>
          <a:bodyPr/>
          <a:lstStyle/>
          <a:p>
            <a:r>
              <a:rPr lang="en-US" dirty="0"/>
              <a:t>Calculate the original equation for </a:t>
            </a:r>
          </a:p>
          <a:p>
            <a:pPr algn="ctr"/>
            <a:r>
              <a:rPr lang="en-US" dirty="0"/>
              <a:t>y'' = 10 </a:t>
            </a:r>
          </a:p>
          <a:p>
            <a:r>
              <a:rPr lang="en-US" dirty="0"/>
              <a:t>∫∫y'' </a:t>
            </a:r>
            <a:r>
              <a:rPr lang="en-US" dirty="0" err="1"/>
              <a:t>dxdx</a:t>
            </a:r>
            <a:r>
              <a:rPr lang="en-US" dirty="0"/>
              <a:t> = ∫∫10 </a:t>
            </a:r>
            <a:r>
              <a:rPr lang="en-US" dirty="0" err="1"/>
              <a:t>dxdx</a:t>
            </a:r>
            <a:endParaRPr lang="en-US" dirty="0"/>
          </a:p>
          <a:p>
            <a:r>
              <a:rPr lang="en-US" dirty="0"/>
              <a:t>y = 5x</a:t>
            </a:r>
            <a:r>
              <a:rPr lang="en-US" baseline="30000" dirty="0"/>
              <a:t>2</a:t>
            </a:r>
            <a:r>
              <a:rPr lang="en-US" dirty="0"/>
              <a:t> + c</a:t>
            </a:r>
            <a:r>
              <a:rPr lang="en-US" baseline="-25000" dirty="0"/>
              <a:t>1</a:t>
            </a:r>
            <a:r>
              <a:rPr lang="en-US" dirty="0"/>
              <a:t>x + c</a:t>
            </a:r>
            <a:r>
              <a:rPr lang="en-US" baseline="-25000" dirty="0"/>
              <a:t>2</a:t>
            </a:r>
          </a:p>
          <a:p>
            <a:r>
              <a:rPr lang="en-US" dirty="0"/>
              <a:t>y = 5x</a:t>
            </a:r>
            <a:r>
              <a:rPr lang="en-US" baseline="30000" dirty="0"/>
              <a:t>2</a:t>
            </a:r>
            <a:r>
              <a:rPr lang="en-US" dirty="0"/>
              <a:t> + c</a:t>
            </a:r>
            <a:r>
              <a:rPr lang="en-US" baseline="-25000" dirty="0"/>
              <a:t>1</a:t>
            </a:r>
            <a:r>
              <a:rPr lang="en-US" dirty="0"/>
              <a:t>x + 462</a:t>
            </a:r>
          </a:p>
          <a:p>
            <a:r>
              <a:rPr lang="en-US" dirty="0"/>
              <a:t>Suppose we also know y(1) = 545</a:t>
            </a:r>
          </a:p>
          <a:p>
            <a:r>
              <a:rPr lang="en-US" dirty="0"/>
              <a:t>(a secondary condition)</a:t>
            </a:r>
          </a:p>
          <a:p>
            <a:endParaRPr lang="en-US" baseline="-25000" dirty="0"/>
          </a:p>
        </p:txBody>
      </p:sp>
      <p:sp>
        <p:nvSpPr>
          <p:cNvPr id="7" name="Rectangle 6">
            <a:extLst>
              <a:ext uri="{FF2B5EF4-FFF2-40B4-BE49-F238E27FC236}">
                <a16:creationId xmlns:a16="http://schemas.microsoft.com/office/drawing/2014/main" id="{A871103E-CAD2-4747-BDA0-E2409CD80A24}"/>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11</a:t>
            </a:r>
            <a:endParaRPr lang="en-US" altLang="en-US" sz="2400" i="1" dirty="0">
              <a:solidFill>
                <a:schemeClr val="folHlink"/>
              </a:solidFill>
            </a:endParaRPr>
          </a:p>
        </p:txBody>
      </p:sp>
    </p:spTree>
    <p:extLst>
      <p:ext uri="{BB962C8B-B14F-4D97-AF65-F5344CB8AC3E}">
        <p14:creationId xmlns:p14="http://schemas.microsoft.com/office/powerpoint/2010/main" val="88164045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686800" cy="5638800"/>
          </a:xfrm>
        </p:spPr>
        <p:txBody>
          <a:bodyPr/>
          <a:lstStyle/>
          <a:p>
            <a:r>
              <a:rPr lang="en-US" dirty="0"/>
              <a:t>Calculate the original equation for </a:t>
            </a:r>
          </a:p>
          <a:p>
            <a:pPr algn="ctr"/>
            <a:r>
              <a:rPr lang="en-US" dirty="0"/>
              <a:t>y'' = 10 </a:t>
            </a:r>
          </a:p>
          <a:p>
            <a:r>
              <a:rPr lang="en-US" dirty="0"/>
              <a:t>∫∫y'' </a:t>
            </a:r>
            <a:r>
              <a:rPr lang="en-US" dirty="0" err="1"/>
              <a:t>dxdx</a:t>
            </a:r>
            <a:r>
              <a:rPr lang="en-US" dirty="0"/>
              <a:t> = ∫∫10 </a:t>
            </a:r>
            <a:r>
              <a:rPr lang="en-US" dirty="0" err="1"/>
              <a:t>dxdx</a:t>
            </a:r>
            <a:endParaRPr lang="en-US" dirty="0"/>
          </a:p>
          <a:p>
            <a:r>
              <a:rPr lang="en-US" dirty="0"/>
              <a:t>y = 5x</a:t>
            </a:r>
            <a:r>
              <a:rPr lang="en-US" baseline="30000" dirty="0"/>
              <a:t>2</a:t>
            </a:r>
            <a:r>
              <a:rPr lang="en-US" dirty="0"/>
              <a:t> + c</a:t>
            </a:r>
            <a:r>
              <a:rPr lang="en-US" baseline="-25000" dirty="0"/>
              <a:t>1</a:t>
            </a:r>
            <a:r>
              <a:rPr lang="en-US" dirty="0"/>
              <a:t>x + c</a:t>
            </a:r>
            <a:r>
              <a:rPr lang="en-US" baseline="-25000" dirty="0"/>
              <a:t>2</a:t>
            </a:r>
          </a:p>
          <a:p>
            <a:r>
              <a:rPr lang="en-US" dirty="0"/>
              <a:t>y = 5x</a:t>
            </a:r>
            <a:r>
              <a:rPr lang="en-US" baseline="30000" dirty="0"/>
              <a:t>2</a:t>
            </a:r>
            <a:r>
              <a:rPr lang="en-US" dirty="0"/>
              <a:t> + c</a:t>
            </a:r>
            <a:r>
              <a:rPr lang="en-US" baseline="-25000" dirty="0"/>
              <a:t>1</a:t>
            </a:r>
            <a:r>
              <a:rPr lang="en-US" dirty="0"/>
              <a:t>x + 462</a:t>
            </a:r>
          </a:p>
          <a:p>
            <a:r>
              <a:rPr lang="en-US" dirty="0"/>
              <a:t>Suppose we also know y(1) = 545</a:t>
            </a:r>
          </a:p>
          <a:p>
            <a:r>
              <a:rPr lang="en-US" dirty="0"/>
              <a:t>545 = 5(1)</a:t>
            </a:r>
            <a:r>
              <a:rPr lang="en-US" baseline="30000" dirty="0"/>
              <a:t>2</a:t>
            </a:r>
            <a:r>
              <a:rPr lang="en-US" dirty="0"/>
              <a:t> + c</a:t>
            </a:r>
            <a:r>
              <a:rPr lang="en-US" baseline="-25000" dirty="0"/>
              <a:t>1</a:t>
            </a:r>
            <a:r>
              <a:rPr lang="en-US" dirty="0"/>
              <a:t>(1) + 462</a:t>
            </a:r>
          </a:p>
          <a:p>
            <a:endParaRPr lang="en-US" baseline="-25000" dirty="0"/>
          </a:p>
        </p:txBody>
      </p:sp>
      <p:sp>
        <p:nvSpPr>
          <p:cNvPr id="7" name="Rectangle 6">
            <a:extLst>
              <a:ext uri="{FF2B5EF4-FFF2-40B4-BE49-F238E27FC236}">
                <a16:creationId xmlns:a16="http://schemas.microsoft.com/office/drawing/2014/main" id="{A871103E-CAD2-4747-BDA0-E2409CD80A24}"/>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11</a:t>
            </a:r>
            <a:endParaRPr lang="en-US" altLang="en-US" sz="2400" i="1" dirty="0">
              <a:solidFill>
                <a:schemeClr val="folHlink"/>
              </a:solidFill>
            </a:endParaRPr>
          </a:p>
        </p:txBody>
      </p:sp>
    </p:spTree>
    <p:extLst>
      <p:ext uri="{BB962C8B-B14F-4D97-AF65-F5344CB8AC3E}">
        <p14:creationId xmlns:p14="http://schemas.microsoft.com/office/powerpoint/2010/main" val="2784537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686800" cy="5638800"/>
          </a:xfrm>
        </p:spPr>
        <p:txBody>
          <a:bodyPr/>
          <a:lstStyle/>
          <a:p>
            <a:r>
              <a:rPr lang="en-US" dirty="0"/>
              <a:t>Calculate the original equation for </a:t>
            </a:r>
          </a:p>
          <a:p>
            <a:pPr algn="ctr"/>
            <a:r>
              <a:rPr lang="en-US" dirty="0"/>
              <a:t>y'' = 10 </a:t>
            </a:r>
          </a:p>
          <a:p>
            <a:r>
              <a:rPr lang="en-US" dirty="0"/>
              <a:t>∫∫y'' </a:t>
            </a:r>
            <a:r>
              <a:rPr lang="en-US" dirty="0" err="1"/>
              <a:t>dxdx</a:t>
            </a:r>
            <a:r>
              <a:rPr lang="en-US" dirty="0"/>
              <a:t> = ∫∫10 </a:t>
            </a:r>
            <a:r>
              <a:rPr lang="en-US" dirty="0" err="1"/>
              <a:t>dxdx</a:t>
            </a:r>
            <a:endParaRPr lang="en-US" dirty="0"/>
          </a:p>
          <a:p>
            <a:r>
              <a:rPr lang="en-US" dirty="0"/>
              <a:t>y = 5x</a:t>
            </a:r>
            <a:r>
              <a:rPr lang="en-US" baseline="30000" dirty="0"/>
              <a:t>2</a:t>
            </a:r>
            <a:r>
              <a:rPr lang="en-US" dirty="0"/>
              <a:t> + c</a:t>
            </a:r>
            <a:r>
              <a:rPr lang="en-US" baseline="-25000" dirty="0"/>
              <a:t>1</a:t>
            </a:r>
            <a:r>
              <a:rPr lang="en-US" dirty="0"/>
              <a:t>x + c</a:t>
            </a:r>
            <a:r>
              <a:rPr lang="en-US" baseline="-25000" dirty="0"/>
              <a:t>2</a:t>
            </a:r>
          </a:p>
          <a:p>
            <a:r>
              <a:rPr lang="en-US" dirty="0"/>
              <a:t>y = 5x</a:t>
            </a:r>
            <a:r>
              <a:rPr lang="en-US" baseline="30000" dirty="0"/>
              <a:t>2</a:t>
            </a:r>
            <a:r>
              <a:rPr lang="en-US" dirty="0"/>
              <a:t> + c</a:t>
            </a:r>
            <a:r>
              <a:rPr lang="en-US" baseline="-25000" dirty="0"/>
              <a:t>1</a:t>
            </a:r>
            <a:r>
              <a:rPr lang="en-US" dirty="0"/>
              <a:t>x + 462</a:t>
            </a:r>
          </a:p>
          <a:p>
            <a:r>
              <a:rPr lang="en-US" dirty="0"/>
              <a:t>545 = 5(1)</a:t>
            </a:r>
            <a:r>
              <a:rPr lang="en-US" baseline="30000" dirty="0"/>
              <a:t>2</a:t>
            </a:r>
            <a:r>
              <a:rPr lang="en-US" dirty="0"/>
              <a:t> + c</a:t>
            </a:r>
            <a:r>
              <a:rPr lang="en-US" baseline="-25000" dirty="0"/>
              <a:t>1</a:t>
            </a:r>
            <a:r>
              <a:rPr lang="en-US" dirty="0"/>
              <a:t>(1) + 462</a:t>
            </a:r>
          </a:p>
          <a:p>
            <a:r>
              <a:rPr lang="en-US" dirty="0"/>
              <a:t>545 = 5 + c</a:t>
            </a:r>
            <a:r>
              <a:rPr lang="en-US" baseline="-25000" dirty="0"/>
              <a:t>1</a:t>
            </a:r>
            <a:r>
              <a:rPr lang="en-US" dirty="0"/>
              <a:t> + 462</a:t>
            </a:r>
          </a:p>
          <a:p>
            <a:r>
              <a:rPr lang="en-US" dirty="0"/>
              <a:t>c</a:t>
            </a:r>
            <a:r>
              <a:rPr lang="en-US" baseline="-25000" dirty="0"/>
              <a:t>1</a:t>
            </a:r>
            <a:r>
              <a:rPr lang="en-US" dirty="0"/>
              <a:t> = 545 – 5 – 462 = 78</a:t>
            </a:r>
          </a:p>
          <a:p>
            <a:endParaRPr lang="en-US" baseline="-25000" dirty="0"/>
          </a:p>
        </p:txBody>
      </p:sp>
      <p:sp>
        <p:nvSpPr>
          <p:cNvPr id="7" name="Rectangle 6">
            <a:extLst>
              <a:ext uri="{FF2B5EF4-FFF2-40B4-BE49-F238E27FC236}">
                <a16:creationId xmlns:a16="http://schemas.microsoft.com/office/drawing/2014/main" id="{A871103E-CAD2-4747-BDA0-E2409CD80A24}"/>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11</a:t>
            </a:r>
            <a:endParaRPr lang="en-US" altLang="en-US" sz="2400" i="1" dirty="0">
              <a:solidFill>
                <a:schemeClr val="folHlink"/>
              </a:solidFill>
            </a:endParaRPr>
          </a:p>
        </p:txBody>
      </p:sp>
    </p:spTree>
    <p:extLst>
      <p:ext uri="{BB962C8B-B14F-4D97-AF65-F5344CB8AC3E}">
        <p14:creationId xmlns:p14="http://schemas.microsoft.com/office/powerpoint/2010/main" val="1019171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686800" cy="5638800"/>
          </a:xfrm>
        </p:spPr>
        <p:txBody>
          <a:bodyPr/>
          <a:lstStyle/>
          <a:p>
            <a:r>
              <a:rPr lang="en-US" dirty="0"/>
              <a:t>Calculate the original equation for </a:t>
            </a:r>
          </a:p>
          <a:p>
            <a:pPr algn="ctr"/>
            <a:r>
              <a:rPr lang="en-US" dirty="0"/>
              <a:t>y'' = 10 </a:t>
            </a:r>
          </a:p>
          <a:p>
            <a:r>
              <a:rPr lang="en-US" dirty="0"/>
              <a:t>So, our original equation should have been:</a:t>
            </a:r>
          </a:p>
          <a:p>
            <a:pPr algn="ctr"/>
            <a:r>
              <a:rPr lang="en-US" dirty="0"/>
              <a:t>y = 5x</a:t>
            </a:r>
            <a:r>
              <a:rPr lang="en-US" baseline="30000" dirty="0"/>
              <a:t>2</a:t>
            </a:r>
            <a:r>
              <a:rPr lang="en-US" dirty="0"/>
              <a:t> + 78x + 462</a:t>
            </a:r>
          </a:p>
          <a:p>
            <a:pPr algn="ctr"/>
            <a:endParaRPr lang="en-US" dirty="0"/>
          </a:p>
          <a:p>
            <a:endParaRPr lang="en-US" baseline="-25000" dirty="0"/>
          </a:p>
        </p:txBody>
      </p:sp>
      <p:sp>
        <p:nvSpPr>
          <p:cNvPr id="7" name="Rectangle 6">
            <a:extLst>
              <a:ext uri="{FF2B5EF4-FFF2-40B4-BE49-F238E27FC236}">
                <a16:creationId xmlns:a16="http://schemas.microsoft.com/office/drawing/2014/main" id="{A871103E-CAD2-4747-BDA0-E2409CD80A24}"/>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11</a:t>
            </a:r>
            <a:endParaRPr lang="en-US" altLang="en-US" sz="2400" i="1" dirty="0">
              <a:solidFill>
                <a:schemeClr val="folHlink"/>
              </a:solidFill>
            </a:endParaRPr>
          </a:p>
        </p:txBody>
      </p:sp>
    </p:spTree>
    <p:extLst>
      <p:ext uri="{BB962C8B-B14F-4D97-AF65-F5344CB8AC3E}">
        <p14:creationId xmlns:p14="http://schemas.microsoft.com/office/powerpoint/2010/main" val="410366307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686800" cy="5638800"/>
          </a:xfrm>
        </p:spPr>
        <p:txBody>
          <a:bodyPr/>
          <a:lstStyle/>
          <a:p>
            <a:r>
              <a:rPr lang="en-US" dirty="0"/>
              <a:t>Calculate the original equation for </a:t>
            </a:r>
          </a:p>
          <a:p>
            <a:pPr algn="ctr"/>
            <a:r>
              <a:rPr lang="en-US" dirty="0"/>
              <a:t>y'' = 10 </a:t>
            </a:r>
          </a:p>
          <a:p>
            <a:r>
              <a:rPr lang="en-US" dirty="0"/>
              <a:t>So, our original equation should have been:</a:t>
            </a:r>
          </a:p>
          <a:p>
            <a:pPr algn="ctr"/>
            <a:r>
              <a:rPr lang="en-US" dirty="0"/>
              <a:t>y = 5x</a:t>
            </a:r>
            <a:r>
              <a:rPr lang="en-US" baseline="30000" dirty="0"/>
              <a:t>2</a:t>
            </a:r>
            <a:r>
              <a:rPr lang="en-US" dirty="0"/>
              <a:t> + 78x + 462</a:t>
            </a:r>
          </a:p>
          <a:p>
            <a:endParaRPr lang="en-US" dirty="0"/>
          </a:p>
          <a:p>
            <a:r>
              <a:rPr lang="en-US" dirty="0"/>
              <a:t>(which it was…)</a:t>
            </a:r>
          </a:p>
          <a:p>
            <a:pPr algn="ctr"/>
            <a:endParaRPr lang="en-US" dirty="0"/>
          </a:p>
          <a:p>
            <a:endParaRPr lang="en-US" baseline="-25000" dirty="0"/>
          </a:p>
        </p:txBody>
      </p:sp>
      <p:sp>
        <p:nvSpPr>
          <p:cNvPr id="7" name="Rectangle 6">
            <a:extLst>
              <a:ext uri="{FF2B5EF4-FFF2-40B4-BE49-F238E27FC236}">
                <a16:creationId xmlns:a16="http://schemas.microsoft.com/office/drawing/2014/main" id="{A871103E-CAD2-4747-BDA0-E2409CD80A24}"/>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11</a:t>
            </a:r>
            <a:endParaRPr lang="en-US" altLang="en-US" sz="2400" i="1" dirty="0">
              <a:solidFill>
                <a:schemeClr val="folHlink"/>
              </a:solidFill>
            </a:endParaRPr>
          </a:p>
        </p:txBody>
      </p:sp>
    </p:spTree>
    <p:extLst>
      <p:ext uri="{BB962C8B-B14F-4D97-AF65-F5344CB8AC3E}">
        <p14:creationId xmlns:p14="http://schemas.microsoft.com/office/powerpoint/2010/main" val="2281427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a:spcBef>
                <a:spcPct val="0"/>
              </a:spcBef>
              <a:buFontTx/>
              <a:buNone/>
            </a:pPr>
            <a:r>
              <a:rPr lang="en-US" altLang="en-US" sz="6000" dirty="0">
                <a:solidFill>
                  <a:srgbClr val="FFFF00"/>
                </a:solidFill>
              </a:rPr>
              <a:t>Questions?</a:t>
            </a:r>
          </a:p>
        </p:txBody>
      </p:sp>
      <p:pic>
        <p:nvPicPr>
          <p:cNvPr id="757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397000"/>
            <a:ext cx="38608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6BB89A46-0195-4A3E-8264-98D5225329B0}"/>
              </a:ext>
            </a:extLst>
          </p:cNvPr>
          <p:cNvSpPr/>
          <p:nvPr/>
        </p:nvSpPr>
        <p:spPr>
          <a:xfrm>
            <a:off x="0" y="6553200"/>
            <a:ext cx="3042821" cy="323165"/>
          </a:xfrm>
          <a:prstGeom prst="rect">
            <a:avLst/>
          </a:prstGeom>
        </p:spPr>
        <p:txBody>
          <a:bodyPr wrap="none">
            <a:spAutoFit/>
          </a:bodyPr>
          <a:lstStyle/>
          <a:p>
            <a:r>
              <a:rPr lang="en-US" sz="1500" b="1" dirty="0">
                <a:solidFill>
                  <a:srgbClr val="00B0F0"/>
                </a:solidFill>
              </a:rPr>
              <a:t>http://i.imgur.com/aliTlT3.jpg</a:t>
            </a:r>
          </a:p>
        </p:txBody>
      </p:sp>
    </p:spTree>
    <p:extLst>
      <p:ext uri="{BB962C8B-B14F-4D97-AF65-F5344CB8AC3E}">
        <p14:creationId xmlns:p14="http://schemas.microsoft.com/office/powerpoint/2010/main" val="128651608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dirty="0"/>
              <a:t>What if your </a:t>
            </a:r>
            <a:r>
              <a:rPr lang="en-US" dirty="0" err="1"/>
              <a:t>DiffEq</a:t>
            </a:r>
            <a:r>
              <a:rPr lang="en-US" dirty="0"/>
              <a:t> has a “y” as well as a y’ and another variable in it? </a:t>
            </a:r>
          </a:p>
          <a:p>
            <a:endParaRPr lang="en-US" dirty="0"/>
          </a:p>
        </p:txBody>
      </p:sp>
    </p:spTree>
    <p:extLst>
      <p:ext uri="{BB962C8B-B14F-4D97-AF65-F5344CB8AC3E}">
        <p14:creationId xmlns:p14="http://schemas.microsoft.com/office/powerpoint/2010/main" val="13390607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dirty="0"/>
              <a:t>What if your </a:t>
            </a:r>
            <a:r>
              <a:rPr lang="en-US" dirty="0" err="1"/>
              <a:t>DiffEq</a:t>
            </a:r>
            <a:r>
              <a:rPr lang="en-US" dirty="0"/>
              <a:t> has a “y” as well as a y’ and another variable in it? </a:t>
            </a:r>
          </a:p>
          <a:p>
            <a:endParaRPr lang="en-US" sz="2000" dirty="0"/>
          </a:p>
          <a:p>
            <a:pPr algn="ctr"/>
            <a:r>
              <a:rPr lang="en-US" dirty="0"/>
              <a:t>5v v’ = 10</a:t>
            </a:r>
          </a:p>
        </p:txBody>
      </p:sp>
    </p:spTree>
    <p:extLst>
      <p:ext uri="{BB962C8B-B14F-4D97-AF65-F5344CB8AC3E}">
        <p14:creationId xmlns:p14="http://schemas.microsoft.com/office/powerpoint/2010/main" val="378857660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dirty="0"/>
              <a:t>What if your </a:t>
            </a:r>
            <a:r>
              <a:rPr lang="en-US" dirty="0" err="1"/>
              <a:t>DiffEq</a:t>
            </a:r>
            <a:r>
              <a:rPr lang="en-US" dirty="0"/>
              <a:t> has a “y” as well as a y’ and another variable in it? </a:t>
            </a:r>
          </a:p>
          <a:p>
            <a:endParaRPr lang="en-US" sz="2000" dirty="0"/>
          </a:p>
          <a:p>
            <a:pPr algn="ctr"/>
            <a:r>
              <a:rPr lang="en-US" dirty="0"/>
              <a:t>5v v’ = 10</a:t>
            </a:r>
          </a:p>
          <a:p>
            <a:pPr algn="ctr"/>
            <a:r>
              <a:rPr lang="en-US" dirty="0"/>
              <a:t>or   5v dv/</a:t>
            </a:r>
            <a:r>
              <a:rPr lang="en-US" dirty="0" err="1"/>
              <a:t>dt</a:t>
            </a:r>
            <a:r>
              <a:rPr lang="en-US" dirty="0"/>
              <a:t> = 10</a:t>
            </a:r>
          </a:p>
          <a:p>
            <a:pPr algn="ctr"/>
            <a:r>
              <a:rPr lang="en-US" dirty="0"/>
              <a:t>NOW WHAT?????</a:t>
            </a:r>
          </a:p>
        </p:txBody>
      </p:sp>
    </p:spTree>
    <p:extLst>
      <p:ext uri="{BB962C8B-B14F-4D97-AF65-F5344CB8AC3E}">
        <p14:creationId xmlns:p14="http://schemas.microsoft.com/office/powerpoint/2010/main" val="10274472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dirty="0"/>
              <a:t>Differential Equations</a:t>
            </a:r>
            <a:endParaRPr lang="en-US" altLang="en-US" dirty="0"/>
          </a:p>
        </p:txBody>
      </p:sp>
      <p:sp>
        <p:nvSpPr>
          <p:cNvPr id="76803" name="Content Placeholder 2"/>
          <p:cNvSpPr>
            <a:spLocks noGrp="1"/>
          </p:cNvSpPr>
          <p:nvPr>
            <p:ph idx="1"/>
          </p:nvPr>
        </p:nvSpPr>
        <p:spPr>
          <a:xfrm>
            <a:off x="457200" y="1219200"/>
            <a:ext cx="8534400" cy="5638800"/>
          </a:xfrm>
        </p:spPr>
        <p:txBody>
          <a:bodyPr/>
          <a:lstStyle/>
          <a:p>
            <a:pPr>
              <a:spcBef>
                <a:spcPts val="0"/>
              </a:spcBef>
            </a:pPr>
            <a:r>
              <a:rPr lang="en-US" dirty="0"/>
              <a:t>Use algebra to get the v's on one side of the = sign and the </a:t>
            </a:r>
          </a:p>
          <a:p>
            <a:pPr>
              <a:spcBef>
                <a:spcPts val="0"/>
              </a:spcBef>
            </a:pPr>
            <a:r>
              <a:rPr lang="en-US" dirty="0"/>
              <a:t>t's on the other:</a:t>
            </a:r>
          </a:p>
          <a:p>
            <a:pPr algn="ctr">
              <a:spcBef>
                <a:spcPts val="0"/>
              </a:spcBef>
            </a:pPr>
            <a:endParaRPr lang="en-US" dirty="0"/>
          </a:p>
          <a:p>
            <a:pPr algn="ctr">
              <a:spcBef>
                <a:spcPts val="0"/>
              </a:spcBef>
            </a:pPr>
            <a:r>
              <a:rPr lang="en-US" dirty="0"/>
              <a:t>5v dv/dt </a:t>
            </a:r>
            <a:r>
              <a:rPr lang="en-US" altLang="en-US" sz="3000" b="0" dirty="0">
                <a:latin typeface="Arial" panose="020B0604020202020204" pitchFamily="34" charset="0"/>
                <a:cs typeface="Arial" panose="020B0604020202020204" pitchFamily="34" charset="0"/>
              </a:rPr>
              <a:t>×</a:t>
            </a:r>
            <a:r>
              <a:rPr lang="en-US" altLang="en-US" dirty="0">
                <a:latin typeface="Arial" panose="020B0604020202020204" pitchFamily="34" charset="0"/>
                <a:cs typeface="Arial" panose="020B0604020202020204" pitchFamily="34" charset="0"/>
              </a:rPr>
              <a:t> </a:t>
            </a:r>
            <a:r>
              <a:rPr lang="en-US" dirty="0"/>
              <a:t> dt = 10 </a:t>
            </a:r>
            <a:r>
              <a:rPr lang="en-US" altLang="en-US" sz="3000" b="0" dirty="0">
                <a:latin typeface="Arial" panose="020B0604020202020204" pitchFamily="34" charset="0"/>
                <a:cs typeface="Arial" panose="020B0604020202020204" pitchFamily="34" charset="0"/>
              </a:rPr>
              <a:t>×</a:t>
            </a:r>
            <a:r>
              <a:rPr lang="en-US" dirty="0"/>
              <a:t> dt</a:t>
            </a:r>
          </a:p>
          <a:p>
            <a:pPr algn="ctr">
              <a:spcBef>
                <a:spcPts val="0"/>
              </a:spcBef>
            </a:pPr>
            <a:r>
              <a:rPr lang="en-US" dirty="0"/>
              <a:t>5v dv = 10 </a:t>
            </a:r>
            <a:r>
              <a:rPr lang="en-US" dirty="0" err="1"/>
              <a:t>dt</a:t>
            </a:r>
            <a:endParaRPr lang="en-US" dirty="0"/>
          </a:p>
          <a:p>
            <a:pPr algn="ctr">
              <a:spcBef>
                <a:spcPts val="0"/>
              </a:spcBef>
            </a:pPr>
            <a:endParaRPr lang="en-US" dirty="0"/>
          </a:p>
          <a:p>
            <a:pPr algn="ctr">
              <a:spcBef>
                <a:spcPts val="0"/>
              </a:spcBef>
            </a:pPr>
            <a:r>
              <a:rPr lang="en-US" dirty="0"/>
              <a:t>Ok… so…</a:t>
            </a:r>
          </a:p>
          <a:p>
            <a:pPr>
              <a:spcBef>
                <a:spcPts val="0"/>
              </a:spcBef>
            </a:pPr>
            <a:endParaRPr lang="en-US" altLang="en-US" dirty="0"/>
          </a:p>
        </p:txBody>
      </p:sp>
      <p:sp>
        <p:nvSpPr>
          <p:cNvPr id="4" name="Rectangle 3"/>
          <p:cNvSpPr/>
          <p:nvPr/>
        </p:nvSpPr>
        <p:spPr>
          <a:xfrm>
            <a:off x="0" y="6611035"/>
            <a:ext cx="6858000" cy="323165"/>
          </a:xfrm>
          <a:prstGeom prst="rect">
            <a:avLst/>
          </a:prstGeom>
        </p:spPr>
        <p:txBody>
          <a:bodyPr wrap="square">
            <a:spAutoFit/>
          </a:bodyPr>
          <a:lstStyle/>
          <a:p>
            <a:r>
              <a:rPr lang="en-US" sz="1500" dirty="0">
                <a:solidFill>
                  <a:srgbClr val="00B0F0"/>
                </a:solidFill>
              </a:rPr>
              <a:t>http://en.wikipedia.org/wiki/Trigonometric_substitution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62B2-F24B-4607-AE4D-630621E9ADCE}"/>
              </a:ext>
            </a:extLst>
          </p:cNvPr>
          <p:cNvSpPr>
            <a:spLocks noGrp="1"/>
          </p:cNvSpPr>
          <p:nvPr>
            <p:ph type="title"/>
          </p:nvPr>
        </p:nvSpPr>
        <p:spPr/>
        <p:txBody>
          <a:bodyPr/>
          <a:lstStyle/>
          <a:p>
            <a:r>
              <a:rPr lang="en-US" dirty="0"/>
              <a:t>Surface Area</a:t>
            </a:r>
          </a:p>
        </p:txBody>
      </p:sp>
      <p:sp>
        <p:nvSpPr>
          <p:cNvPr id="3" name="Content Placeholder 2">
            <a:extLst>
              <a:ext uri="{FF2B5EF4-FFF2-40B4-BE49-F238E27FC236}">
                <a16:creationId xmlns:a16="http://schemas.microsoft.com/office/drawing/2014/main" id="{C513688F-F7E7-40A0-BBE4-5EEA048E77B4}"/>
              </a:ext>
            </a:extLst>
          </p:cNvPr>
          <p:cNvSpPr>
            <a:spLocks noGrp="1"/>
          </p:cNvSpPr>
          <p:nvPr>
            <p:ph idx="1"/>
          </p:nvPr>
        </p:nvSpPr>
        <p:spPr>
          <a:xfrm>
            <a:off x="457200" y="1219200"/>
            <a:ext cx="8686800" cy="5638800"/>
          </a:xfrm>
        </p:spPr>
        <p:txBody>
          <a:bodyPr/>
          <a:lstStyle/>
          <a:p>
            <a:r>
              <a:rPr lang="en-US" dirty="0"/>
              <a:t>What if we wanted the surface area of this solid?</a:t>
            </a:r>
          </a:p>
          <a:p>
            <a:endParaRPr lang="en-US" dirty="0"/>
          </a:p>
          <a:p>
            <a:r>
              <a:rPr lang="en-US" dirty="0"/>
              <a:t>(Once again, the surface must be continuous)</a:t>
            </a:r>
          </a:p>
        </p:txBody>
      </p:sp>
    </p:spTree>
    <p:extLst>
      <p:ext uri="{BB962C8B-B14F-4D97-AF65-F5344CB8AC3E}">
        <p14:creationId xmlns:p14="http://schemas.microsoft.com/office/powerpoint/2010/main" val="270131363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a:xfrm>
            <a:off x="457200" y="1219200"/>
            <a:ext cx="8686800" cy="5638800"/>
          </a:xfrm>
        </p:spPr>
        <p:txBody>
          <a:bodyPr/>
          <a:lstStyle/>
          <a:p>
            <a:r>
              <a:rPr lang="en-US" dirty="0"/>
              <a:t>5v dv = 10 </a:t>
            </a:r>
            <a:r>
              <a:rPr lang="en-US" dirty="0" err="1"/>
              <a:t>dt</a:t>
            </a:r>
            <a:endParaRPr lang="en-US" dirty="0"/>
          </a:p>
          <a:p>
            <a:r>
              <a:rPr lang="en-US" dirty="0"/>
              <a:t>Now integrate both sides of the </a:t>
            </a:r>
            <a:r>
              <a:rPr lang="en-US" dirty="0" err="1"/>
              <a:t>DiffEq</a:t>
            </a:r>
            <a:r>
              <a:rPr lang="en-US" dirty="0"/>
              <a:t>:</a:t>
            </a:r>
          </a:p>
          <a:p>
            <a:r>
              <a:rPr lang="en-US" dirty="0"/>
              <a:t>∫5v dv = ∫10 </a:t>
            </a:r>
            <a:r>
              <a:rPr lang="en-US" dirty="0" err="1"/>
              <a:t>dt</a:t>
            </a:r>
            <a:endParaRPr lang="en-US" dirty="0"/>
          </a:p>
          <a:p>
            <a:endParaRPr lang="en-US" dirty="0"/>
          </a:p>
        </p:txBody>
      </p:sp>
    </p:spTree>
    <p:extLst>
      <p:ext uri="{BB962C8B-B14F-4D97-AF65-F5344CB8AC3E}">
        <p14:creationId xmlns:p14="http://schemas.microsoft.com/office/powerpoint/2010/main" val="38624709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a:xfrm>
            <a:off x="457200" y="1219200"/>
            <a:ext cx="8534400" cy="5638800"/>
          </a:xfrm>
        </p:spPr>
        <p:txBody>
          <a:bodyPr/>
          <a:lstStyle/>
          <a:p>
            <a:r>
              <a:rPr lang="en-US" dirty="0"/>
              <a:t>5v dv = 10 </a:t>
            </a:r>
            <a:r>
              <a:rPr lang="en-US" dirty="0" err="1"/>
              <a:t>dt</a:t>
            </a:r>
            <a:endParaRPr lang="en-US" dirty="0"/>
          </a:p>
          <a:p>
            <a:r>
              <a:rPr lang="en-US" dirty="0"/>
              <a:t>Now integrate both sides of the </a:t>
            </a:r>
            <a:r>
              <a:rPr lang="en-US" dirty="0" err="1"/>
              <a:t>DiffEq</a:t>
            </a:r>
            <a:r>
              <a:rPr lang="en-US" dirty="0"/>
              <a:t>:</a:t>
            </a:r>
          </a:p>
          <a:p>
            <a:r>
              <a:rPr lang="en-US" dirty="0"/>
              <a:t>∫5v dv = ∫10 </a:t>
            </a:r>
            <a:r>
              <a:rPr lang="en-US" dirty="0" err="1"/>
              <a:t>dt</a:t>
            </a:r>
            <a:endParaRPr lang="en-US" dirty="0"/>
          </a:p>
          <a:p>
            <a:r>
              <a:rPr lang="en-US" dirty="0"/>
              <a:t>5v</a:t>
            </a:r>
            <a:r>
              <a:rPr lang="en-US" baseline="30000" dirty="0"/>
              <a:t>2</a:t>
            </a:r>
            <a:r>
              <a:rPr lang="en-US" dirty="0"/>
              <a:t>/2 + C</a:t>
            </a:r>
            <a:r>
              <a:rPr lang="en-US" baseline="-25000" dirty="0"/>
              <a:t>1</a:t>
            </a:r>
            <a:r>
              <a:rPr lang="en-US" dirty="0"/>
              <a:t> = 10t + C</a:t>
            </a:r>
            <a:r>
              <a:rPr lang="en-US" baseline="-25000" dirty="0"/>
              <a:t>2</a:t>
            </a:r>
          </a:p>
          <a:p>
            <a:r>
              <a:rPr lang="en-US" dirty="0"/>
              <a:t> </a:t>
            </a:r>
          </a:p>
          <a:p>
            <a:endParaRPr lang="en-US" dirty="0"/>
          </a:p>
        </p:txBody>
      </p:sp>
    </p:spTree>
    <p:extLst>
      <p:ext uri="{BB962C8B-B14F-4D97-AF65-F5344CB8AC3E}">
        <p14:creationId xmlns:p14="http://schemas.microsoft.com/office/powerpoint/2010/main" val="228307859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a:xfrm>
            <a:off x="457200" y="1219200"/>
            <a:ext cx="8686800" cy="5638800"/>
          </a:xfrm>
        </p:spPr>
        <p:txBody>
          <a:bodyPr/>
          <a:lstStyle/>
          <a:p>
            <a:r>
              <a:rPr lang="en-US" dirty="0"/>
              <a:t>5v dv = 10 </a:t>
            </a:r>
            <a:r>
              <a:rPr lang="en-US" dirty="0" err="1"/>
              <a:t>dt</a:t>
            </a:r>
            <a:endParaRPr lang="en-US" dirty="0"/>
          </a:p>
          <a:p>
            <a:r>
              <a:rPr lang="en-US" dirty="0"/>
              <a:t>Now integrate both sides of the </a:t>
            </a:r>
            <a:r>
              <a:rPr lang="en-US" dirty="0" err="1"/>
              <a:t>DiffEq</a:t>
            </a:r>
            <a:r>
              <a:rPr lang="en-US" dirty="0"/>
              <a:t>:</a:t>
            </a:r>
          </a:p>
          <a:p>
            <a:r>
              <a:rPr lang="en-US" dirty="0"/>
              <a:t>∫5v dv = ∫10 </a:t>
            </a:r>
            <a:r>
              <a:rPr lang="en-US" dirty="0" err="1"/>
              <a:t>dt</a:t>
            </a:r>
            <a:endParaRPr lang="en-US" dirty="0"/>
          </a:p>
          <a:p>
            <a:r>
              <a:rPr lang="en-US" dirty="0"/>
              <a:t>5v</a:t>
            </a:r>
            <a:r>
              <a:rPr lang="en-US" baseline="30000" dirty="0"/>
              <a:t>2</a:t>
            </a:r>
            <a:r>
              <a:rPr lang="en-US" dirty="0"/>
              <a:t>/2 + C</a:t>
            </a:r>
            <a:r>
              <a:rPr lang="en-US" baseline="-25000" dirty="0"/>
              <a:t>1</a:t>
            </a:r>
            <a:r>
              <a:rPr lang="en-US" dirty="0"/>
              <a:t> = 10t + C</a:t>
            </a:r>
            <a:r>
              <a:rPr lang="en-US" baseline="-25000" dirty="0"/>
              <a:t>2</a:t>
            </a:r>
          </a:p>
          <a:p>
            <a:r>
              <a:rPr lang="en-US" dirty="0"/>
              <a:t>Algebra:</a:t>
            </a:r>
          </a:p>
          <a:p>
            <a:r>
              <a:rPr lang="en-US" dirty="0"/>
              <a:t>2(5v</a:t>
            </a:r>
            <a:r>
              <a:rPr lang="en-US" baseline="30000" dirty="0"/>
              <a:t>2</a:t>
            </a:r>
            <a:r>
              <a:rPr lang="en-US" dirty="0"/>
              <a:t>/2 + C</a:t>
            </a:r>
            <a:r>
              <a:rPr lang="en-US" baseline="-25000" dirty="0"/>
              <a:t>1</a:t>
            </a:r>
            <a:r>
              <a:rPr lang="en-US" dirty="0"/>
              <a:t>) = 2(10t + C</a:t>
            </a:r>
            <a:r>
              <a:rPr lang="en-US" baseline="-25000" dirty="0"/>
              <a:t>2</a:t>
            </a:r>
            <a:r>
              <a:rPr lang="en-US" dirty="0"/>
              <a:t>)</a:t>
            </a:r>
          </a:p>
          <a:p>
            <a:endParaRPr lang="en-US" dirty="0"/>
          </a:p>
        </p:txBody>
      </p:sp>
    </p:spTree>
    <p:extLst>
      <p:ext uri="{BB962C8B-B14F-4D97-AF65-F5344CB8AC3E}">
        <p14:creationId xmlns:p14="http://schemas.microsoft.com/office/powerpoint/2010/main" val="32370461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pPr>
              <a:spcBef>
                <a:spcPts val="0"/>
              </a:spcBef>
            </a:pPr>
            <a:r>
              <a:rPr lang="en-US" dirty="0"/>
              <a:t>5v dv = 10 </a:t>
            </a:r>
            <a:r>
              <a:rPr lang="en-US" dirty="0" err="1"/>
              <a:t>dt</a:t>
            </a:r>
            <a:endParaRPr lang="en-US" dirty="0"/>
          </a:p>
          <a:p>
            <a:pPr>
              <a:spcBef>
                <a:spcPts val="0"/>
              </a:spcBef>
            </a:pPr>
            <a:r>
              <a:rPr lang="en-US" dirty="0"/>
              <a:t>2(5v</a:t>
            </a:r>
            <a:r>
              <a:rPr lang="en-US" baseline="30000" dirty="0"/>
              <a:t>2</a:t>
            </a:r>
            <a:r>
              <a:rPr lang="en-US" dirty="0"/>
              <a:t>/2 + C</a:t>
            </a:r>
            <a:r>
              <a:rPr lang="en-US" baseline="-25000" dirty="0"/>
              <a:t>1</a:t>
            </a:r>
            <a:r>
              <a:rPr lang="en-US" dirty="0"/>
              <a:t>) = 2(10t + C</a:t>
            </a:r>
            <a:r>
              <a:rPr lang="en-US" baseline="-25000" dirty="0"/>
              <a:t>2</a:t>
            </a:r>
            <a:r>
              <a:rPr lang="en-US" dirty="0"/>
              <a:t>) </a:t>
            </a:r>
          </a:p>
          <a:p>
            <a:pPr>
              <a:spcBef>
                <a:spcPts val="0"/>
              </a:spcBef>
            </a:pPr>
            <a:r>
              <a:rPr lang="en-US" dirty="0"/>
              <a:t>5v</a:t>
            </a:r>
            <a:r>
              <a:rPr lang="en-US" baseline="30000" dirty="0"/>
              <a:t>2</a:t>
            </a:r>
            <a:r>
              <a:rPr lang="en-US" dirty="0"/>
              <a:t> + C</a:t>
            </a:r>
            <a:r>
              <a:rPr lang="en-US" baseline="-25000" dirty="0"/>
              <a:t>1</a:t>
            </a:r>
            <a:r>
              <a:rPr lang="en-US" dirty="0"/>
              <a:t> = 20t + C</a:t>
            </a:r>
            <a:r>
              <a:rPr lang="en-US" baseline="-25000" dirty="0"/>
              <a:t>2</a:t>
            </a:r>
            <a:r>
              <a:rPr lang="en-US" dirty="0"/>
              <a:t> </a:t>
            </a:r>
          </a:p>
          <a:p>
            <a:pPr>
              <a:spcBef>
                <a:spcPts val="0"/>
              </a:spcBef>
            </a:pPr>
            <a:r>
              <a:rPr lang="en-US" dirty="0"/>
              <a:t>More algebra:</a:t>
            </a:r>
          </a:p>
          <a:p>
            <a:pPr>
              <a:spcBef>
                <a:spcPts val="0"/>
              </a:spcBef>
            </a:pPr>
            <a:r>
              <a:rPr lang="en-US" dirty="0"/>
              <a:t>5v</a:t>
            </a:r>
            <a:r>
              <a:rPr lang="en-US" baseline="30000" dirty="0"/>
              <a:t>2</a:t>
            </a:r>
            <a:r>
              <a:rPr lang="en-US" dirty="0"/>
              <a:t> = 20t + K</a:t>
            </a:r>
          </a:p>
          <a:p>
            <a:pPr>
              <a:spcBef>
                <a:spcPts val="0"/>
              </a:spcBef>
            </a:pPr>
            <a:r>
              <a:rPr lang="en-US" dirty="0"/>
              <a:t>v</a:t>
            </a:r>
            <a:r>
              <a:rPr lang="en-US" baseline="30000" dirty="0"/>
              <a:t>2</a:t>
            </a:r>
            <a:r>
              <a:rPr lang="en-US" dirty="0"/>
              <a:t> = 4t + K</a:t>
            </a:r>
          </a:p>
          <a:p>
            <a:endParaRPr lang="en-US" dirty="0"/>
          </a:p>
          <a:p>
            <a:endParaRPr lang="en-US" dirty="0"/>
          </a:p>
          <a:p>
            <a:endParaRPr lang="en-US" dirty="0"/>
          </a:p>
        </p:txBody>
      </p:sp>
    </p:spTree>
    <p:extLst>
      <p:ext uri="{BB962C8B-B14F-4D97-AF65-F5344CB8AC3E}">
        <p14:creationId xmlns:p14="http://schemas.microsoft.com/office/powerpoint/2010/main" val="256739376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dirty="0"/>
              <a:t>5v dv = 10 </a:t>
            </a:r>
            <a:r>
              <a:rPr lang="en-US" dirty="0" err="1"/>
              <a:t>dt</a:t>
            </a:r>
            <a:endParaRPr lang="en-US" dirty="0"/>
          </a:p>
          <a:p>
            <a:pPr>
              <a:spcBef>
                <a:spcPts val="0"/>
              </a:spcBef>
            </a:pPr>
            <a:r>
              <a:rPr lang="en-US" dirty="0"/>
              <a:t>2(5v</a:t>
            </a:r>
            <a:r>
              <a:rPr lang="en-US" baseline="30000" dirty="0"/>
              <a:t>2</a:t>
            </a:r>
            <a:r>
              <a:rPr lang="en-US" dirty="0"/>
              <a:t>/2 + C</a:t>
            </a:r>
            <a:r>
              <a:rPr lang="en-US" baseline="-25000" dirty="0"/>
              <a:t>1</a:t>
            </a:r>
            <a:r>
              <a:rPr lang="en-US" dirty="0"/>
              <a:t>) = 2(10t + C</a:t>
            </a:r>
            <a:r>
              <a:rPr lang="en-US" baseline="-25000" dirty="0"/>
              <a:t>2</a:t>
            </a:r>
            <a:r>
              <a:rPr lang="en-US" dirty="0"/>
              <a:t>) </a:t>
            </a:r>
          </a:p>
          <a:p>
            <a:pPr>
              <a:spcBef>
                <a:spcPts val="0"/>
              </a:spcBef>
            </a:pPr>
            <a:r>
              <a:rPr lang="en-US" dirty="0"/>
              <a:t>5v</a:t>
            </a:r>
            <a:r>
              <a:rPr lang="en-US" baseline="30000" dirty="0"/>
              <a:t>2</a:t>
            </a:r>
            <a:r>
              <a:rPr lang="en-US" dirty="0"/>
              <a:t> + C</a:t>
            </a:r>
            <a:r>
              <a:rPr lang="en-US" baseline="-25000" dirty="0"/>
              <a:t>1</a:t>
            </a:r>
            <a:r>
              <a:rPr lang="en-US" dirty="0"/>
              <a:t> = 20t + C</a:t>
            </a:r>
            <a:r>
              <a:rPr lang="en-US" baseline="-25000" dirty="0"/>
              <a:t>2</a:t>
            </a:r>
            <a:r>
              <a:rPr lang="en-US" dirty="0"/>
              <a:t> </a:t>
            </a:r>
          </a:p>
          <a:p>
            <a:pPr>
              <a:spcBef>
                <a:spcPts val="0"/>
              </a:spcBef>
            </a:pPr>
            <a:r>
              <a:rPr lang="en-US" dirty="0"/>
              <a:t>More algebra:</a:t>
            </a:r>
          </a:p>
          <a:p>
            <a:pPr>
              <a:spcBef>
                <a:spcPts val="0"/>
              </a:spcBef>
            </a:pPr>
            <a:r>
              <a:rPr lang="en-US" dirty="0"/>
              <a:t>5v</a:t>
            </a:r>
            <a:r>
              <a:rPr lang="en-US" baseline="30000" dirty="0"/>
              <a:t>2</a:t>
            </a:r>
            <a:r>
              <a:rPr lang="en-US" dirty="0"/>
              <a:t> = 20t + K</a:t>
            </a:r>
          </a:p>
          <a:p>
            <a:pPr>
              <a:spcBef>
                <a:spcPts val="0"/>
              </a:spcBef>
            </a:pPr>
            <a:r>
              <a:rPr lang="en-US" dirty="0"/>
              <a:t>v</a:t>
            </a:r>
            <a:r>
              <a:rPr lang="en-US" baseline="30000" dirty="0"/>
              <a:t>2</a:t>
            </a:r>
            <a:r>
              <a:rPr lang="en-US" dirty="0"/>
              <a:t> = 4t + K</a:t>
            </a:r>
          </a:p>
          <a:p>
            <a:pPr>
              <a:spcBef>
                <a:spcPts val="0"/>
              </a:spcBef>
            </a:pPr>
            <a:r>
              <a:rPr lang="en-US" dirty="0"/>
              <a:t>Is this the original equation?</a:t>
            </a:r>
          </a:p>
          <a:p>
            <a:endParaRPr lang="en-US" dirty="0"/>
          </a:p>
        </p:txBody>
      </p:sp>
    </p:spTree>
    <p:extLst>
      <p:ext uri="{BB962C8B-B14F-4D97-AF65-F5344CB8AC3E}">
        <p14:creationId xmlns:p14="http://schemas.microsoft.com/office/powerpoint/2010/main" val="295808259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4" name="Content Placeholder 3"/>
          <p:cNvSpPr>
            <a:spLocks noGrp="1"/>
          </p:cNvSpPr>
          <p:nvPr>
            <p:ph idx="1"/>
          </p:nvPr>
        </p:nvSpPr>
        <p:spPr/>
        <p:txBody>
          <a:bodyPr/>
          <a:lstStyle/>
          <a:p>
            <a:pPr>
              <a:spcBef>
                <a:spcPts val="0"/>
              </a:spcBef>
            </a:pPr>
            <a:r>
              <a:rPr lang="en-US" dirty="0"/>
              <a:t>5v dv = 10 </a:t>
            </a:r>
            <a:r>
              <a:rPr lang="en-US" dirty="0" err="1"/>
              <a:t>dt</a:t>
            </a:r>
            <a:endParaRPr lang="en-US" dirty="0"/>
          </a:p>
          <a:p>
            <a:pPr>
              <a:spcBef>
                <a:spcPts val="0"/>
              </a:spcBef>
            </a:pPr>
            <a:r>
              <a:rPr lang="en-US" dirty="0"/>
              <a:t>2(5v</a:t>
            </a:r>
            <a:r>
              <a:rPr lang="en-US" baseline="30000" dirty="0"/>
              <a:t>2</a:t>
            </a:r>
            <a:r>
              <a:rPr lang="en-US" dirty="0"/>
              <a:t>/2 + C</a:t>
            </a:r>
            <a:r>
              <a:rPr lang="en-US" baseline="-25000" dirty="0"/>
              <a:t>1</a:t>
            </a:r>
            <a:r>
              <a:rPr lang="en-US" dirty="0"/>
              <a:t>) = 2(10t + C</a:t>
            </a:r>
            <a:r>
              <a:rPr lang="en-US" baseline="-25000" dirty="0"/>
              <a:t>2</a:t>
            </a:r>
            <a:r>
              <a:rPr lang="en-US" dirty="0"/>
              <a:t>) </a:t>
            </a:r>
          </a:p>
          <a:p>
            <a:pPr>
              <a:spcBef>
                <a:spcPts val="0"/>
              </a:spcBef>
            </a:pPr>
            <a:r>
              <a:rPr lang="en-US" dirty="0"/>
              <a:t>5v</a:t>
            </a:r>
            <a:r>
              <a:rPr lang="en-US" baseline="30000" dirty="0"/>
              <a:t>2</a:t>
            </a:r>
            <a:r>
              <a:rPr lang="en-US" dirty="0"/>
              <a:t> + C</a:t>
            </a:r>
            <a:r>
              <a:rPr lang="en-US" baseline="-25000" dirty="0"/>
              <a:t>1</a:t>
            </a:r>
            <a:r>
              <a:rPr lang="en-US" dirty="0"/>
              <a:t> = 20t + C</a:t>
            </a:r>
            <a:r>
              <a:rPr lang="en-US" baseline="-25000" dirty="0"/>
              <a:t>2</a:t>
            </a:r>
            <a:r>
              <a:rPr lang="en-US" dirty="0"/>
              <a:t> </a:t>
            </a:r>
          </a:p>
          <a:p>
            <a:pPr>
              <a:spcBef>
                <a:spcPts val="0"/>
              </a:spcBef>
            </a:pPr>
            <a:r>
              <a:rPr lang="en-US" dirty="0"/>
              <a:t>More algebra:</a:t>
            </a:r>
          </a:p>
          <a:p>
            <a:pPr>
              <a:spcBef>
                <a:spcPts val="0"/>
              </a:spcBef>
            </a:pPr>
            <a:r>
              <a:rPr lang="en-US" dirty="0"/>
              <a:t>5v</a:t>
            </a:r>
            <a:r>
              <a:rPr lang="en-US" baseline="30000" dirty="0"/>
              <a:t>2</a:t>
            </a:r>
            <a:r>
              <a:rPr lang="en-US" dirty="0"/>
              <a:t> = 20t + K</a:t>
            </a:r>
          </a:p>
          <a:p>
            <a:pPr>
              <a:spcBef>
                <a:spcPts val="0"/>
              </a:spcBef>
            </a:pPr>
            <a:r>
              <a:rPr lang="en-US" dirty="0"/>
              <a:t>v</a:t>
            </a:r>
            <a:r>
              <a:rPr lang="en-US" baseline="30000" dirty="0"/>
              <a:t>2</a:t>
            </a:r>
            <a:r>
              <a:rPr lang="en-US" dirty="0"/>
              <a:t> = 4t + K</a:t>
            </a:r>
          </a:p>
          <a:p>
            <a:pPr>
              <a:spcBef>
                <a:spcPts val="0"/>
              </a:spcBef>
            </a:pPr>
            <a:r>
              <a:rPr lang="en-US" dirty="0"/>
              <a:t>Is this the original equation?</a:t>
            </a:r>
          </a:p>
          <a:p>
            <a:pPr>
              <a:spcBef>
                <a:spcPts val="0"/>
              </a:spcBef>
            </a:pPr>
            <a:r>
              <a:rPr lang="en-US" dirty="0"/>
              <a:t>  we need an initial condition</a:t>
            </a:r>
          </a:p>
        </p:txBody>
      </p:sp>
    </p:spTree>
    <p:extLst>
      <p:ext uri="{BB962C8B-B14F-4D97-AF65-F5344CB8AC3E}">
        <p14:creationId xmlns:p14="http://schemas.microsoft.com/office/powerpoint/2010/main" val="375514783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dirty="0"/>
              <a:t>Differential Equations</a:t>
            </a:r>
            <a:endParaRPr lang="en-US" altLang="en-US" dirty="0"/>
          </a:p>
        </p:txBody>
      </p:sp>
      <p:sp>
        <p:nvSpPr>
          <p:cNvPr id="2" name="Content Placeholder 1"/>
          <p:cNvSpPr>
            <a:spLocks noGrp="1"/>
          </p:cNvSpPr>
          <p:nvPr>
            <p:ph idx="1"/>
          </p:nvPr>
        </p:nvSpPr>
        <p:spPr/>
        <p:txBody>
          <a:bodyPr/>
          <a:lstStyle/>
          <a:p>
            <a:pPr>
              <a:spcBef>
                <a:spcPts val="0"/>
              </a:spcBef>
            </a:pPr>
            <a:r>
              <a:rPr lang="en-US" dirty="0"/>
              <a:t>5v dv = 10 </a:t>
            </a:r>
            <a:r>
              <a:rPr lang="en-US" dirty="0" err="1"/>
              <a:t>dt</a:t>
            </a:r>
            <a:endParaRPr lang="en-US" dirty="0"/>
          </a:p>
          <a:p>
            <a:pPr>
              <a:spcBef>
                <a:spcPts val="0"/>
              </a:spcBef>
            </a:pPr>
            <a:r>
              <a:rPr lang="en-US" dirty="0"/>
              <a:t>v</a:t>
            </a:r>
            <a:r>
              <a:rPr lang="en-US" baseline="30000" dirty="0"/>
              <a:t>2</a:t>
            </a:r>
            <a:r>
              <a:rPr lang="en-US" dirty="0"/>
              <a:t> = 4t + K</a:t>
            </a:r>
          </a:p>
          <a:p>
            <a:pPr>
              <a:spcBef>
                <a:spcPts val="0"/>
              </a:spcBef>
            </a:pPr>
            <a:r>
              <a:rPr lang="en-US" dirty="0"/>
              <a:t>Initial condition: v(t=0) = 3</a:t>
            </a:r>
          </a:p>
          <a:p>
            <a:r>
              <a:rPr lang="en-US" dirty="0"/>
              <a:t>v</a:t>
            </a:r>
            <a:r>
              <a:rPr lang="en-US" baseline="30000" dirty="0"/>
              <a:t>2</a:t>
            </a:r>
            <a:r>
              <a:rPr lang="en-US" dirty="0"/>
              <a:t> = 4t + K</a:t>
            </a:r>
          </a:p>
          <a:p>
            <a:r>
              <a:rPr lang="en-US" dirty="0"/>
              <a:t>3</a:t>
            </a:r>
            <a:r>
              <a:rPr lang="en-US" baseline="30000" dirty="0"/>
              <a:t>2</a:t>
            </a:r>
            <a:r>
              <a:rPr lang="en-US" dirty="0"/>
              <a:t> = 4(0) + K</a:t>
            </a:r>
          </a:p>
          <a:p>
            <a:r>
              <a:rPr lang="en-US" dirty="0"/>
              <a:t>K = 9</a:t>
            </a:r>
          </a:p>
          <a:p>
            <a:r>
              <a:rPr lang="en-US" dirty="0"/>
              <a:t>What is the original equation?</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dirty="0"/>
              <a:t> </a:t>
            </a:r>
          </a:p>
          <a:p>
            <a:endParaRPr lang="en-US" dirty="0"/>
          </a:p>
        </p:txBody>
      </p:sp>
      <p:sp>
        <p:nvSpPr>
          <p:cNvPr id="4" name="Content Placeholder 1"/>
          <p:cNvSpPr txBox="1">
            <a:spLocks/>
          </p:cNvSpPr>
          <p:nvPr/>
        </p:nvSpPr>
        <p:spPr bwMode="auto">
          <a:xfrm>
            <a:off x="457200" y="1219200"/>
            <a:ext cx="82296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charset="0"/>
              <a:buNone/>
              <a:defRPr sz="4000" b="1" kern="1200">
                <a:solidFill>
                  <a:srgbClr val="CCFFFF"/>
                </a:solidFill>
                <a:latin typeface="+mn-lt"/>
                <a:ea typeface="+mn-ea"/>
                <a:cs typeface="+mn-cs"/>
              </a:defRPr>
            </a:lvl1pPr>
            <a:lvl2pPr marL="1028700" indent="-571500" algn="l" rtl="0" eaLnBrk="0" fontAlgn="base" hangingPunct="0">
              <a:spcBef>
                <a:spcPct val="20000"/>
              </a:spcBef>
              <a:spcAft>
                <a:spcPct val="0"/>
              </a:spcAft>
              <a:buFont typeface="Arial" pitchFamily="34" charset="0"/>
              <a:buChar char="•"/>
              <a:defRPr sz="4000" b="1" kern="1200">
                <a:solidFill>
                  <a:srgbClr val="CCFFFF"/>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
              <a:defRPr sz="4000" b="1" kern="1200">
                <a:solidFill>
                  <a:srgbClr val="CCFFF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4000" b="1" kern="1200">
                <a:solidFill>
                  <a:srgbClr val="CCFFF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4000" b="1" kern="1200">
                <a:solidFill>
                  <a:srgbClr val="CC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dirty="0"/>
              <a:t>5v dv = 10 </a:t>
            </a:r>
            <a:r>
              <a:rPr lang="en-US" dirty="0" err="1"/>
              <a:t>dt</a:t>
            </a:r>
            <a:endParaRPr lang="en-US" dirty="0"/>
          </a:p>
          <a:p>
            <a:pPr>
              <a:spcBef>
                <a:spcPts val="0"/>
              </a:spcBef>
            </a:pPr>
            <a:r>
              <a:rPr lang="en-US" dirty="0"/>
              <a:t>v</a:t>
            </a:r>
            <a:r>
              <a:rPr lang="en-US" baseline="30000" dirty="0"/>
              <a:t>2</a:t>
            </a:r>
            <a:r>
              <a:rPr lang="en-US" dirty="0"/>
              <a:t> = 4t + K</a:t>
            </a:r>
          </a:p>
          <a:p>
            <a:pPr>
              <a:spcBef>
                <a:spcPts val="0"/>
              </a:spcBef>
            </a:pPr>
            <a:r>
              <a:rPr lang="en-US" dirty="0"/>
              <a:t>Initial condition: v(t=0) = 3</a:t>
            </a:r>
          </a:p>
          <a:p>
            <a:r>
              <a:rPr lang="en-US" dirty="0"/>
              <a:t>K = 9</a:t>
            </a:r>
          </a:p>
          <a:p>
            <a:r>
              <a:rPr lang="en-US" dirty="0"/>
              <a:t>What is the original equation?</a:t>
            </a:r>
          </a:p>
          <a:p>
            <a:pPr algn="ctr"/>
            <a:r>
              <a:rPr lang="en-US" dirty="0">
                <a:solidFill>
                  <a:srgbClr val="FFFF00"/>
                </a:solidFill>
              </a:rPr>
              <a:t>v</a:t>
            </a:r>
            <a:r>
              <a:rPr lang="en-US" baseline="30000" dirty="0">
                <a:solidFill>
                  <a:srgbClr val="FFFF00"/>
                </a:solidFill>
              </a:rPr>
              <a:t>2</a:t>
            </a:r>
            <a:r>
              <a:rPr lang="en-US" dirty="0">
                <a:solidFill>
                  <a:srgbClr val="FFFF00"/>
                </a:solidFill>
              </a:rPr>
              <a:t> = 4t + 9</a:t>
            </a:r>
          </a:p>
          <a:p>
            <a:endParaRPr lang="en-US" dirty="0"/>
          </a:p>
        </p:txBody>
      </p:sp>
    </p:spTree>
    <p:extLst>
      <p:ext uri="{BB962C8B-B14F-4D97-AF65-F5344CB8AC3E}">
        <p14:creationId xmlns:p14="http://schemas.microsoft.com/office/powerpoint/2010/main" val="33666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dirty="0"/>
              <a:t>Note for calculators:</a:t>
            </a:r>
          </a:p>
          <a:p>
            <a:r>
              <a:rPr lang="en-US" dirty="0"/>
              <a:t>You will have to use y’ </a:t>
            </a:r>
          </a:p>
          <a:p>
            <a:r>
              <a:rPr lang="en-US" dirty="0"/>
              <a:t>rather than </a:t>
            </a:r>
            <a:r>
              <a:rPr lang="en-US" dirty="0" err="1"/>
              <a:t>dy</a:t>
            </a:r>
            <a:r>
              <a:rPr lang="en-US" dirty="0"/>
              <a:t>/dx and </a:t>
            </a:r>
          </a:p>
          <a:p>
            <a:r>
              <a:rPr lang="en-US" dirty="0"/>
              <a:t>y’’ instead of d</a:t>
            </a:r>
            <a:r>
              <a:rPr lang="en-US" baseline="30000" dirty="0"/>
              <a:t>2</a:t>
            </a:r>
            <a:r>
              <a:rPr lang="en-US" dirty="0"/>
              <a:t>y/dx</a:t>
            </a:r>
            <a:r>
              <a:rPr lang="en-US" baseline="30000" dirty="0"/>
              <a:t>2</a:t>
            </a:r>
          </a:p>
          <a:p>
            <a:endParaRPr lang="en-US" baseline="30000" dirty="0"/>
          </a:p>
          <a:p>
            <a:r>
              <a:rPr lang="en-US" dirty="0"/>
              <a:t>The ' symbol is blue 2</a:t>
            </a:r>
            <a:r>
              <a:rPr lang="en-US" baseline="30000" dirty="0"/>
              <a:t>nd</a:t>
            </a:r>
            <a:r>
              <a:rPr lang="en-US" dirty="0"/>
              <a:t> =</a:t>
            </a:r>
          </a:p>
          <a:p>
            <a:endParaRPr lang="en-US" dirty="0"/>
          </a:p>
        </p:txBody>
      </p:sp>
    </p:spTree>
    <p:extLst>
      <p:ext uri="{BB962C8B-B14F-4D97-AF65-F5344CB8AC3E}">
        <p14:creationId xmlns:p14="http://schemas.microsoft.com/office/powerpoint/2010/main" val="8660708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dirty="0"/>
              <a:t>Note: You have to use the “</a:t>
            </a:r>
            <a:r>
              <a:rPr lang="en-US" dirty="0">
                <a:latin typeface="Symbol" panose="05050102010706020507" pitchFamily="18" charset="2"/>
              </a:rPr>
              <a:t>*</a:t>
            </a:r>
            <a:r>
              <a:rPr lang="en-US" dirty="0"/>
              <a:t>”</a:t>
            </a:r>
          </a:p>
        </p:txBody>
      </p:sp>
    </p:spTree>
    <p:extLst>
      <p:ext uri="{BB962C8B-B14F-4D97-AF65-F5344CB8AC3E}">
        <p14:creationId xmlns:p14="http://schemas.microsoft.com/office/powerpoint/2010/main" val="2583105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62B2-F24B-4607-AE4D-630621E9ADCE}"/>
              </a:ext>
            </a:extLst>
          </p:cNvPr>
          <p:cNvSpPr>
            <a:spLocks noGrp="1"/>
          </p:cNvSpPr>
          <p:nvPr>
            <p:ph type="title"/>
          </p:nvPr>
        </p:nvSpPr>
        <p:spPr/>
        <p:txBody>
          <a:bodyPr/>
          <a:lstStyle/>
          <a:p>
            <a:r>
              <a:rPr lang="en-US" dirty="0"/>
              <a:t>Surface Area</a:t>
            </a:r>
          </a:p>
        </p:txBody>
      </p:sp>
      <p:sp>
        <p:nvSpPr>
          <p:cNvPr id="4" name="Content Placeholder 3">
            <a:extLst>
              <a:ext uri="{FF2B5EF4-FFF2-40B4-BE49-F238E27FC236}">
                <a16:creationId xmlns:a16="http://schemas.microsoft.com/office/drawing/2014/main" id="{9E1A1564-456D-4325-B986-0481B1FC9089}"/>
              </a:ext>
            </a:extLst>
          </p:cNvPr>
          <p:cNvSpPr>
            <a:spLocks noGrp="1"/>
          </p:cNvSpPr>
          <p:nvPr>
            <p:ph idx="1"/>
          </p:nvPr>
        </p:nvSpPr>
        <p:spPr/>
        <p:txBody>
          <a:bodyPr/>
          <a:lstStyle/>
          <a:p>
            <a:r>
              <a:rPr lang="en-US" dirty="0"/>
              <a:t>We can derive a formula for the surface area much as we derived the formula for arc length</a:t>
            </a:r>
          </a:p>
        </p:txBody>
      </p:sp>
    </p:spTree>
    <p:extLst>
      <p:ext uri="{BB962C8B-B14F-4D97-AF65-F5344CB8AC3E}">
        <p14:creationId xmlns:p14="http://schemas.microsoft.com/office/powerpoint/2010/main" val="19019729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dirty="0"/>
              <a:t>Your TI will solve 1</a:t>
            </a:r>
            <a:r>
              <a:rPr lang="en-US" baseline="30000" dirty="0"/>
              <a:t>st</a:t>
            </a:r>
            <a:r>
              <a:rPr lang="en-US" dirty="0"/>
              <a:t> </a:t>
            </a:r>
          </a:p>
          <a:p>
            <a:r>
              <a:rPr lang="en-US" dirty="0"/>
              <a:t>and 2</a:t>
            </a:r>
            <a:r>
              <a:rPr lang="en-US" baseline="30000" dirty="0"/>
              <a:t>nd</a:t>
            </a:r>
            <a:r>
              <a:rPr lang="en-US" dirty="0"/>
              <a:t> order </a:t>
            </a:r>
            <a:r>
              <a:rPr lang="en-US" dirty="0" err="1"/>
              <a:t>DiffEqs</a:t>
            </a:r>
            <a:r>
              <a:rPr lang="en-US" dirty="0"/>
              <a:t> </a:t>
            </a:r>
          </a:p>
          <a:p>
            <a:r>
              <a:rPr lang="en-US" dirty="0"/>
              <a:t>with </a:t>
            </a:r>
            <a:r>
              <a:rPr lang="en-US" dirty="0" err="1"/>
              <a:t>deSolve</a:t>
            </a:r>
            <a:endParaRPr lang="en-US" dirty="0"/>
          </a:p>
          <a:p>
            <a:endParaRPr lang="en-US" sz="2000" dirty="0"/>
          </a:p>
          <a:p>
            <a:r>
              <a:rPr lang="en-US" dirty="0"/>
              <a:t>For higher-order </a:t>
            </a:r>
            <a:r>
              <a:rPr lang="en-US" dirty="0" err="1"/>
              <a:t>DiffEqs</a:t>
            </a:r>
            <a:r>
              <a:rPr lang="en-US" dirty="0"/>
              <a:t> </a:t>
            </a:r>
          </a:p>
          <a:p>
            <a:r>
              <a:rPr lang="en-US" dirty="0"/>
              <a:t>you will need to download </a:t>
            </a:r>
          </a:p>
          <a:p>
            <a:r>
              <a:rPr lang="en-US" dirty="0"/>
              <a:t>an app</a:t>
            </a:r>
            <a:br>
              <a:rPr lang="en-US" dirty="0"/>
            </a:br>
            <a:endParaRPr lang="en-US" dirty="0"/>
          </a:p>
        </p:txBody>
      </p:sp>
    </p:spTree>
    <p:extLst>
      <p:ext uri="{BB962C8B-B14F-4D97-AF65-F5344CB8AC3E}">
        <p14:creationId xmlns:p14="http://schemas.microsoft.com/office/powerpoint/2010/main" val="397657175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a:xfrm>
            <a:off x="457200" y="1219200"/>
            <a:ext cx="8229600" cy="5638800"/>
          </a:xfrm>
        </p:spPr>
        <p:txBody>
          <a:bodyPr/>
          <a:lstStyle/>
          <a:p>
            <a:r>
              <a:rPr lang="en-US" dirty="0"/>
              <a:t>Note:</a:t>
            </a:r>
          </a:p>
          <a:p>
            <a:r>
              <a:rPr lang="en-US" dirty="0"/>
              <a:t>The TI app will call </a:t>
            </a:r>
          </a:p>
          <a:p>
            <a:r>
              <a:rPr lang="en-US" dirty="0"/>
              <a:t>each of the Cs as “@” </a:t>
            </a:r>
          </a:p>
          <a:p>
            <a:r>
              <a:rPr lang="en-US" dirty="0"/>
              <a:t>numbers, counting up </a:t>
            </a:r>
          </a:p>
          <a:p>
            <a:r>
              <a:rPr lang="en-US" dirty="0"/>
              <a:t>from the first one you </a:t>
            </a:r>
          </a:p>
          <a:p>
            <a:r>
              <a:rPr lang="en-US" dirty="0"/>
              <a:t>calculate</a:t>
            </a:r>
          </a:p>
          <a:p>
            <a:endParaRPr lang="en-US" dirty="0"/>
          </a:p>
        </p:txBody>
      </p:sp>
    </p:spTree>
    <p:extLst>
      <p:ext uri="{BB962C8B-B14F-4D97-AF65-F5344CB8AC3E}">
        <p14:creationId xmlns:p14="http://schemas.microsoft.com/office/powerpoint/2010/main" val="240937285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a:spcBef>
                <a:spcPct val="0"/>
              </a:spcBef>
              <a:buFontTx/>
              <a:buNone/>
            </a:pPr>
            <a:r>
              <a:rPr lang="en-US" altLang="en-US" sz="6000" dirty="0">
                <a:solidFill>
                  <a:srgbClr val="FFFF00"/>
                </a:solidFill>
              </a:rPr>
              <a:t>Questions?</a:t>
            </a: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397000"/>
            <a:ext cx="38608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6786F5A2-A860-41FB-92B1-80B5708D0C91}"/>
              </a:ext>
            </a:extLst>
          </p:cNvPr>
          <p:cNvSpPr/>
          <p:nvPr/>
        </p:nvSpPr>
        <p:spPr>
          <a:xfrm>
            <a:off x="0" y="6553200"/>
            <a:ext cx="3042821" cy="323165"/>
          </a:xfrm>
          <a:prstGeom prst="rect">
            <a:avLst/>
          </a:prstGeom>
        </p:spPr>
        <p:txBody>
          <a:bodyPr wrap="none">
            <a:spAutoFit/>
          </a:bodyPr>
          <a:lstStyle/>
          <a:p>
            <a:r>
              <a:rPr lang="en-US" sz="1500" b="1" dirty="0">
                <a:solidFill>
                  <a:srgbClr val="00B0F0"/>
                </a:solidFill>
              </a:rPr>
              <a:t>http://i.imgur.com/aliTlT3.jpg</a:t>
            </a:r>
          </a:p>
        </p:txBody>
      </p:sp>
    </p:spTree>
    <p:extLst>
      <p:ext uri="{BB962C8B-B14F-4D97-AF65-F5344CB8AC3E}">
        <p14:creationId xmlns:p14="http://schemas.microsoft.com/office/powerpoint/2010/main" val="418874268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a:xfrm>
            <a:off x="381000" y="1219200"/>
            <a:ext cx="8458200" cy="5638800"/>
          </a:xfrm>
        </p:spPr>
        <p:txBody>
          <a:bodyPr/>
          <a:lstStyle/>
          <a:p>
            <a:r>
              <a:rPr lang="en-US" dirty="0"/>
              <a:t>Kirchhoff's voltage law says that the directed sum of the voltages around a circuit </a:t>
            </a:r>
          </a:p>
          <a:p>
            <a:pPr algn="ctr"/>
            <a:r>
              <a:rPr lang="en-US" dirty="0"/>
              <a:t>must be zero</a:t>
            </a:r>
          </a:p>
          <a:p>
            <a:endParaRPr lang="en-US" dirty="0"/>
          </a:p>
        </p:txBody>
      </p:sp>
    </p:spTree>
    <p:extLst>
      <p:ext uri="{BB962C8B-B14F-4D97-AF65-F5344CB8AC3E}">
        <p14:creationId xmlns:p14="http://schemas.microsoft.com/office/powerpoint/2010/main" val="99069636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This results in the following equation: </a:t>
                </a:r>
              </a:p>
              <a:p>
                <a:pPr algn="ctr">
                  <a:spcBef>
                    <a:spcPts val="0"/>
                  </a:spcBef>
                </a:pPr>
                <a:r>
                  <a:rPr lang="en-US" dirty="0" err="1"/>
                  <a:t>Ri</a:t>
                </a:r>
                <a:r>
                  <a:rPr lang="en-US" dirty="0"/>
                  <a:t> + L</a:t>
                </a:r>
                <a14:m>
                  <m:oMath xmlns:m="http://schemas.openxmlformats.org/officeDocument/2006/math">
                    <m:f>
                      <m:fPr>
                        <m:ctrlPr>
                          <a:rPr lang="en-US" sz="3000" i="1">
                            <a:latin typeface="Cambria Math" panose="02040503050406030204" pitchFamily="18" charset="0"/>
                          </a:rPr>
                        </m:ctrlPr>
                      </m:fPr>
                      <m:num>
                        <m:r>
                          <m:rPr>
                            <m:nor/>
                          </m:rPr>
                          <a:rPr lang="en-US" sz="3000" dirty="0"/>
                          <m:t>di</m:t>
                        </m:r>
                      </m:num>
                      <m:den>
                        <m:r>
                          <m:rPr>
                            <m:nor/>
                          </m:rPr>
                          <a:rPr lang="en-US" sz="3000" dirty="0"/>
                          <m:t>dt</m:t>
                        </m:r>
                      </m:den>
                    </m:f>
                  </m:oMath>
                </a14:m>
                <a:r>
                  <a:rPr lang="en-US" dirty="0"/>
                  <a:t>  = V</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2593" t="-1946"/>
                </a:stretch>
              </a:blipFill>
            </p:spPr>
            <p:txBody>
              <a:bodyPr/>
              <a:lstStyle/>
              <a:p>
                <a:r>
                  <a:rPr lang="en-US">
                    <a:noFill/>
                  </a:rPr>
                  <a:t> </a:t>
                </a:r>
              </a:p>
            </p:txBody>
          </p:sp>
        </mc:Fallback>
      </mc:AlternateContent>
    </p:spTree>
    <p:extLst>
      <p:ext uri="{BB962C8B-B14F-4D97-AF65-F5344CB8AC3E}">
        <p14:creationId xmlns:p14="http://schemas.microsoft.com/office/powerpoint/2010/main" val="69229730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81000" y="838200"/>
                <a:ext cx="8763000" cy="5638800"/>
              </a:xfrm>
            </p:spPr>
            <p:txBody>
              <a:bodyPr/>
              <a:lstStyle/>
              <a:p>
                <a:pPr algn="ctr">
                  <a:spcBef>
                    <a:spcPts val="0"/>
                  </a:spcBef>
                </a:pPr>
                <a:r>
                  <a:rPr lang="en-US" dirty="0"/>
                  <a:t>Ri + L</a:t>
                </a:r>
                <a14:m>
                  <m:oMath xmlns:m="http://schemas.openxmlformats.org/officeDocument/2006/math">
                    <m:f>
                      <m:fPr>
                        <m:ctrlPr>
                          <a:rPr lang="en-US" sz="3000" i="1">
                            <a:latin typeface="Cambria Math" panose="02040503050406030204" pitchFamily="18" charset="0"/>
                          </a:rPr>
                        </m:ctrlPr>
                      </m:fPr>
                      <m:num>
                        <m:r>
                          <m:rPr>
                            <m:nor/>
                          </m:rPr>
                          <a:rPr lang="en-US" sz="3000" dirty="0"/>
                          <m:t>di</m:t>
                        </m:r>
                      </m:num>
                      <m:den>
                        <m:r>
                          <m:rPr>
                            <m:nor/>
                          </m:rPr>
                          <a:rPr lang="en-US" sz="3000" dirty="0"/>
                          <m:t>dt</m:t>
                        </m:r>
                      </m:den>
                    </m:f>
                  </m:oMath>
                </a14:m>
                <a:r>
                  <a:rPr lang="en-US" dirty="0"/>
                  <a:t>  = V </a:t>
                </a:r>
              </a:p>
              <a:p>
                <a:r>
                  <a:rPr lang="en-US" dirty="0"/>
                  <a:t>Is this a differential equation?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81000" y="838200"/>
                <a:ext cx="8763000" cy="5638800"/>
              </a:xfrm>
              <a:blipFill>
                <a:blip r:embed="rId2"/>
                <a:stretch>
                  <a:fillRect l="-2505" t="-324"/>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977EE7E6-7140-405F-9CB0-88C68C1C477C}"/>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 FOR A SERIES RL CIRCUIT</a:t>
            </a:r>
          </a:p>
          <a:p>
            <a:pPr algn="ctr" eaLnBrk="1" hangingPunct="1">
              <a:spcBef>
                <a:spcPct val="0"/>
              </a:spcBef>
              <a:buFontTx/>
              <a:buNone/>
            </a:pPr>
            <a:r>
              <a:rPr lang="en-US" altLang="en-US" sz="2400" dirty="0">
                <a:solidFill>
                  <a:schemeClr val="bg1"/>
                </a:solidFill>
              </a:rPr>
              <a:t>IN-CLASS PROBLEM 12</a:t>
            </a:r>
            <a:endParaRPr lang="en-US" altLang="en-US" sz="2400" i="1" dirty="0">
              <a:solidFill>
                <a:schemeClr val="folHlink"/>
              </a:solidFill>
            </a:endParaRPr>
          </a:p>
        </p:txBody>
      </p:sp>
    </p:spTree>
    <p:extLst>
      <p:ext uri="{BB962C8B-B14F-4D97-AF65-F5344CB8AC3E}">
        <p14:creationId xmlns:p14="http://schemas.microsoft.com/office/powerpoint/2010/main" val="296124586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81000" y="838200"/>
                <a:ext cx="8763000" cy="5638800"/>
              </a:xfrm>
            </p:spPr>
            <p:txBody>
              <a:bodyPr/>
              <a:lstStyle/>
              <a:p>
                <a:pPr algn="ctr">
                  <a:spcBef>
                    <a:spcPts val="0"/>
                  </a:spcBef>
                </a:pPr>
                <a:r>
                  <a:rPr lang="en-US" dirty="0"/>
                  <a:t>Ri + L</a:t>
                </a:r>
                <a14:m>
                  <m:oMath xmlns:m="http://schemas.openxmlformats.org/officeDocument/2006/math">
                    <m:f>
                      <m:fPr>
                        <m:ctrlPr>
                          <a:rPr lang="en-US" sz="3000" i="1">
                            <a:latin typeface="Cambria Math" panose="02040503050406030204" pitchFamily="18" charset="0"/>
                          </a:rPr>
                        </m:ctrlPr>
                      </m:fPr>
                      <m:num>
                        <m:r>
                          <m:rPr>
                            <m:nor/>
                          </m:rPr>
                          <a:rPr lang="en-US" sz="3000" dirty="0"/>
                          <m:t>di</m:t>
                        </m:r>
                      </m:num>
                      <m:den>
                        <m:r>
                          <m:rPr>
                            <m:nor/>
                          </m:rPr>
                          <a:rPr lang="en-US" sz="3000" dirty="0"/>
                          <m:t>dt</m:t>
                        </m:r>
                      </m:den>
                    </m:f>
                  </m:oMath>
                </a14:m>
                <a:r>
                  <a:rPr lang="en-US" dirty="0"/>
                  <a:t>  = V </a:t>
                </a:r>
              </a:p>
              <a:p>
                <a:r>
                  <a:rPr lang="en-US" dirty="0"/>
                  <a:t>Is this a differential equation?</a:t>
                </a:r>
              </a:p>
              <a:p>
                <a:r>
                  <a:rPr lang="en-US" dirty="0">
                    <a:solidFill>
                      <a:srgbClr val="FFFF00"/>
                    </a:solidFill>
                  </a:rPr>
                  <a:t>Yep…</a:t>
                </a:r>
              </a:p>
              <a:p>
                <a:r>
                  <a:rPr lang="en-US" dirty="0"/>
                  <a:t>What is the order of this </a:t>
                </a:r>
                <a:r>
                  <a:rPr lang="en-US" dirty="0" err="1"/>
                  <a:t>DiffEq</a:t>
                </a:r>
                <a:r>
                  <a:rPr lang="en-US"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81000" y="838200"/>
                <a:ext cx="8763000" cy="5638800"/>
              </a:xfrm>
              <a:blipFill>
                <a:blip r:embed="rId2"/>
                <a:stretch>
                  <a:fillRect l="-2505" t="-324" r="-4732"/>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977EE7E6-7140-405F-9CB0-88C68C1C477C}"/>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 FOR A SERIES RL CIRCUIT</a:t>
            </a:r>
          </a:p>
          <a:p>
            <a:pPr algn="ctr" eaLnBrk="1" hangingPunct="1">
              <a:spcBef>
                <a:spcPct val="0"/>
              </a:spcBef>
              <a:buFontTx/>
              <a:buNone/>
            </a:pPr>
            <a:r>
              <a:rPr lang="en-US" altLang="en-US" sz="2400" dirty="0">
                <a:solidFill>
                  <a:schemeClr val="bg1"/>
                </a:solidFill>
              </a:rPr>
              <a:t>IN-CLASS PROBLEM 12</a:t>
            </a:r>
            <a:endParaRPr lang="en-US" altLang="en-US" sz="2400" i="1" dirty="0">
              <a:solidFill>
                <a:schemeClr val="folHlink"/>
              </a:solidFill>
            </a:endParaRPr>
          </a:p>
        </p:txBody>
      </p:sp>
    </p:spTree>
    <p:extLst>
      <p:ext uri="{BB962C8B-B14F-4D97-AF65-F5344CB8AC3E}">
        <p14:creationId xmlns:p14="http://schemas.microsoft.com/office/powerpoint/2010/main" val="396638918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81000" y="838200"/>
                <a:ext cx="8763000" cy="5638800"/>
              </a:xfrm>
            </p:spPr>
            <p:txBody>
              <a:bodyPr/>
              <a:lstStyle/>
              <a:p>
                <a:pPr algn="ctr">
                  <a:spcBef>
                    <a:spcPts val="0"/>
                  </a:spcBef>
                </a:pPr>
                <a:r>
                  <a:rPr lang="en-US" dirty="0"/>
                  <a:t>Ri + L</a:t>
                </a:r>
                <a14:m>
                  <m:oMath xmlns:m="http://schemas.openxmlformats.org/officeDocument/2006/math">
                    <m:f>
                      <m:fPr>
                        <m:ctrlPr>
                          <a:rPr lang="en-US" sz="3000" i="1">
                            <a:latin typeface="Cambria Math" panose="02040503050406030204" pitchFamily="18" charset="0"/>
                          </a:rPr>
                        </m:ctrlPr>
                      </m:fPr>
                      <m:num>
                        <m:r>
                          <m:rPr>
                            <m:nor/>
                          </m:rPr>
                          <a:rPr lang="en-US" sz="3000" dirty="0"/>
                          <m:t>di</m:t>
                        </m:r>
                      </m:num>
                      <m:den>
                        <m:r>
                          <m:rPr>
                            <m:nor/>
                          </m:rPr>
                          <a:rPr lang="en-US" sz="3000" dirty="0"/>
                          <m:t>dt</m:t>
                        </m:r>
                      </m:den>
                    </m:f>
                  </m:oMath>
                </a14:m>
                <a:r>
                  <a:rPr lang="en-US" dirty="0"/>
                  <a:t>  = V </a:t>
                </a:r>
              </a:p>
              <a:p>
                <a:r>
                  <a:rPr lang="en-US" dirty="0"/>
                  <a:t>What is the order of this </a:t>
                </a:r>
                <a:r>
                  <a:rPr lang="en-US" dirty="0" err="1"/>
                  <a:t>DiffEq</a:t>
                </a:r>
                <a:r>
                  <a:rPr lang="en-US" dirty="0"/>
                  <a:t>?</a:t>
                </a:r>
              </a:p>
              <a:p>
                <a:r>
                  <a:rPr lang="en-US" dirty="0">
                    <a:solidFill>
                      <a:srgbClr val="FFFF00"/>
                    </a:solidFill>
                  </a:rPr>
                  <a:t>first order</a:t>
                </a:r>
              </a:p>
              <a:p>
                <a:r>
                  <a:rPr lang="en-US"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81000" y="838200"/>
                <a:ext cx="8763000" cy="5638800"/>
              </a:xfrm>
              <a:blipFill>
                <a:blip r:embed="rId2"/>
                <a:stretch>
                  <a:fillRect l="-2505" t="-324" r="-2088"/>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977EE7E6-7140-405F-9CB0-88C68C1C477C}"/>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 FOR A SERIES RL CIRCUIT</a:t>
            </a:r>
          </a:p>
          <a:p>
            <a:pPr algn="ctr" eaLnBrk="1" hangingPunct="1">
              <a:spcBef>
                <a:spcPct val="0"/>
              </a:spcBef>
              <a:buFontTx/>
              <a:buNone/>
            </a:pPr>
            <a:r>
              <a:rPr lang="en-US" altLang="en-US" sz="2400" dirty="0">
                <a:solidFill>
                  <a:schemeClr val="bg1"/>
                </a:solidFill>
              </a:rPr>
              <a:t>IN-CLASS PROBLEM 12</a:t>
            </a:r>
            <a:endParaRPr lang="en-US" altLang="en-US" sz="2400" i="1" dirty="0">
              <a:solidFill>
                <a:schemeClr val="folHlink"/>
              </a:solidFill>
            </a:endParaRPr>
          </a:p>
        </p:txBody>
      </p:sp>
    </p:spTree>
    <p:extLst>
      <p:ext uri="{BB962C8B-B14F-4D97-AF65-F5344CB8AC3E}">
        <p14:creationId xmlns:p14="http://schemas.microsoft.com/office/powerpoint/2010/main" val="250888124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3048000" cy="3207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a:spLocks noChangeArrowheads="1"/>
          </p:cNvSpPr>
          <p:nvPr/>
        </p:nvSpPr>
        <p:spPr bwMode="auto">
          <a:xfrm>
            <a:off x="1600200" y="914400"/>
            <a:ext cx="7239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algn="ctr" eaLnBrk="1" hangingPunct="1"/>
            <a:r>
              <a:rPr lang="en-US" sz="6000" b="1" dirty="0">
                <a:solidFill>
                  <a:srgbClr val="FFFF00"/>
                </a:solidFill>
              </a:rPr>
              <a:t>     Questions?</a:t>
            </a:r>
          </a:p>
          <a:p>
            <a:pPr algn="ctr" eaLnBrk="1" hangingPunct="1"/>
            <a:endParaRPr lang="en-US" sz="6000" b="1" dirty="0">
              <a:solidFill>
                <a:srgbClr val="FFFF00"/>
              </a:solidFill>
            </a:endParaRPr>
          </a:p>
        </p:txBody>
      </p:sp>
      <p:sp>
        <p:nvSpPr>
          <p:cNvPr id="6" name="Rectangle 5"/>
          <p:cNvSpPr/>
          <p:nvPr/>
        </p:nvSpPr>
        <p:spPr>
          <a:xfrm>
            <a:off x="0" y="6553200"/>
            <a:ext cx="2924198" cy="323165"/>
          </a:xfrm>
          <a:prstGeom prst="rect">
            <a:avLst/>
          </a:prstGeom>
        </p:spPr>
        <p:txBody>
          <a:bodyPr wrap="none">
            <a:spAutoFit/>
          </a:bodyPr>
          <a:lstStyle/>
          <a:p>
            <a:r>
              <a:rPr lang="en-US" sz="1500" b="1" dirty="0">
                <a:solidFill>
                  <a:srgbClr val="00B0F0"/>
                </a:solidFill>
              </a:rPr>
              <a:t>http://</a:t>
            </a:r>
            <a:r>
              <a:rPr lang="en-US" sz="1500" dirty="0">
                <a:solidFill>
                  <a:srgbClr val="00B0F0"/>
                </a:solidFill>
              </a:rPr>
              <a:t>i.imgur.com/aliTlT3.jpg</a:t>
            </a:r>
          </a:p>
        </p:txBody>
      </p:sp>
    </p:spTree>
    <p:extLst>
      <p:ext uri="{BB962C8B-B14F-4D97-AF65-F5344CB8AC3E}">
        <p14:creationId xmlns:p14="http://schemas.microsoft.com/office/powerpoint/2010/main" val="206689872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pPr>
              <a:spcBef>
                <a:spcPts val="0"/>
              </a:spcBef>
            </a:pPr>
            <a:r>
              <a:rPr lang="en-US" sz="3800" dirty="0"/>
              <a:t>Today we studied:</a:t>
            </a:r>
          </a:p>
          <a:p>
            <a:pPr>
              <a:spcBef>
                <a:spcPts val="0"/>
              </a:spcBef>
            </a:pPr>
            <a:r>
              <a:rPr lang="en-US" sz="3800" dirty="0"/>
              <a:t>	Review of Surface Areas and </a:t>
            </a:r>
          </a:p>
          <a:p>
            <a:pPr>
              <a:spcBef>
                <a:spcPts val="0"/>
              </a:spcBef>
            </a:pPr>
            <a:r>
              <a:rPr lang="en-US" sz="3800" dirty="0"/>
              <a:t>		Growth models</a:t>
            </a:r>
          </a:p>
          <a:p>
            <a:pPr>
              <a:spcBef>
                <a:spcPts val="0"/>
              </a:spcBef>
            </a:pPr>
            <a:r>
              <a:rPr lang="en-US" sz="3800" dirty="0"/>
              <a:t>	</a:t>
            </a:r>
            <a:r>
              <a:rPr lang="en-US" sz="3800" dirty="0" err="1"/>
              <a:t>DiffEq</a:t>
            </a:r>
            <a:r>
              <a:rPr lang="en-US" sz="3800"/>
              <a:t>!</a:t>
            </a:r>
            <a:endParaRPr lang="en-US" sz="3800" dirty="0"/>
          </a:p>
        </p:txBody>
      </p:sp>
    </p:spTree>
    <p:extLst>
      <p:ext uri="{BB962C8B-B14F-4D97-AF65-F5344CB8AC3E}">
        <p14:creationId xmlns:p14="http://schemas.microsoft.com/office/powerpoint/2010/main" val="723900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B23461-4070-4393-BC3C-D50D4EA487AF}"/>
              </a:ext>
            </a:extLst>
          </p:cNvPr>
          <p:cNvPicPr>
            <a:picLocks noChangeAspect="1"/>
          </p:cNvPicPr>
          <p:nvPr/>
        </p:nvPicPr>
        <p:blipFill>
          <a:blip r:embed="rId2"/>
          <a:stretch>
            <a:fillRect/>
          </a:stretch>
        </p:blipFill>
        <p:spPr>
          <a:xfrm>
            <a:off x="5369442" y="4724400"/>
            <a:ext cx="3774558" cy="2094614"/>
          </a:xfrm>
          <a:prstGeom prst="rect">
            <a:avLst/>
          </a:prstGeom>
        </p:spPr>
      </p:pic>
      <p:sp>
        <p:nvSpPr>
          <p:cNvPr id="2" name="Title 1">
            <a:extLst>
              <a:ext uri="{FF2B5EF4-FFF2-40B4-BE49-F238E27FC236}">
                <a16:creationId xmlns:a16="http://schemas.microsoft.com/office/drawing/2014/main" id="{11EB62B2-F24B-4607-AE4D-630621E9ADCE}"/>
              </a:ext>
            </a:extLst>
          </p:cNvPr>
          <p:cNvSpPr>
            <a:spLocks noGrp="1"/>
          </p:cNvSpPr>
          <p:nvPr>
            <p:ph type="title"/>
          </p:nvPr>
        </p:nvSpPr>
        <p:spPr/>
        <p:txBody>
          <a:bodyPr/>
          <a:lstStyle/>
          <a:p>
            <a:r>
              <a:rPr lang="en-US" dirty="0"/>
              <a:t>Surface Area</a:t>
            </a:r>
          </a:p>
        </p:txBody>
      </p:sp>
      <p:sp>
        <p:nvSpPr>
          <p:cNvPr id="4" name="Content Placeholder 3">
            <a:extLst>
              <a:ext uri="{FF2B5EF4-FFF2-40B4-BE49-F238E27FC236}">
                <a16:creationId xmlns:a16="http://schemas.microsoft.com/office/drawing/2014/main" id="{9E1A1564-456D-4325-B986-0481B1FC9089}"/>
              </a:ext>
            </a:extLst>
          </p:cNvPr>
          <p:cNvSpPr>
            <a:spLocks noGrp="1"/>
          </p:cNvSpPr>
          <p:nvPr>
            <p:ph idx="1"/>
          </p:nvPr>
        </p:nvSpPr>
        <p:spPr/>
        <p:txBody>
          <a:bodyPr/>
          <a:lstStyle/>
          <a:p>
            <a:r>
              <a:rPr lang="en-US" dirty="0"/>
              <a:t>We’ll start by dividing the interval into equal subintervals of width </a:t>
            </a:r>
            <a:r>
              <a:rPr lang="en-US" dirty="0" err="1"/>
              <a:t>Δx</a:t>
            </a:r>
            <a:endParaRPr lang="en-US" dirty="0"/>
          </a:p>
          <a:p>
            <a:pPr>
              <a:spcBef>
                <a:spcPts val="0"/>
              </a:spcBef>
            </a:pPr>
            <a:r>
              <a:rPr lang="en-US" dirty="0"/>
              <a:t>Approximate the function in each subinterval with a straight line between the </a:t>
            </a:r>
          </a:p>
          <a:p>
            <a:pPr>
              <a:spcBef>
                <a:spcPts val="0"/>
              </a:spcBef>
            </a:pPr>
            <a:r>
              <a:rPr lang="en-US" dirty="0"/>
              <a:t>interval endpoints </a:t>
            </a:r>
          </a:p>
        </p:txBody>
      </p:sp>
      <p:sp>
        <p:nvSpPr>
          <p:cNvPr id="6" name="Rectangle 5">
            <a:extLst>
              <a:ext uri="{FF2B5EF4-FFF2-40B4-BE49-F238E27FC236}">
                <a16:creationId xmlns:a16="http://schemas.microsoft.com/office/drawing/2014/main" id="{DFEF2619-3CA6-483B-8373-26A435DA0AD7}"/>
              </a:ext>
            </a:extLst>
          </p:cNvPr>
          <p:cNvSpPr/>
          <p:nvPr/>
        </p:nvSpPr>
        <p:spPr>
          <a:xfrm>
            <a:off x="-2950" y="6611035"/>
            <a:ext cx="1431802" cy="323165"/>
          </a:xfrm>
          <a:prstGeom prst="rect">
            <a:avLst/>
          </a:prstGeom>
        </p:spPr>
        <p:txBody>
          <a:bodyPr wrap="none">
            <a:spAutoFit/>
          </a:bodyPr>
          <a:lstStyle/>
          <a:p>
            <a:r>
              <a:rPr lang="en-US" sz="1500" dirty="0" err="1">
                <a:solidFill>
                  <a:srgbClr val="00B0F0"/>
                </a:solidFill>
              </a:rPr>
              <a:t>VFrench</a:t>
            </a:r>
            <a:r>
              <a:rPr lang="en-US" sz="1500" dirty="0">
                <a:solidFill>
                  <a:srgbClr val="00B0F0"/>
                </a:solidFill>
              </a:rPr>
              <a:t> 2021</a:t>
            </a:r>
          </a:p>
        </p:txBody>
      </p:sp>
    </p:spTree>
    <p:extLst>
      <p:ext uri="{BB962C8B-B14F-4D97-AF65-F5344CB8AC3E}">
        <p14:creationId xmlns:p14="http://schemas.microsoft.com/office/powerpoint/2010/main" val="117579934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pPr eaLnBrk="1" hangingPunct="1"/>
            <a:r>
              <a:rPr lang="en-US" altLang="en-US"/>
              <a:t>You Survived!</a:t>
            </a:r>
          </a:p>
        </p:txBody>
      </p:sp>
      <p:pic>
        <p:nvPicPr>
          <p:cNvPr id="1310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8713"/>
            <a:ext cx="9144000" cy="571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2369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9BD4113-B6D4-43DD-BD6D-CE3E460C48F6}"/>
              </a:ext>
            </a:extLst>
          </p:cNvPr>
          <p:cNvPicPr>
            <a:picLocks noChangeAspect="1"/>
          </p:cNvPicPr>
          <p:nvPr/>
        </p:nvPicPr>
        <p:blipFill>
          <a:blip r:embed="rId2"/>
          <a:stretch>
            <a:fillRect/>
          </a:stretch>
        </p:blipFill>
        <p:spPr>
          <a:xfrm>
            <a:off x="0" y="2953706"/>
            <a:ext cx="9144000" cy="3904294"/>
          </a:xfrm>
          <a:prstGeom prst="rect">
            <a:avLst/>
          </a:prstGeom>
        </p:spPr>
      </p:pic>
      <p:sp>
        <p:nvSpPr>
          <p:cNvPr id="2" name="Title 1">
            <a:extLst>
              <a:ext uri="{FF2B5EF4-FFF2-40B4-BE49-F238E27FC236}">
                <a16:creationId xmlns:a16="http://schemas.microsoft.com/office/drawing/2014/main" id="{11EB62B2-F24B-4607-AE4D-630621E9ADCE}"/>
              </a:ext>
            </a:extLst>
          </p:cNvPr>
          <p:cNvSpPr>
            <a:spLocks noGrp="1"/>
          </p:cNvSpPr>
          <p:nvPr>
            <p:ph type="title"/>
          </p:nvPr>
        </p:nvSpPr>
        <p:spPr/>
        <p:txBody>
          <a:bodyPr/>
          <a:lstStyle/>
          <a:p>
            <a:r>
              <a:rPr lang="en-US" dirty="0"/>
              <a:t>Surface Area</a:t>
            </a:r>
          </a:p>
        </p:txBody>
      </p:sp>
      <p:sp>
        <p:nvSpPr>
          <p:cNvPr id="4" name="Content Placeholder 3">
            <a:extLst>
              <a:ext uri="{FF2B5EF4-FFF2-40B4-BE49-F238E27FC236}">
                <a16:creationId xmlns:a16="http://schemas.microsoft.com/office/drawing/2014/main" id="{E9278F14-9163-4410-9F3D-13A5C6B3E439}"/>
              </a:ext>
            </a:extLst>
          </p:cNvPr>
          <p:cNvSpPr>
            <a:spLocks noGrp="1"/>
          </p:cNvSpPr>
          <p:nvPr>
            <p:ph idx="1"/>
          </p:nvPr>
        </p:nvSpPr>
        <p:spPr/>
        <p:txBody>
          <a:bodyPr/>
          <a:lstStyle/>
          <a:p>
            <a:r>
              <a:rPr lang="en-US" dirty="0"/>
              <a:t>Rotate the approximations about the x-axis to get the  solid of revolution</a:t>
            </a:r>
          </a:p>
        </p:txBody>
      </p:sp>
      <p:sp>
        <p:nvSpPr>
          <p:cNvPr id="6" name="Rectangle 5">
            <a:extLst>
              <a:ext uri="{FF2B5EF4-FFF2-40B4-BE49-F238E27FC236}">
                <a16:creationId xmlns:a16="http://schemas.microsoft.com/office/drawing/2014/main" id="{E1866FF2-F22F-4843-96CD-BF307F2ABCF1}"/>
              </a:ext>
            </a:extLst>
          </p:cNvPr>
          <p:cNvSpPr/>
          <p:nvPr/>
        </p:nvSpPr>
        <p:spPr>
          <a:xfrm>
            <a:off x="-2950" y="6611035"/>
            <a:ext cx="1431802" cy="323165"/>
          </a:xfrm>
          <a:prstGeom prst="rect">
            <a:avLst/>
          </a:prstGeom>
        </p:spPr>
        <p:txBody>
          <a:bodyPr wrap="none">
            <a:spAutoFit/>
          </a:bodyPr>
          <a:lstStyle/>
          <a:p>
            <a:r>
              <a:rPr lang="en-US" sz="1500" dirty="0" err="1">
                <a:solidFill>
                  <a:srgbClr val="00B0F0"/>
                </a:solidFill>
              </a:rPr>
              <a:t>VFrench</a:t>
            </a:r>
            <a:r>
              <a:rPr lang="en-US" sz="1500" dirty="0">
                <a:solidFill>
                  <a:srgbClr val="00B0F0"/>
                </a:solidFill>
              </a:rPr>
              <a:t> 2021</a:t>
            </a:r>
          </a:p>
        </p:txBody>
      </p:sp>
    </p:spTree>
    <p:extLst>
      <p:ext uri="{BB962C8B-B14F-4D97-AF65-F5344CB8AC3E}">
        <p14:creationId xmlns:p14="http://schemas.microsoft.com/office/powerpoint/2010/main" val="1978061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9BD4113-B6D4-43DD-BD6D-CE3E460C48F6}"/>
              </a:ext>
            </a:extLst>
          </p:cNvPr>
          <p:cNvPicPr>
            <a:picLocks noChangeAspect="1"/>
          </p:cNvPicPr>
          <p:nvPr/>
        </p:nvPicPr>
        <p:blipFill>
          <a:blip r:embed="rId2"/>
          <a:stretch>
            <a:fillRect/>
          </a:stretch>
        </p:blipFill>
        <p:spPr>
          <a:xfrm>
            <a:off x="0" y="2953706"/>
            <a:ext cx="9144000" cy="3904294"/>
          </a:xfrm>
          <a:prstGeom prst="rect">
            <a:avLst/>
          </a:prstGeom>
        </p:spPr>
      </p:pic>
      <p:sp>
        <p:nvSpPr>
          <p:cNvPr id="2" name="Title 1">
            <a:extLst>
              <a:ext uri="{FF2B5EF4-FFF2-40B4-BE49-F238E27FC236}">
                <a16:creationId xmlns:a16="http://schemas.microsoft.com/office/drawing/2014/main" id="{11EB62B2-F24B-4607-AE4D-630621E9ADCE}"/>
              </a:ext>
            </a:extLst>
          </p:cNvPr>
          <p:cNvSpPr>
            <a:spLocks noGrp="1"/>
          </p:cNvSpPr>
          <p:nvPr>
            <p:ph type="title"/>
          </p:nvPr>
        </p:nvSpPr>
        <p:spPr/>
        <p:txBody>
          <a:bodyPr/>
          <a:lstStyle/>
          <a:p>
            <a:r>
              <a:rPr lang="en-US" dirty="0"/>
              <a:t>Surface Area</a:t>
            </a:r>
          </a:p>
        </p:txBody>
      </p:sp>
      <p:sp>
        <p:nvSpPr>
          <p:cNvPr id="4" name="Content Placeholder 3">
            <a:extLst>
              <a:ext uri="{FF2B5EF4-FFF2-40B4-BE49-F238E27FC236}">
                <a16:creationId xmlns:a16="http://schemas.microsoft.com/office/drawing/2014/main" id="{E9278F14-9163-4410-9F3D-13A5C6B3E439}"/>
              </a:ext>
            </a:extLst>
          </p:cNvPr>
          <p:cNvSpPr>
            <a:spLocks noGrp="1"/>
          </p:cNvSpPr>
          <p:nvPr>
            <p:ph idx="1"/>
          </p:nvPr>
        </p:nvSpPr>
        <p:spPr/>
        <p:txBody>
          <a:bodyPr/>
          <a:lstStyle/>
          <a:p>
            <a:r>
              <a:rPr lang="en-US" i="0" dirty="0">
                <a:effectLst/>
              </a:rPr>
              <a:t>These rotated sections are called “</a:t>
            </a:r>
            <a:r>
              <a:rPr lang="en-US" i="0" dirty="0">
                <a:solidFill>
                  <a:srgbClr val="FFC000"/>
                </a:solidFill>
                <a:effectLst/>
              </a:rPr>
              <a:t>f</a:t>
            </a:r>
            <a:r>
              <a:rPr lang="en-US" i="0" u="none" strike="noStrike" dirty="0">
                <a:solidFill>
                  <a:srgbClr val="FFC000"/>
                </a:solidFill>
                <a:effectLst/>
              </a:rPr>
              <a:t>rustums</a:t>
            </a:r>
            <a:r>
              <a:rPr lang="en-US" i="0" u="none" strike="noStrike" dirty="0">
                <a:effectLst/>
              </a:rPr>
              <a:t>”</a:t>
            </a:r>
            <a:endParaRPr lang="en-US" dirty="0"/>
          </a:p>
        </p:txBody>
      </p:sp>
      <p:sp>
        <p:nvSpPr>
          <p:cNvPr id="6" name="Rectangle 5">
            <a:extLst>
              <a:ext uri="{FF2B5EF4-FFF2-40B4-BE49-F238E27FC236}">
                <a16:creationId xmlns:a16="http://schemas.microsoft.com/office/drawing/2014/main" id="{E1866FF2-F22F-4843-96CD-BF307F2ABCF1}"/>
              </a:ext>
            </a:extLst>
          </p:cNvPr>
          <p:cNvSpPr/>
          <p:nvPr/>
        </p:nvSpPr>
        <p:spPr>
          <a:xfrm>
            <a:off x="-2950" y="6611035"/>
            <a:ext cx="1431802" cy="323165"/>
          </a:xfrm>
          <a:prstGeom prst="rect">
            <a:avLst/>
          </a:prstGeom>
        </p:spPr>
        <p:txBody>
          <a:bodyPr wrap="none">
            <a:spAutoFit/>
          </a:bodyPr>
          <a:lstStyle/>
          <a:p>
            <a:r>
              <a:rPr lang="en-US" sz="1500" dirty="0" err="1">
                <a:solidFill>
                  <a:srgbClr val="00B0F0"/>
                </a:solidFill>
              </a:rPr>
              <a:t>VFrench</a:t>
            </a:r>
            <a:r>
              <a:rPr lang="en-US" sz="1500" dirty="0">
                <a:solidFill>
                  <a:srgbClr val="00B0F0"/>
                </a:solidFill>
              </a:rPr>
              <a:t> 2021</a:t>
            </a:r>
          </a:p>
        </p:txBody>
      </p:sp>
    </p:spTree>
    <p:extLst>
      <p:ext uri="{BB962C8B-B14F-4D97-AF65-F5344CB8AC3E}">
        <p14:creationId xmlns:p14="http://schemas.microsoft.com/office/powerpoint/2010/main" val="3710631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62B2-F24B-4607-AE4D-630621E9ADCE}"/>
              </a:ext>
            </a:extLst>
          </p:cNvPr>
          <p:cNvSpPr>
            <a:spLocks noGrp="1"/>
          </p:cNvSpPr>
          <p:nvPr>
            <p:ph type="title"/>
          </p:nvPr>
        </p:nvSpPr>
        <p:spPr/>
        <p:txBody>
          <a:bodyPr/>
          <a:lstStyle/>
          <a:p>
            <a:r>
              <a:rPr lang="en-US" dirty="0"/>
              <a:t>Surface Area</a:t>
            </a:r>
          </a:p>
        </p:txBody>
      </p:sp>
      <p:sp>
        <p:nvSpPr>
          <p:cNvPr id="4" name="Content Placeholder 3">
            <a:extLst>
              <a:ext uri="{FF2B5EF4-FFF2-40B4-BE49-F238E27FC236}">
                <a16:creationId xmlns:a16="http://schemas.microsoft.com/office/drawing/2014/main" id="{E9278F14-9163-4410-9F3D-13A5C6B3E439}"/>
              </a:ext>
            </a:extLst>
          </p:cNvPr>
          <p:cNvSpPr>
            <a:spLocks noGrp="1"/>
          </p:cNvSpPr>
          <p:nvPr>
            <p:ph idx="1"/>
          </p:nvPr>
        </p:nvSpPr>
        <p:spPr/>
        <p:txBody>
          <a:bodyPr/>
          <a:lstStyle/>
          <a:p>
            <a:r>
              <a:rPr lang="en-US" i="0" dirty="0">
                <a:effectLst/>
              </a:rPr>
              <a:t>I call this the “lampshade method” </a:t>
            </a:r>
            <a:r>
              <a:rPr lang="en-US" sz="2000" i="0" dirty="0">
                <a:effectLst/>
              </a:rPr>
              <a:t>(nobody else does…)</a:t>
            </a:r>
            <a:endParaRPr lang="en-US" sz="2000" dirty="0"/>
          </a:p>
        </p:txBody>
      </p:sp>
      <p:sp>
        <p:nvSpPr>
          <p:cNvPr id="6" name="Rectangle 5">
            <a:extLst>
              <a:ext uri="{FF2B5EF4-FFF2-40B4-BE49-F238E27FC236}">
                <a16:creationId xmlns:a16="http://schemas.microsoft.com/office/drawing/2014/main" id="{E1866FF2-F22F-4843-96CD-BF307F2ABCF1}"/>
              </a:ext>
            </a:extLst>
          </p:cNvPr>
          <p:cNvSpPr/>
          <p:nvPr/>
        </p:nvSpPr>
        <p:spPr>
          <a:xfrm>
            <a:off x="-2950" y="6611035"/>
            <a:ext cx="1431802" cy="323165"/>
          </a:xfrm>
          <a:prstGeom prst="rect">
            <a:avLst/>
          </a:prstGeom>
        </p:spPr>
        <p:txBody>
          <a:bodyPr wrap="none">
            <a:spAutoFit/>
          </a:bodyPr>
          <a:lstStyle/>
          <a:p>
            <a:r>
              <a:rPr lang="en-US" sz="1500" dirty="0" err="1">
                <a:solidFill>
                  <a:srgbClr val="00B0F0"/>
                </a:solidFill>
              </a:rPr>
              <a:t>VFrench</a:t>
            </a:r>
            <a:r>
              <a:rPr lang="en-US" sz="1500" dirty="0">
                <a:solidFill>
                  <a:srgbClr val="00B0F0"/>
                </a:solidFill>
              </a:rPr>
              <a:t> 2021</a:t>
            </a:r>
          </a:p>
        </p:txBody>
      </p:sp>
      <p:pic>
        <p:nvPicPr>
          <p:cNvPr id="5" name="Picture 4">
            <a:extLst>
              <a:ext uri="{FF2B5EF4-FFF2-40B4-BE49-F238E27FC236}">
                <a16:creationId xmlns:a16="http://schemas.microsoft.com/office/drawing/2014/main" id="{4C6B71EB-8730-403F-A7B1-8DC80E443A9B}"/>
              </a:ext>
            </a:extLst>
          </p:cNvPr>
          <p:cNvPicPr>
            <a:picLocks noChangeAspect="1"/>
          </p:cNvPicPr>
          <p:nvPr/>
        </p:nvPicPr>
        <p:blipFill>
          <a:blip r:embed="rId3"/>
          <a:stretch>
            <a:fillRect/>
          </a:stretch>
        </p:blipFill>
        <p:spPr>
          <a:xfrm>
            <a:off x="228600" y="2590800"/>
            <a:ext cx="8626092" cy="3611526"/>
          </a:xfrm>
          <a:prstGeom prst="rect">
            <a:avLst/>
          </a:prstGeom>
        </p:spPr>
      </p:pic>
    </p:spTree>
    <p:extLst>
      <p:ext uri="{BB962C8B-B14F-4D97-AF65-F5344CB8AC3E}">
        <p14:creationId xmlns:p14="http://schemas.microsoft.com/office/powerpoint/2010/main" val="529769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Up?</a:t>
            </a:r>
          </a:p>
        </p:txBody>
      </p:sp>
      <p:sp>
        <p:nvSpPr>
          <p:cNvPr id="3" name="Content Placeholder 2"/>
          <p:cNvSpPr>
            <a:spLocks noGrp="1"/>
          </p:cNvSpPr>
          <p:nvPr>
            <p:ph idx="1"/>
          </p:nvPr>
        </p:nvSpPr>
        <p:spPr>
          <a:xfrm>
            <a:off x="457200" y="1219200"/>
            <a:ext cx="8458200" cy="5638800"/>
          </a:xfrm>
        </p:spPr>
        <p:txBody>
          <a:bodyPr/>
          <a:lstStyle/>
          <a:p>
            <a:r>
              <a:rPr lang="en-US" dirty="0"/>
              <a:t>Review: </a:t>
            </a:r>
          </a:p>
          <a:p>
            <a:r>
              <a:rPr lang="en-US" dirty="0"/>
              <a:t>	Arc (Curve) Length</a:t>
            </a:r>
          </a:p>
          <a:p>
            <a:r>
              <a:rPr lang="en-US" dirty="0"/>
              <a:t>	Surface Area</a:t>
            </a:r>
          </a:p>
          <a:p>
            <a:r>
              <a:rPr lang="en-US" dirty="0"/>
              <a:t>	Growth Models</a:t>
            </a:r>
          </a:p>
          <a:p>
            <a:r>
              <a:rPr lang="en-US" dirty="0"/>
              <a:t>New stuff: </a:t>
            </a:r>
          </a:p>
          <a:p>
            <a:r>
              <a:rPr lang="en-US" dirty="0"/>
              <a:t>	Diff Eq~!</a:t>
            </a:r>
          </a:p>
          <a:p>
            <a:endParaRPr lang="en-US" dirty="0"/>
          </a:p>
        </p:txBody>
      </p:sp>
    </p:spTree>
    <p:extLst>
      <p:ext uri="{BB962C8B-B14F-4D97-AF65-F5344CB8AC3E}">
        <p14:creationId xmlns:p14="http://schemas.microsoft.com/office/powerpoint/2010/main" val="1484083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62B2-F24B-4607-AE4D-630621E9ADCE}"/>
              </a:ext>
            </a:extLst>
          </p:cNvPr>
          <p:cNvSpPr>
            <a:spLocks noGrp="1"/>
          </p:cNvSpPr>
          <p:nvPr>
            <p:ph type="title"/>
          </p:nvPr>
        </p:nvSpPr>
        <p:spPr/>
        <p:txBody>
          <a:bodyPr/>
          <a:lstStyle/>
          <a:p>
            <a:r>
              <a:rPr lang="en-US" dirty="0"/>
              <a:t>Surface Area</a:t>
            </a:r>
          </a:p>
        </p:txBody>
      </p:sp>
      <p:sp>
        <p:nvSpPr>
          <p:cNvPr id="4" name="Content Placeholder 3">
            <a:extLst>
              <a:ext uri="{FF2B5EF4-FFF2-40B4-BE49-F238E27FC236}">
                <a16:creationId xmlns:a16="http://schemas.microsoft.com/office/drawing/2014/main" id="{E9278F14-9163-4410-9F3D-13A5C6B3E439}"/>
              </a:ext>
            </a:extLst>
          </p:cNvPr>
          <p:cNvSpPr>
            <a:spLocks noGrp="1"/>
          </p:cNvSpPr>
          <p:nvPr>
            <p:ph idx="1"/>
          </p:nvPr>
        </p:nvSpPr>
        <p:spPr/>
        <p:txBody>
          <a:bodyPr/>
          <a:lstStyle/>
          <a:p>
            <a:r>
              <a:rPr lang="en-US" i="0" dirty="0">
                <a:effectLst/>
              </a:rPr>
              <a:t>The surface area of a frustum is:            A = 2</a:t>
            </a:r>
            <a:r>
              <a:rPr lang="en-US" b="0" i="0" dirty="0">
                <a:effectLst/>
              </a:rPr>
              <a:t>π</a:t>
            </a:r>
            <a:r>
              <a:rPr lang="en-US" i="0" dirty="0" err="1">
                <a:effectLst/>
              </a:rPr>
              <a:t>rL</a:t>
            </a:r>
            <a:r>
              <a:rPr lang="en-US" i="0" dirty="0">
                <a:effectLst/>
              </a:rPr>
              <a:t> </a:t>
            </a:r>
          </a:p>
          <a:p>
            <a:r>
              <a:rPr lang="en-US" i="0" dirty="0">
                <a:effectLst/>
              </a:rPr>
              <a:t>where r=½(r</a:t>
            </a:r>
            <a:r>
              <a:rPr lang="en-US" i="0" baseline="-25000" dirty="0">
                <a:effectLst/>
              </a:rPr>
              <a:t>1</a:t>
            </a:r>
            <a:r>
              <a:rPr lang="en-US" i="0" dirty="0">
                <a:effectLst/>
              </a:rPr>
              <a:t>+r</a:t>
            </a:r>
            <a:r>
              <a:rPr lang="en-US" baseline="-25000" dirty="0"/>
              <a:t>2</a:t>
            </a:r>
            <a:r>
              <a:rPr lang="en-US" i="0" dirty="0">
                <a:effectLst/>
              </a:rPr>
              <a:t>)</a:t>
            </a:r>
          </a:p>
          <a:p>
            <a:r>
              <a:rPr lang="en-US" i="0" dirty="0">
                <a:effectLst/>
              </a:rPr>
              <a:t>r</a:t>
            </a:r>
            <a:r>
              <a:rPr lang="en-US" baseline="-25000" dirty="0"/>
              <a:t>1 </a:t>
            </a:r>
            <a:r>
              <a:rPr lang="en-US" i="0" dirty="0">
                <a:effectLst/>
              </a:rPr>
              <a:t>= radius of right end</a:t>
            </a:r>
          </a:p>
          <a:p>
            <a:r>
              <a:rPr lang="en-US" i="0" dirty="0">
                <a:effectLst/>
              </a:rPr>
              <a:t>r</a:t>
            </a:r>
            <a:r>
              <a:rPr lang="en-US" baseline="-25000" dirty="0"/>
              <a:t>2 </a:t>
            </a:r>
            <a:r>
              <a:rPr lang="en-US" i="0" dirty="0">
                <a:effectLst/>
              </a:rPr>
              <a:t>= radius of left end</a:t>
            </a:r>
          </a:p>
          <a:p>
            <a:r>
              <a:rPr lang="en-US" i="0" dirty="0">
                <a:effectLst/>
              </a:rPr>
              <a:t>and L is the length of the frustum</a:t>
            </a:r>
            <a:endParaRPr lang="en-US" dirty="0"/>
          </a:p>
        </p:txBody>
      </p:sp>
    </p:spTree>
    <p:extLst>
      <p:ext uri="{BB962C8B-B14F-4D97-AF65-F5344CB8AC3E}">
        <p14:creationId xmlns:p14="http://schemas.microsoft.com/office/powerpoint/2010/main" val="1102815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62B2-F24B-4607-AE4D-630621E9ADCE}"/>
              </a:ext>
            </a:extLst>
          </p:cNvPr>
          <p:cNvSpPr>
            <a:spLocks noGrp="1"/>
          </p:cNvSpPr>
          <p:nvPr>
            <p:ph type="title"/>
          </p:nvPr>
        </p:nvSpPr>
        <p:spPr/>
        <p:txBody>
          <a:bodyPr/>
          <a:lstStyle/>
          <a:p>
            <a:r>
              <a:rPr lang="en-US" dirty="0"/>
              <a:t>Surface Area</a:t>
            </a:r>
          </a:p>
        </p:txBody>
      </p:sp>
      <p:sp>
        <p:nvSpPr>
          <p:cNvPr id="4" name="Content Placeholder 3">
            <a:extLst>
              <a:ext uri="{FF2B5EF4-FFF2-40B4-BE49-F238E27FC236}">
                <a16:creationId xmlns:a16="http://schemas.microsoft.com/office/drawing/2014/main" id="{E9278F14-9163-4410-9F3D-13A5C6B3E439}"/>
              </a:ext>
            </a:extLst>
          </p:cNvPr>
          <p:cNvSpPr>
            <a:spLocks noGrp="1"/>
          </p:cNvSpPr>
          <p:nvPr>
            <p:ph idx="1"/>
          </p:nvPr>
        </p:nvSpPr>
        <p:spPr/>
        <p:txBody>
          <a:bodyPr/>
          <a:lstStyle/>
          <a:p>
            <a:r>
              <a:rPr lang="en-US" i="0" dirty="0">
                <a:effectLst/>
              </a:rPr>
              <a:t>The surface area of a frustum over the interval will be the sum of teeny-tiny 0-length frustrum areas</a:t>
            </a:r>
            <a:endParaRPr lang="en-US" dirty="0"/>
          </a:p>
        </p:txBody>
      </p:sp>
    </p:spTree>
    <p:extLst>
      <p:ext uri="{BB962C8B-B14F-4D97-AF65-F5344CB8AC3E}">
        <p14:creationId xmlns:p14="http://schemas.microsoft.com/office/powerpoint/2010/main" val="371331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62B2-F24B-4607-AE4D-630621E9ADCE}"/>
              </a:ext>
            </a:extLst>
          </p:cNvPr>
          <p:cNvSpPr>
            <a:spLocks noGrp="1"/>
          </p:cNvSpPr>
          <p:nvPr>
            <p:ph type="title"/>
          </p:nvPr>
        </p:nvSpPr>
        <p:spPr/>
        <p:txBody>
          <a:bodyPr/>
          <a:lstStyle/>
          <a:p>
            <a:r>
              <a:rPr lang="en-US" dirty="0"/>
              <a:t>Surface Area</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D8DCC727-BA65-4D6D-9209-649D887F6665}"/>
                  </a:ext>
                </a:extLst>
              </p:cNvPr>
              <p:cNvSpPr>
                <a:spLocks noGrp="1"/>
              </p:cNvSpPr>
              <p:nvPr>
                <p:ph idx="1"/>
              </p:nvPr>
            </p:nvSpPr>
            <p:spPr/>
            <p:txBody>
              <a:bodyPr/>
              <a:lstStyle/>
              <a:p>
                <a:r>
                  <a:rPr lang="en-US" dirty="0"/>
                  <a:t>The surface area over the interval would be:</a:t>
                </a:r>
              </a:p>
              <a:p>
                <a:r>
                  <a:rPr lang="en-US" dirty="0"/>
                  <a:t>S = ∫</a:t>
                </a:r>
                <a:r>
                  <a:rPr lang="en-US" baseline="-25000" dirty="0"/>
                  <a:t>a</a:t>
                </a:r>
                <a:r>
                  <a:rPr lang="en-US" baseline="30000" dirty="0"/>
                  <a:t>b </a:t>
                </a:r>
                <a:r>
                  <a:rPr lang="en-US" dirty="0"/>
                  <a:t>2</a:t>
                </a:r>
                <a:r>
                  <a:rPr lang="en-US" b="0" dirty="0"/>
                  <a:t>π</a:t>
                </a:r>
                <a:r>
                  <a:rPr lang="en-US" dirty="0"/>
                  <a:t>y ds</a:t>
                </a:r>
              </a:p>
              <a:p>
                <a:r>
                  <a:rPr lang="en-US" dirty="0"/>
                  <a:t>where ds = </a:t>
                </a:r>
                <a14:m>
                  <m:oMath xmlns:m="http://schemas.openxmlformats.org/officeDocument/2006/math">
                    <m:rad>
                      <m:radPr>
                        <m:degHide m:val="on"/>
                        <m:ctrlPr>
                          <a:rPr lang="en-US" i="1">
                            <a:latin typeface="Cambria Math" panose="02040503050406030204" pitchFamily="18" charset="0"/>
                          </a:rPr>
                        </m:ctrlPr>
                      </m:radPr>
                      <m:deg/>
                      <m:e>
                        <m:r>
                          <m:rPr>
                            <m:nor/>
                          </m:rPr>
                          <a:rPr lang="en-US" dirty="0"/>
                          <m:t>1+</m:t>
                        </m:r>
                        <m:r>
                          <m:rPr>
                            <m:nor/>
                          </m:rPr>
                          <a:rPr lang="en-US" b="1" i="0" dirty="0" smtClean="0"/>
                          <m:t>(</m:t>
                        </m:r>
                        <m:r>
                          <m:rPr>
                            <m:nor/>
                          </m:rPr>
                          <a:rPr lang="en-US" b="1" i="0" dirty="0" smtClean="0"/>
                          <m:t>dy</m:t>
                        </m:r>
                        <m:r>
                          <m:rPr>
                            <m:nor/>
                          </m:rPr>
                          <a:rPr lang="en-US" b="1" i="0" dirty="0" smtClean="0"/>
                          <m:t>/</m:t>
                        </m:r>
                        <m:r>
                          <m:rPr>
                            <m:nor/>
                          </m:rPr>
                          <a:rPr lang="en-US" b="1" i="0" dirty="0" smtClean="0"/>
                          <m:t>dx</m:t>
                        </m:r>
                        <m:r>
                          <m:rPr>
                            <m:nor/>
                          </m:rPr>
                          <a:rPr lang="en-US" b="1" i="0" dirty="0" smtClean="0"/>
                          <m:t>)</m:t>
                        </m:r>
                        <m:r>
                          <m:rPr>
                            <m:nor/>
                          </m:rPr>
                          <a:rPr lang="en-US" baseline="30000" dirty="0"/>
                          <m:t>2</m:t>
                        </m:r>
                      </m:e>
                    </m:rad>
                  </m:oMath>
                </a14:m>
                <a:r>
                  <a:rPr lang="en-US" dirty="0"/>
                  <a:t> dx</a:t>
                </a:r>
              </a:p>
              <a:p>
                <a:r>
                  <a:rPr lang="en-US" dirty="0"/>
                  <a:t>for rotations around the x-axis </a:t>
                </a:r>
              </a:p>
              <a:p>
                <a:endParaRPr lang="en-US" dirty="0"/>
              </a:p>
            </p:txBody>
          </p:sp>
        </mc:Choice>
        <mc:Fallback xmlns="">
          <p:sp>
            <p:nvSpPr>
              <p:cNvPr id="4" name="Content Placeholder 3">
                <a:extLst>
                  <a:ext uri="{FF2B5EF4-FFF2-40B4-BE49-F238E27FC236}">
                    <a16:creationId xmlns:a16="http://schemas.microsoft.com/office/drawing/2014/main" id="{D8DCC727-BA65-4D6D-9209-649D887F6665}"/>
                  </a:ext>
                </a:extLst>
              </p:cNvPr>
              <p:cNvSpPr>
                <a:spLocks noGrp="1" noRot="1" noChangeAspect="1" noMove="1" noResize="1" noEditPoints="1" noAdjustHandles="1" noChangeArrowheads="1" noChangeShapeType="1" noTextEdit="1"/>
              </p:cNvSpPr>
              <p:nvPr>
                <p:ph idx="1"/>
              </p:nvPr>
            </p:nvSpPr>
            <p:spPr>
              <a:blipFill>
                <a:blip r:embed="rId2"/>
                <a:stretch>
                  <a:fillRect l="-2593" t="-1946" r="-3185"/>
                </a:stretch>
              </a:blipFill>
            </p:spPr>
            <p:txBody>
              <a:bodyPr/>
              <a:lstStyle/>
              <a:p>
                <a:r>
                  <a:rPr lang="en-US">
                    <a:noFill/>
                  </a:rPr>
                  <a:t> </a:t>
                </a:r>
              </a:p>
            </p:txBody>
          </p:sp>
        </mc:Fallback>
      </mc:AlternateContent>
    </p:spTree>
    <p:extLst>
      <p:ext uri="{BB962C8B-B14F-4D97-AF65-F5344CB8AC3E}">
        <p14:creationId xmlns:p14="http://schemas.microsoft.com/office/powerpoint/2010/main" val="4201153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62B2-F24B-4607-AE4D-630621E9ADCE}"/>
              </a:ext>
            </a:extLst>
          </p:cNvPr>
          <p:cNvSpPr>
            <a:spLocks noGrp="1"/>
          </p:cNvSpPr>
          <p:nvPr>
            <p:ph type="title"/>
          </p:nvPr>
        </p:nvSpPr>
        <p:spPr/>
        <p:txBody>
          <a:bodyPr/>
          <a:lstStyle/>
          <a:p>
            <a:r>
              <a:rPr lang="en-US" dirty="0"/>
              <a:t>Surface Area</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D8DCC727-BA65-4D6D-9209-649D887F6665}"/>
                  </a:ext>
                </a:extLst>
              </p:cNvPr>
              <p:cNvSpPr>
                <a:spLocks noGrp="1"/>
              </p:cNvSpPr>
              <p:nvPr>
                <p:ph idx="1"/>
              </p:nvPr>
            </p:nvSpPr>
            <p:spPr/>
            <p:txBody>
              <a:bodyPr/>
              <a:lstStyle/>
              <a:p>
                <a:r>
                  <a:rPr lang="en-US" dirty="0"/>
                  <a:t>The surface area over the interval would be:</a:t>
                </a:r>
              </a:p>
              <a:p>
                <a:r>
                  <a:rPr lang="en-US" dirty="0"/>
                  <a:t>S = ∫</a:t>
                </a:r>
                <a:r>
                  <a:rPr lang="en-US" baseline="-25000" dirty="0"/>
                  <a:t>c</a:t>
                </a:r>
                <a:r>
                  <a:rPr lang="en-US" baseline="30000" dirty="0"/>
                  <a:t>d </a:t>
                </a:r>
                <a:r>
                  <a:rPr lang="en-US" dirty="0"/>
                  <a:t>2</a:t>
                </a:r>
                <a:r>
                  <a:rPr lang="en-US" b="0" dirty="0"/>
                  <a:t>π</a:t>
                </a:r>
                <a:r>
                  <a:rPr lang="en-US" dirty="0"/>
                  <a:t>x ds</a:t>
                </a:r>
              </a:p>
              <a:p>
                <a:r>
                  <a:rPr lang="en-US" dirty="0"/>
                  <a:t>where ds = </a:t>
                </a:r>
                <a14:m>
                  <m:oMath xmlns:m="http://schemas.openxmlformats.org/officeDocument/2006/math">
                    <m:rad>
                      <m:radPr>
                        <m:degHide m:val="on"/>
                        <m:ctrlPr>
                          <a:rPr lang="en-US" i="1">
                            <a:latin typeface="Cambria Math" panose="02040503050406030204" pitchFamily="18" charset="0"/>
                          </a:rPr>
                        </m:ctrlPr>
                      </m:radPr>
                      <m:deg/>
                      <m:e>
                        <m:r>
                          <m:rPr>
                            <m:nor/>
                          </m:rPr>
                          <a:rPr lang="en-US" dirty="0"/>
                          <m:t>1+</m:t>
                        </m:r>
                        <m:r>
                          <m:rPr>
                            <m:nor/>
                          </m:rPr>
                          <a:rPr lang="en-US" b="1" i="0" dirty="0" smtClean="0"/>
                          <m:t>(</m:t>
                        </m:r>
                        <m:r>
                          <m:rPr>
                            <m:nor/>
                          </m:rPr>
                          <a:rPr lang="en-US" b="1" i="0" dirty="0" smtClean="0"/>
                          <m:t>dx</m:t>
                        </m:r>
                        <m:r>
                          <m:rPr>
                            <m:nor/>
                          </m:rPr>
                          <a:rPr lang="en-US" b="1" i="0" dirty="0" smtClean="0"/>
                          <m:t>/</m:t>
                        </m:r>
                        <m:r>
                          <m:rPr>
                            <m:nor/>
                          </m:rPr>
                          <a:rPr lang="en-US" b="1" i="0" dirty="0" smtClean="0"/>
                          <m:t>dy</m:t>
                        </m:r>
                        <m:r>
                          <m:rPr>
                            <m:nor/>
                          </m:rPr>
                          <a:rPr lang="en-US" b="1" i="0" dirty="0" smtClean="0"/>
                          <m:t>)</m:t>
                        </m:r>
                        <m:r>
                          <m:rPr>
                            <m:nor/>
                          </m:rPr>
                          <a:rPr lang="en-US" baseline="30000" dirty="0"/>
                          <m:t>2</m:t>
                        </m:r>
                      </m:e>
                    </m:rad>
                  </m:oMath>
                </a14:m>
                <a:r>
                  <a:rPr lang="en-US" dirty="0"/>
                  <a:t> dy</a:t>
                </a:r>
              </a:p>
              <a:p>
                <a:r>
                  <a:rPr lang="en-US" dirty="0"/>
                  <a:t>for rotations around the y-axis </a:t>
                </a:r>
              </a:p>
              <a:p>
                <a:endParaRPr lang="en-US" dirty="0"/>
              </a:p>
            </p:txBody>
          </p:sp>
        </mc:Choice>
        <mc:Fallback xmlns="">
          <p:sp>
            <p:nvSpPr>
              <p:cNvPr id="4" name="Content Placeholder 3">
                <a:extLst>
                  <a:ext uri="{FF2B5EF4-FFF2-40B4-BE49-F238E27FC236}">
                    <a16:creationId xmlns:a16="http://schemas.microsoft.com/office/drawing/2014/main" id="{D8DCC727-BA65-4D6D-9209-649D887F6665}"/>
                  </a:ext>
                </a:extLst>
              </p:cNvPr>
              <p:cNvSpPr>
                <a:spLocks noGrp="1" noRot="1" noChangeAspect="1" noMove="1" noResize="1" noEditPoints="1" noAdjustHandles="1" noChangeArrowheads="1" noChangeShapeType="1" noTextEdit="1"/>
              </p:cNvSpPr>
              <p:nvPr>
                <p:ph idx="1"/>
              </p:nvPr>
            </p:nvSpPr>
            <p:spPr>
              <a:blipFill>
                <a:blip r:embed="rId2"/>
                <a:stretch>
                  <a:fillRect l="-2593" t="-1946" r="-2889"/>
                </a:stretch>
              </a:blipFill>
            </p:spPr>
            <p:txBody>
              <a:bodyPr/>
              <a:lstStyle/>
              <a:p>
                <a:r>
                  <a:rPr lang="en-US">
                    <a:noFill/>
                  </a:rPr>
                  <a:t> </a:t>
                </a:r>
              </a:p>
            </p:txBody>
          </p:sp>
        </mc:Fallback>
      </mc:AlternateContent>
    </p:spTree>
    <p:extLst>
      <p:ext uri="{BB962C8B-B14F-4D97-AF65-F5344CB8AC3E}">
        <p14:creationId xmlns:p14="http://schemas.microsoft.com/office/powerpoint/2010/main" val="1362615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lstStyle/>
          <a:p>
            <a:r>
              <a:rPr lang="en-US" dirty="0"/>
              <a:t>Growth Models</a:t>
            </a:r>
          </a:p>
        </p:txBody>
      </p:sp>
      <p:sp>
        <p:nvSpPr>
          <p:cNvPr id="5" name="Content Placeholder 2"/>
          <p:cNvSpPr>
            <a:spLocks noGrp="1"/>
          </p:cNvSpPr>
          <p:nvPr>
            <p:ph idx="1"/>
          </p:nvPr>
        </p:nvSpPr>
        <p:spPr>
          <a:xfrm>
            <a:off x="457200" y="1219200"/>
            <a:ext cx="8229600" cy="5638800"/>
          </a:xfrm>
        </p:spPr>
        <p:txBody>
          <a:bodyPr/>
          <a:lstStyle/>
          <a:p>
            <a:r>
              <a:rPr lang="en-US" dirty="0"/>
              <a:t>Exponential growth and decay models are often used in science and technology</a:t>
            </a:r>
          </a:p>
          <a:p>
            <a:endParaRPr lang="en-US" dirty="0"/>
          </a:p>
          <a:p>
            <a:r>
              <a:rPr lang="en-US" dirty="0"/>
              <a:t>In these models, quantities grow or decay at a rate proportional to their size</a:t>
            </a:r>
          </a:p>
          <a:p>
            <a:endParaRPr lang="en-US" dirty="0"/>
          </a:p>
          <a:p>
            <a:endParaRPr lang="en-US" dirty="0"/>
          </a:p>
          <a:p>
            <a:r>
              <a:rPr lang="en-US" dirty="0"/>
              <a:t>	</a:t>
            </a:r>
          </a:p>
        </p:txBody>
      </p:sp>
    </p:spTree>
    <p:extLst>
      <p:ext uri="{BB962C8B-B14F-4D97-AF65-F5344CB8AC3E}">
        <p14:creationId xmlns:p14="http://schemas.microsoft.com/office/powerpoint/2010/main" val="3208432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Populations that grow exponentially grow very rapidly as they get larger because there are more adults to produce offspring</a:t>
            </a:r>
          </a:p>
          <a:p>
            <a:endParaRPr lang="en-US" dirty="0"/>
          </a:p>
        </p:txBody>
      </p:sp>
      <p:sp>
        <p:nvSpPr>
          <p:cNvPr id="4" name="Title 1"/>
          <p:cNvSpPr>
            <a:spLocks noGrp="1"/>
          </p:cNvSpPr>
          <p:nvPr>
            <p:ph type="title"/>
          </p:nvPr>
        </p:nvSpPr>
        <p:spPr>
          <a:xfrm>
            <a:off x="0" y="0"/>
            <a:ext cx="9144000" cy="1143000"/>
          </a:xfrm>
        </p:spPr>
        <p:txBody>
          <a:bodyPr/>
          <a:lstStyle/>
          <a:p>
            <a:r>
              <a:rPr lang="en-US" dirty="0"/>
              <a:t>Growth Models</a:t>
            </a:r>
          </a:p>
        </p:txBody>
      </p:sp>
    </p:spTree>
    <p:extLst>
      <p:ext uri="{BB962C8B-B14F-4D97-AF65-F5344CB8AC3E}">
        <p14:creationId xmlns:p14="http://schemas.microsoft.com/office/powerpoint/2010/main" val="3386364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Compound Interest</a:t>
            </a:r>
            <a:endParaRPr lang="en-US" b="0" dirty="0"/>
          </a:p>
        </p:txBody>
      </p:sp>
      <p:sp>
        <p:nvSpPr>
          <p:cNvPr id="3" name="Content Placeholder 2"/>
          <p:cNvSpPr>
            <a:spLocks noGrp="1"/>
          </p:cNvSpPr>
          <p:nvPr>
            <p:ph idx="1"/>
          </p:nvPr>
        </p:nvSpPr>
        <p:spPr/>
        <p:txBody>
          <a:bodyPr/>
          <a:lstStyle/>
          <a:p>
            <a:r>
              <a:rPr lang="en-US" dirty="0"/>
              <a:t>The formula:</a:t>
            </a:r>
          </a:p>
          <a:p>
            <a:pPr algn="ctr"/>
            <a:r>
              <a:rPr lang="en-US" dirty="0"/>
              <a:t>A = P(1+r/n)</a:t>
            </a:r>
            <a:r>
              <a:rPr lang="en-US" baseline="30000" dirty="0" err="1"/>
              <a:t>nt</a:t>
            </a:r>
            <a:endParaRPr lang="en-US" dirty="0"/>
          </a:p>
          <a:p>
            <a:r>
              <a:rPr lang="en-US" dirty="0"/>
              <a:t>Describes accumulated value (A) of a sum of money (P) after t years at an annual percentage interest rate r (decimal) compounded n times each year </a:t>
            </a:r>
          </a:p>
          <a:p>
            <a:endParaRPr lang="en-US" dirty="0"/>
          </a:p>
        </p:txBody>
      </p:sp>
    </p:spTree>
    <p:extLst>
      <p:ext uri="{BB962C8B-B14F-4D97-AF65-F5344CB8AC3E}">
        <p14:creationId xmlns:p14="http://schemas.microsoft.com/office/powerpoint/2010/main" val="3141829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lstStyle/>
          <a:p>
            <a:r>
              <a:rPr lang="en-US" sz="5500" dirty="0"/>
              <a:t>Growth and Decay Models</a:t>
            </a:r>
          </a:p>
        </p:txBody>
      </p:sp>
      <p:sp>
        <p:nvSpPr>
          <p:cNvPr id="5" name="Content Placeholder 2"/>
          <p:cNvSpPr>
            <a:spLocks noGrp="1"/>
          </p:cNvSpPr>
          <p:nvPr>
            <p:ph idx="1"/>
          </p:nvPr>
        </p:nvSpPr>
        <p:spPr>
          <a:xfrm>
            <a:off x="457200" y="1219200"/>
            <a:ext cx="8229600" cy="5638800"/>
          </a:xfrm>
        </p:spPr>
        <p:txBody>
          <a:bodyPr/>
          <a:lstStyle/>
          <a:p>
            <a:r>
              <a:rPr lang="en-US" dirty="0"/>
              <a:t>Exponential growth and decay models often use the irrational number “</a:t>
            </a:r>
            <a:r>
              <a:rPr lang="en-US" i="1" dirty="0"/>
              <a:t>e”</a:t>
            </a:r>
          </a:p>
          <a:p>
            <a:endParaRPr lang="en-US" sz="2000" dirty="0"/>
          </a:p>
          <a:p>
            <a:pPr>
              <a:lnSpc>
                <a:spcPts val="4000"/>
              </a:lnSpc>
            </a:pPr>
            <a:r>
              <a:rPr lang="en-US" dirty="0"/>
              <a:t>Mother nature likes irrationals like </a:t>
            </a:r>
            <a:r>
              <a:rPr lang="el-GR" sz="5000" b="0" dirty="0"/>
              <a:t>π</a:t>
            </a:r>
            <a:r>
              <a:rPr lang="en-US" dirty="0"/>
              <a:t> and </a:t>
            </a:r>
            <a:r>
              <a:rPr lang="en-US" i="1" dirty="0"/>
              <a:t>e</a:t>
            </a:r>
          </a:p>
          <a:p>
            <a:pPr>
              <a:lnSpc>
                <a:spcPts val="4000"/>
              </a:lnSpc>
            </a:pPr>
            <a:r>
              <a:rPr lang="en-US" dirty="0"/>
              <a:t>(students not so much…)</a:t>
            </a:r>
          </a:p>
        </p:txBody>
      </p:sp>
    </p:spTree>
    <p:extLst>
      <p:ext uri="{BB962C8B-B14F-4D97-AF65-F5344CB8AC3E}">
        <p14:creationId xmlns:p14="http://schemas.microsoft.com/office/powerpoint/2010/main" val="401996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500" dirty="0"/>
              <a:t>Growth and Decay Models</a:t>
            </a:r>
          </a:p>
        </p:txBody>
      </p:sp>
      <p:sp>
        <p:nvSpPr>
          <p:cNvPr id="3" name="Content Placeholder 2"/>
          <p:cNvSpPr>
            <a:spLocks noGrp="1"/>
          </p:cNvSpPr>
          <p:nvPr>
            <p:ph idx="1"/>
          </p:nvPr>
        </p:nvSpPr>
        <p:spPr/>
        <p:txBody>
          <a:bodyPr/>
          <a:lstStyle/>
          <a:p>
            <a:r>
              <a:rPr lang="en-US" dirty="0"/>
              <a:t>Population growth and radioactive decay are examples of models including </a:t>
            </a:r>
            <a:r>
              <a:rPr lang="en-US" i="1" dirty="0"/>
              <a:t>e</a:t>
            </a:r>
          </a:p>
        </p:txBody>
      </p:sp>
    </p:spTree>
    <p:extLst>
      <p:ext uri="{BB962C8B-B14F-4D97-AF65-F5344CB8AC3E}">
        <p14:creationId xmlns:p14="http://schemas.microsoft.com/office/powerpoint/2010/main" val="1364142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500" dirty="0"/>
              <a:t>Growth and Decay Models</a:t>
            </a:r>
          </a:p>
        </p:txBody>
      </p:sp>
      <p:sp>
        <p:nvSpPr>
          <p:cNvPr id="3" name="Content Placeholder 2"/>
          <p:cNvSpPr>
            <a:spLocks noGrp="1"/>
          </p:cNvSpPr>
          <p:nvPr>
            <p:ph idx="1"/>
          </p:nvPr>
        </p:nvSpPr>
        <p:spPr>
          <a:xfrm>
            <a:off x="457200" y="990600"/>
            <a:ext cx="8686800" cy="5638800"/>
          </a:xfrm>
        </p:spPr>
        <p:txBody>
          <a:bodyPr/>
          <a:lstStyle/>
          <a:p>
            <a:r>
              <a:rPr lang="en-US" dirty="0"/>
              <a:t>The exponential growth or decay model is:</a:t>
            </a:r>
          </a:p>
          <a:p>
            <a:pPr algn="ctr"/>
            <a:r>
              <a:rPr lang="en-US" i="1" dirty="0"/>
              <a:t>A</a:t>
            </a:r>
            <a:r>
              <a:rPr lang="en-US" dirty="0"/>
              <a:t> = </a:t>
            </a:r>
            <a:r>
              <a:rPr lang="en-US" i="1" dirty="0"/>
              <a:t>A</a:t>
            </a:r>
            <a:r>
              <a:rPr lang="en-US" baseline="-25000" dirty="0"/>
              <a:t>0</a:t>
            </a:r>
            <a:r>
              <a:rPr lang="en-US" i="1" dirty="0"/>
              <a:t>e</a:t>
            </a:r>
            <a:r>
              <a:rPr lang="en-US" baseline="30000" dirty="0"/>
              <a:t> </a:t>
            </a:r>
            <a:r>
              <a:rPr lang="en-US" baseline="30000" dirty="0" err="1"/>
              <a:t>kt</a:t>
            </a:r>
            <a:r>
              <a:rPr lang="en-US" baseline="30000" dirty="0"/>
              <a:t> </a:t>
            </a:r>
          </a:p>
          <a:p>
            <a:endParaRPr lang="en-US" sz="2000" baseline="30000" dirty="0"/>
          </a:p>
          <a:p>
            <a:r>
              <a:rPr lang="en-US" dirty="0"/>
              <a:t>A is the final amount</a:t>
            </a:r>
          </a:p>
          <a:p>
            <a:r>
              <a:rPr lang="en-US" dirty="0"/>
              <a:t>A</a:t>
            </a:r>
            <a:r>
              <a:rPr lang="en-US" baseline="-25000" dirty="0"/>
              <a:t>0</a:t>
            </a:r>
            <a:r>
              <a:rPr lang="en-US" dirty="0"/>
              <a:t> is the initial amount</a:t>
            </a:r>
          </a:p>
          <a:p>
            <a:r>
              <a:rPr lang="en-US" dirty="0"/>
              <a:t>t is the time (units will be given)</a:t>
            </a:r>
          </a:p>
        </p:txBody>
      </p:sp>
    </p:spTree>
    <p:extLst>
      <p:ext uri="{BB962C8B-B14F-4D97-AF65-F5344CB8AC3E}">
        <p14:creationId xmlns:p14="http://schemas.microsoft.com/office/powerpoint/2010/main" val="2154800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Up?</a:t>
            </a:r>
          </a:p>
        </p:txBody>
      </p:sp>
      <p:sp>
        <p:nvSpPr>
          <p:cNvPr id="3" name="Content Placeholder 2"/>
          <p:cNvSpPr>
            <a:spLocks noGrp="1"/>
          </p:cNvSpPr>
          <p:nvPr>
            <p:ph idx="1"/>
          </p:nvPr>
        </p:nvSpPr>
        <p:spPr>
          <a:xfrm>
            <a:off x="457200" y="1066800"/>
            <a:ext cx="8458200" cy="5638800"/>
          </a:xfrm>
        </p:spPr>
        <p:txBody>
          <a:bodyPr/>
          <a:lstStyle/>
          <a:p>
            <a:pPr>
              <a:spcBef>
                <a:spcPts val="0"/>
              </a:spcBef>
            </a:pPr>
            <a:r>
              <a:rPr lang="en-US" sz="3200" dirty="0"/>
              <a:t>Outcome 1) Demonstrate a high level of proficiency in differentiation and integration for linear, polynomial, rational, trigonometric, inverse trigonometric, exponential and logarithmic function, including using the method of substitution, integration by parts and partial fraction decomposition </a:t>
            </a:r>
          </a:p>
          <a:p>
            <a:pPr>
              <a:spcBef>
                <a:spcPts val="0"/>
              </a:spcBef>
            </a:pPr>
            <a:r>
              <a:rPr lang="en-US" sz="3200" dirty="0"/>
              <a:t>Outcome 7) Solve problems by identifying the requirements, making a sketch as appropriate</a:t>
            </a:r>
          </a:p>
          <a:p>
            <a:pPr>
              <a:spcBef>
                <a:spcPts val="0"/>
              </a:spcBef>
            </a:pPr>
            <a:endParaRPr lang="en-US" sz="3200" dirty="0">
              <a:solidFill>
                <a:srgbClr val="FFC000"/>
              </a:solidFill>
            </a:endParaRPr>
          </a:p>
          <a:p>
            <a:endParaRPr lang="en-US" sz="3200" dirty="0"/>
          </a:p>
        </p:txBody>
      </p:sp>
    </p:spTree>
    <p:extLst>
      <p:ext uri="{BB962C8B-B14F-4D97-AF65-F5344CB8AC3E}">
        <p14:creationId xmlns:p14="http://schemas.microsoft.com/office/powerpoint/2010/main" val="785080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500" dirty="0"/>
              <a:t>Growth and Decay Models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ctr"/>
                <a:r>
                  <a:rPr lang="en-US" i="1" dirty="0"/>
                  <a:t>A</a:t>
                </a:r>
                <a:r>
                  <a:rPr lang="en-US" dirty="0"/>
                  <a:t> = </a:t>
                </a:r>
                <a:r>
                  <a:rPr lang="en-US" i="1" dirty="0"/>
                  <a:t>A</a:t>
                </a:r>
                <a:r>
                  <a:rPr lang="en-US" baseline="-25000" dirty="0"/>
                  <a:t>0</a:t>
                </a:r>
                <a:r>
                  <a:rPr lang="en-US" i="1" dirty="0"/>
                  <a:t>e</a:t>
                </a:r>
                <a:r>
                  <a:rPr lang="en-US" baseline="30000" dirty="0"/>
                  <a:t> </a:t>
                </a:r>
                <a:r>
                  <a:rPr lang="en-US" baseline="30000" dirty="0" err="1"/>
                  <a:t>kt</a:t>
                </a:r>
                <a:r>
                  <a:rPr lang="en-US" baseline="30000" dirty="0"/>
                  <a:t> </a:t>
                </a:r>
              </a:p>
              <a:p>
                <a:endParaRPr lang="en-US" sz="2000" dirty="0"/>
              </a:p>
              <a:p>
                <a:r>
                  <a:rPr lang="en-US" dirty="0"/>
                  <a:t>k is the growth or decay rate</a:t>
                </a:r>
              </a:p>
              <a:p>
                <a:r>
                  <a:rPr lang="en-US" dirty="0"/>
                  <a:t>For growth, k is positive</a:t>
                </a:r>
              </a:p>
              <a:p>
                <a:r>
                  <a:rPr lang="en-US" dirty="0"/>
                  <a:t>For decay, k is negative</a:t>
                </a:r>
              </a:p>
              <a:p>
                <a:r>
                  <a:rPr lang="en-US" dirty="0"/>
                  <a:t>k = </a:t>
                </a:r>
                <a14:m>
                  <m:oMath xmlns:m="http://schemas.openxmlformats.org/officeDocument/2006/math">
                    <m:f>
                      <m:fPr>
                        <m:ctrlPr>
                          <a:rPr lang="en-US" i="1" smtClean="0">
                            <a:latin typeface="Cambria Math" panose="02040503050406030204" pitchFamily="18" charset="0"/>
                          </a:rPr>
                        </m:ctrlPr>
                      </m:fPr>
                      <m:num>
                        <m:r>
                          <a:rPr lang="en-US" b="1" i="1" smtClean="0">
                            <a:latin typeface="Cambria Math"/>
                          </a:rPr>
                          <m:t>−</m:t>
                        </m:r>
                        <m:r>
                          <a:rPr lang="en-US" b="1" i="1" smtClean="0">
                            <a:latin typeface="Cambria Math"/>
                          </a:rPr>
                          <m:t>𝒍𝒏</m:t>
                        </m:r>
                        <m:r>
                          <a:rPr lang="en-US" b="1" i="1" smtClean="0">
                            <a:latin typeface="Cambria Math"/>
                          </a:rPr>
                          <m:t>(</m:t>
                        </m:r>
                        <m:r>
                          <a:rPr lang="en-US" b="1" i="1" smtClean="0">
                            <a:latin typeface="Cambria Math"/>
                          </a:rPr>
                          <m:t>𝟐</m:t>
                        </m:r>
                        <m:r>
                          <a:rPr lang="en-US" b="1" i="1" smtClean="0">
                            <a:latin typeface="Cambria Math"/>
                          </a:rPr>
                          <m:t>)</m:t>
                        </m:r>
                      </m:num>
                      <m:den>
                        <m:r>
                          <a:rPr lang="en-US" b="1" i="1" smtClean="0">
                            <a:latin typeface="Cambria Math"/>
                          </a:rPr>
                          <m:t>𝒉𝒂𝒍𝒇</m:t>
                        </m:r>
                        <m:r>
                          <a:rPr lang="en-US" b="1" i="1" smtClean="0">
                            <a:latin typeface="Cambria Math"/>
                          </a:rPr>
                          <m:t>−</m:t>
                        </m:r>
                        <m:r>
                          <a:rPr lang="en-US" b="1" i="1" smtClean="0">
                            <a:latin typeface="Cambria Math"/>
                          </a:rPr>
                          <m:t>𝒍𝒊𝒇𝒆</m:t>
                        </m:r>
                      </m:den>
                    </m:f>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2593" t="-1946"/>
                </a:stretch>
              </a:blipFill>
            </p:spPr>
            <p:txBody>
              <a:bodyPr/>
              <a:lstStyle/>
              <a:p>
                <a:r>
                  <a:rPr lang="en-US">
                    <a:noFill/>
                  </a:rPr>
                  <a:t> </a:t>
                </a:r>
              </a:p>
            </p:txBody>
          </p:sp>
        </mc:Fallback>
      </mc:AlternateContent>
    </p:spTree>
    <p:extLst>
      <p:ext uri="{BB962C8B-B14F-4D97-AF65-F5344CB8AC3E}">
        <p14:creationId xmlns:p14="http://schemas.microsoft.com/office/powerpoint/2010/main" val="58407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DDC5-F268-428A-AB6A-4222CE2FFBF7}"/>
              </a:ext>
            </a:extLst>
          </p:cNvPr>
          <p:cNvSpPr>
            <a:spLocks noGrp="1"/>
          </p:cNvSpPr>
          <p:nvPr>
            <p:ph type="title"/>
          </p:nvPr>
        </p:nvSpPr>
        <p:spPr/>
        <p:txBody>
          <a:bodyPr/>
          <a:lstStyle/>
          <a:p>
            <a:r>
              <a:rPr lang="en-US" dirty="0"/>
              <a:t>Growth Models</a:t>
            </a:r>
          </a:p>
        </p:txBody>
      </p:sp>
      <p:sp>
        <p:nvSpPr>
          <p:cNvPr id="3" name="Content Placeholder 2">
            <a:extLst>
              <a:ext uri="{FF2B5EF4-FFF2-40B4-BE49-F238E27FC236}">
                <a16:creationId xmlns:a16="http://schemas.microsoft.com/office/drawing/2014/main" id="{89FE4AF3-EC9F-4169-8B09-F378C32372BA}"/>
              </a:ext>
            </a:extLst>
          </p:cNvPr>
          <p:cNvSpPr>
            <a:spLocks noGrp="1"/>
          </p:cNvSpPr>
          <p:nvPr>
            <p:ph idx="1"/>
          </p:nvPr>
        </p:nvSpPr>
        <p:spPr/>
        <p:txBody>
          <a:bodyPr/>
          <a:lstStyle/>
          <a:p>
            <a:r>
              <a:rPr lang="en-US" dirty="0"/>
              <a:t>All growth models (and ANY models that include a rate of change) are actually </a:t>
            </a:r>
            <a:r>
              <a:rPr lang="en-US" dirty="0">
                <a:solidFill>
                  <a:srgbClr val="FFC000"/>
                </a:solidFill>
              </a:rPr>
              <a:t>differential equations</a:t>
            </a:r>
          </a:p>
          <a:p>
            <a:r>
              <a:rPr lang="en-US" dirty="0"/>
              <a:t>(more about that today!)</a:t>
            </a:r>
          </a:p>
        </p:txBody>
      </p:sp>
    </p:spTree>
    <p:extLst>
      <p:ext uri="{BB962C8B-B14F-4D97-AF65-F5344CB8AC3E}">
        <p14:creationId xmlns:p14="http://schemas.microsoft.com/office/powerpoint/2010/main" val="618822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53200"/>
            <a:ext cx="3042821" cy="323165"/>
          </a:xfrm>
          <a:prstGeom prst="rect">
            <a:avLst/>
          </a:prstGeom>
        </p:spPr>
        <p:txBody>
          <a:bodyPr wrap="none">
            <a:spAutoFit/>
          </a:bodyPr>
          <a:lstStyle/>
          <a:p>
            <a:r>
              <a:rPr lang="en-US" sz="1500" b="1" dirty="0">
                <a:solidFill>
                  <a:srgbClr val="00B0F0"/>
                </a:solidFill>
              </a:rPr>
              <a:t>http://i.imgur.com/aliTlT3.jpg</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397000"/>
            <a:ext cx="38608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0" y="0"/>
            <a:ext cx="9144000" cy="1143000"/>
          </a:xfrm>
        </p:spPr>
        <p:txBody>
          <a:bodyPr/>
          <a:lstStyle/>
          <a:p>
            <a:r>
              <a:rPr lang="en-US" altLang="en-US" dirty="0"/>
              <a:t>Questions?</a:t>
            </a:r>
          </a:p>
        </p:txBody>
      </p:sp>
    </p:spTree>
    <p:extLst>
      <p:ext uri="{BB962C8B-B14F-4D97-AF65-F5344CB8AC3E}">
        <p14:creationId xmlns:p14="http://schemas.microsoft.com/office/powerpoint/2010/main" val="1905586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dirty="0">
                <a:solidFill>
                  <a:srgbClr val="FFC000"/>
                </a:solidFill>
              </a:rPr>
              <a:t>Differential equations</a:t>
            </a:r>
            <a:r>
              <a:rPr lang="en-US" dirty="0"/>
              <a:t> (DE, </a:t>
            </a:r>
            <a:r>
              <a:rPr lang="en-US" dirty="0" err="1"/>
              <a:t>DiffEq</a:t>
            </a:r>
            <a:r>
              <a:rPr lang="en-US" dirty="0"/>
              <a:t>) are equations that include derivatives</a:t>
            </a:r>
          </a:p>
          <a:p>
            <a:endParaRPr lang="en-US" dirty="0"/>
          </a:p>
          <a:p>
            <a:pPr algn="r"/>
            <a:r>
              <a:rPr lang="en-US" dirty="0"/>
              <a:t>(not integrals…)</a:t>
            </a:r>
          </a:p>
        </p:txBody>
      </p:sp>
    </p:spTree>
    <p:extLst>
      <p:ext uri="{BB962C8B-B14F-4D97-AF65-F5344CB8AC3E}">
        <p14:creationId xmlns:p14="http://schemas.microsoft.com/office/powerpoint/2010/main" val="1604911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dirty="0"/>
              <a:t>Differential equations are used to change calculus back into algebra</a:t>
            </a:r>
          </a:p>
        </p:txBody>
      </p:sp>
    </p:spTree>
    <p:extLst>
      <p:ext uri="{BB962C8B-B14F-4D97-AF65-F5344CB8AC3E}">
        <p14:creationId xmlns:p14="http://schemas.microsoft.com/office/powerpoint/2010/main" val="1285951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lstStyle/>
          <a:p>
            <a:r>
              <a:rPr lang="en-US" dirty="0"/>
              <a:t>Differential Equations</a:t>
            </a:r>
          </a:p>
        </p:txBody>
      </p:sp>
      <p:sp>
        <p:nvSpPr>
          <p:cNvPr id="5" name="Content Placeholder 2"/>
          <p:cNvSpPr>
            <a:spLocks noGrp="1"/>
          </p:cNvSpPr>
          <p:nvPr>
            <p:ph idx="1"/>
          </p:nvPr>
        </p:nvSpPr>
        <p:spPr>
          <a:xfrm>
            <a:off x="457200" y="1219200"/>
            <a:ext cx="8229600" cy="5638800"/>
          </a:xfrm>
        </p:spPr>
        <p:txBody>
          <a:bodyPr/>
          <a:lstStyle/>
          <a:p>
            <a:r>
              <a:rPr lang="en-US" dirty="0"/>
              <a:t>Usually you integrate the </a:t>
            </a:r>
            <a:r>
              <a:rPr lang="en-US" dirty="0" err="1"/>
              <a:t>DiffEq</a:t>
            </a:r>
            <a:r>
              <a:rPr lang="en-US" dirty="0"/>
              <a:t> to recover the original equation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964628"/>
            <a:ext cx="4305300" cy="3748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50146F62-9392-4D1D-80A2-A205648F6D76}"/>
              </a:ext>
            </a:extLst>
          </p:cNvPr>
          <p:cNvSpPr/>
          <p:nvPr/>
        </p:nvSpPr>
        <p:spPr>
          <a:xfrm>
            <a:off x="-22412" y="6629400"/>
            <a:ext cx="9144000" cy="323165"/>
          </a:xfrm>
          <a:prstGeom prst="rect">
            <a:avLst/>
          </a:prstGeom>
        </p:spPr>
        <p:txBody>
          <a:bodyPr wrap="square">
            <a:spAutoFit/>
          </a:bodyPr>
          <a:lstStyle/>
          <a:p>
            <a:r>
              <a:rPr lang="en-US" sz="1500" dirty="0">
                <a:solidFill>
                  <a:srgbClr val="00B0F0"/>
                </a:solidFill>
              </a:rPr>
              <a:t>http://media-cache-ak0.pinimg.com/236x/a1/dd/15/a1dd150742773e9cb2b5ad2f1286cec4.jpg</a:t>
            </a:r>
          </a:p>
        </p:txBody>
      </p:sp>
    </p:spTree>
    <p:extLst>
      <p:ext uri="{BB962C8B-B14F-4D97-AF65-F5344CB8AC3E}">
        <p14:creationId xmlns:p14="http://schemas.microsoft.com/office/powerpoint/2010/main" val="2120540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dirty="0"/>
              <a:t>You will need to be given what are called "</a:t>
            </a:r>
            <a:r>
              <a:rPr lang="en-US" dirty="0">
                <a:solidFill>
                  <a:srgbClr val="FFC000"/>
                </a:solidFill>
              </a:rPr>
              <a:t>initial conditions</a:t>
            </a:r>
            <a:r>
              <a:rPr lang="en-US" dirty="0"/>
              <a:t>" - values for the variables - to solve for the “C”s </a:t>
            </a:r>
          </a:p>
          <a:p>
            <a:endParaRPr lang="en-US" dirty="0"/>
          </a:p>
        </p:txBody>
      </p:sp>
    </p:spTree>
    <p:extLst>
      <p:ext uri="{BB962C8B-B14F-4D97-AF65-F5344CB8AC3E}">
        <p14:creationId xmlns:p14="http://schemas.microsoft.com/office/powerpoint/2010/main" val="2763853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lstStyle/>
          <a:p>
            <a:r>
              <a:rPr lang="en-US" dirty="0"/>
              <a:t>Differential Equations</a:t>
            </a:r>
            <a:endParaRPr lang="en-US" altLang="en-US" dirty="0"/>
          </a:p>
        </p:txBody>
      </p:sp>
      <mc:AlternateContent xmlns:mc="http://schemas.openxmlformats.org/markup-compatibility/2006" xmlns:a14="http://schemas.microsoft.com/office/drawing/2010/main">
        <mc:Choice Requires="a14">
          <p:sp>
            <p:nvSpPr>
              <p:cNvPr id="5" name="Content Placeholder 2"/>
              <p:cNvSpPr>
                <a:spLocks noGrp="1"/>
              </p:cNvSpPr>
              <p:nvPr>
                <p:ph idx="1"/>
              </p:nvPr>
            </p:nvSpPr>
            <p:spPr>
              <a:xfrm>
                <a:off x="304800" y="1219200"/>
                <a:ext cx="8534400" cy="5638800"/>
              </a:xfrm>
            </p:spPr>
            <p:txBody>
              <a:bodyPr/>
              <a:lstStyle/>
              <a:p>
                <a:r>
                  <a:rPr lang="en-US" dirty="0"/>
                  <a:t>Shorthand for writing </a:t>
                </a:r>
                <a:r>
                  <a:rPr lang="en-US" dirty="0" err="1"/>
                  <a:t>DiffEqs</a:t>
                </a:r>
                <a:r>
                  <a:rPr lang="en-US" dirty="0"/>
                  <a:t>:</a:t>
                </a:r>
              </a:p>
              <a:p>
                <a:pPr algn="ctr"/>
                <a:r>
                  <a:rPr lang="en-US" dirty="0"/>
                  <a:t>y' = </a:t>
                </a:r>
                <a14:m>
                  <m:oMath xmlns:m="http://schemas.openxmlformats.org/officeDocument/2006/math">
                    <m:f>
                      <m:fPr>
                        <m:ctrlPr>
                          <a:rPr lang="en-US" sz="3000" b="0" i="1">
                            <a:latin typeface="Cambria Math" panose="02040503050406030204" pitchFamily="18" charset="0"/>
                          </a:rPr>
                        </m:ctrlPr>
                      </m:fPr>
                      <m:num>
                        <m:r>
                          <m:rPr>
                            <m:nor/>
                          </m:rPr>
                          <a:rPr lang="en-US" sz="3000" b="0" dirty="0"/>
                          <m:t>d</m:t>
                        </m:r>
                        <m:r>
                          <m:rPr>
                            <m:nor/>
                          </m:rPr>
                          <a:rPr lang="en-US" sz="3000" b="0" i="0" dirty="0" smtClean="0"/>
                          <m:t>y</m:t>
                        </m:r>
                      </m:num>
                      <m:den>
                        <m:r>
                          <m:rPr>
                            <m:nor/>
                          </m:rPr>
                          <a:rPr lang="en-US" sz="3000" b="0" dirty="0"/>
                          <m:t>d</m:t>
                        </m:r>
                        <m:r>
                          <m:rPr>
                            <m:nor/>
                          </m:rPr>
                          <a:rPr lang="en-US" sz="3000" b="0" i="0" dirty="0" smtClean="0"/>
                          <m:t>x</m:t>
                        </m:r>
                        <m:r>
                          <m:rPr>
                            <m:nor/>
                          </m:rPr>
                          <a:rPr lang="en-US" sz="3000" b="0" dirty="0"/>
                          <m:t> </m:t>
                        </m:r>
                      </m:den>
                    </m:f>
                  </m:oMath>
                </a14:m>
                <a:r>
                  <a:rPr lang="en-US" dirty="0"/>
                  <a:t> </a:t>
                </a:r>
                <a:endParaRPr lang="en-US" sz="5000" dirty="0"/>
              </a:p>
              <a:p>
                <a:pPr algn="ctr"/>
                <a:r>
                  <a:rPr lang="en-US" dirty="0"/>
                  <a:t>y'' = </a:t>
                </a:r>
                <a14:m>
                  <m:oMath xmlns:m="http://schemas.openxmlformats.org/officeDocument/2006/math">
                    <m:f>
                      <m:fPr>
                        <m:ctrlPr>
                          <a:rPr lang="en-US" sz="3000" b="0" i="1">
                            <a:latin typeface="Cambria Math" panose="02040503050406030204" pitchFamily="18" charset="0"/>
                          </a:rPr>
                        </m:ctrlPr>
                      </m:fPr>
                      <m:num>
                        <m:r>
                          <m:rPr>
                            <m:nor/>
                          </m:rPr>
                          <a:rPr lang="en-US" sz="3000" b="0" dirty="0"/>
                          <m:t>d</m:t>
                        </m:r>
                        <m:r>
                          <m:rPr>
                            <m:nor/>
                          </m:rPr>
                          <a:rPr lang="en-US" sz="3000" b="0" i="0" baseline="30000" dirty="0" smtClean="0"/>
                          <m:t>2</m:t>
                        </m:r>
                        <m:r>
                          <m:rPr>
                            <m:nor/>
                          </m:rPr>
                          <a:rPr lang="en-US" sz="3000" b="0" i="0" dirty="0" smtClean="0"/>
                          <m:t>y</m:t>
                        </m:r>
                      </m:num>
                      <m:den>
                        <m:r>
                          <m:rPr>
                            <m:nor/>
                          </m:rPr>
                          <a:rPr lang="en-US" sz="3000" b="0" dirty="0"/>
                          <m:t>d</m:t>
                        </m:r>
                        <m:r>
                          <m:rPr>
                            <m:nor/>
                          </m:rPr>
                          <a:rPr lang="en-US" sz="3000" b="0" i="0" dirty="0" smtClean="0"/>
                          <m:t>x</m:t>
                        </m:r>
                        <m:r>
                          <m:rPr>
                            <m:nor/>
                          </m:rPr>
                          <a:rPr lang="en-US" sz="3000" b="0" baseline="30000" dirty="0"/>
                          <m:t>2</m:t>
                        </m:r>
                      </m:den>
                    </m:f>
                  </m:oMath>
                </a14:m>
                <a:endParaRPr lang="en-US" sz="3000" dirty="0"/>
              </a:p>
              <a:p>
                <a:pPr algn="ctr"/>
                <a:r>
                  <a:rPr lang="en-US" dirty="0"/>
                  <a:t>y''' =</a:t>
                </a:r>
                <a:r>
                  <a:rPr lang="en-US" sz="5400" b="0" dirty="0"/>
                  <a:t> </a:t>
                </a:r>
                <a14:m>
                  <m:oMath xmlns:m="http://schemas.openxmlformats.org/officeDocument/2006/math">
                    <m:f>
                      <m:fPr>
                        <m:ctrlPr>
                          <a:rPr lang="en-US" sz="3000" b="0" i="1">
                            <a:latin typeface="Cambria Math" panose="02040503050406030204" pitchFamily="18" charset="0"/>
                          </a:rPr>
                        </m:ctrlPr>
                      </m:fPr>
                      <m:num>
                        <m:r>
                          <m:rPr>
                            <m:nor/>
                          </m:rPr>
                          <a:rPr lang="en-US" sz="3000" b="0" dirty="0"/>
                          <m:t>d</m:t>
                        </m:r>
                        <m:r>
                          <m:rPr>
                            <m:nor/>
                          </m:rPr>
                          <a:rPr lang="en-US" sz="3000" b="0" i="0" baseline="30000" dirty="0" smtClean="0"/>
                          <m:t>3</m:t>
                        </m:r>
                        <m:r>
                          <m:rPr>
                            <m:nor/>
                          </m:rPr>
                          <a:rPr lang="en-US" sz="3000" b="0" i="0" dirty="0" smtClean="0"/>
                          <m:t>y</m:t>
                        </m:r>
                      </m:num>
                      <m:den>
                        <m:r>
                          <m:rPr>
                            <m:nor/>
                          </m:rPr>
                          <a:rPr lang="en-US" sz="3000" b="0" dirty="0" smtClean="0"/>
                          <m:t>d</m:t>
                        </m:r>
                        <m:r>
                          <m:rPr>
                            <m:nor/>
                          </m:rPr>
                          <a:rPr lang="en-US" sz="3000" b="0" i="0" dirty="0" smtClean="0"/>
                          <m:t>x</m:t>
                        </m:r>
                        <m:r>
                          <m:rPr>
                            <m:nor/>
                          </m:rPr>
                          <a:rPr lang="en-US" sz="3000" b="0" i="0" baseline="30000" dirty="0" smtClean="0"/>
                          <m:t>3</m:t>
                        </m:r>
                      </m:den>
                    </m:f>
                  </m:oMath>
                </a14:m>
                <a:endParaRPr lang="en-US" sz="3000" dirty="0"/>
              </a:p>
              <a:p>
                <a:endParaRPr lang="en-US" altLang="en-US" dirty="0"/>
              </a:p>
            </p:txBody>
          </p:sp>
        </mc:Choice>
        <mc:Fallback xmlns="">
          <p:sp>
            <p:nvSpPr>
              <p:cNvPr id="5" name="Content Placeholder 2"/>
              <p:cNvSpPr>
                <a:spLocks noGrp="1" noRot="1" noChangeAspect="1" noMove="1" noResize="1" noEditPoints="1" noAdjustHandles="1" noChangeArrowheads="1" noChangeShapeType="1" noTextEdit="1"/>
              </p:cNvSpPr>
              <p:nvPr>
                <p:ph idx="1"/>
              </p:nvPr>
            </p:nvSpPr>
            <p:spPr>
              <a:xfrm>
                <a:off x="304800" y="1219200"/>
                <a:ext cx="8534400" cy="5638800"/>
              </a:xfrm>
              <a:blipFill rotWithShape="1">
                <a:blip r:embed="rId2"/>
                <a:stretch>
                  <a:fillRect l="-2500" t="-1946"/>
                </a:stretch>
              </a:blipFill>
            </p:spPr>
            <p:txBody>
              <a:bodyPr/>
              <a:lstStyle/>
              <a:p>
                <a:r>
                  <a:rPr lang="en-US">
                    <a:noFill/>
                  </a:rPr>
                  <a:t> </a:t>
                </a:r>
              </a:p>
            </p:txBody>
          </p:sp>
        </mc:Fallback>
      </mc:AlternateContent>
    </p:spTree>
    <p:extLst>
      <p:ext uri="{BB962C8B-B14F-4D97-AF65-F5344CB8AC3E}">
        <p14:creationId xmlns:p14="http://schemas.microsoft.com/office/powerpoint/2010/main" val="1610664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y’ is Newton’s way of writing derivatives</a:t>
                </a:r>
              </a:p>
              <a:p>
                <a14:m>
                  <m:oMath xmlns:m="http://schemas.openxmlformats.org/officeDocument/2006/math">
                    <m:f>
                      <m:fPr>
                        <m:ctrlPr>
                          <a:rPr lang="en-US" sz="4000" b="0" i="1">
                            <a:latin typeface="Cambria Math" panose="02040503050406030204" pitchFamily="18" charset="0"/>
                          </a:rPr>
                        </m:ctrlPr>
                      </m:fPr>
                      <m:num>
                        <m:r>
                          <m:rPr>
                            <m:nor/>
                          </m:rPr>
                          <a:rPr lang="en-US" sz="4000" b="0" dirty="0"/>
                          <m:t>d</m:t>
                        </m:r>
                        <m:r>
                          <m:rPr>
                            <m:nor/>
                          </m:rPr>
                          <a:rPr lang="en-US" sz="4000" b="0" i="0" dirty="0" smtClean="0"/>
                          <m:t>y</m:t>
                        </m:r>
                      </m:num>
                      <m:den>
                        <m:r>
                          <m:rPr>
                            <m:nor/>
                          </m:rPr>
                          <a:rPr lang="en-US" sz="4000" b="0" dirty="0"/>
                          <m:t>d</m:t>
                        </m:r>
                        <m:r>
                          <m:rPr>
                            <m:nor/>
                          </m:rPr>
                          <a:rPr lang="en-US" sz="4000" b="0" i="0" dirty="0" smtClean="0"/>
                          <m:t>x</m:t>
                        </m:r>
                        <m:r>
                          <m:rPr>
                            <m:nor/>
                          </m:rPr>
                          <a:rPr lang="en-US" sz="4000" b="0" dirty="0"/>
                          <m:t> </m:t>
                        </m:r>
                      </m:den>
                    </m:f>
                  </m:oMath>
                </a14:m>
                <a:r>
                  <a:rPr lang="en-US" dirty="0"/>
                  <a:t> is Leibnitz’s way of writing derivatives</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2593" t="-1946" r="-148"/>
                </a:stretch>
              </a:blipFill>
            </p:spPr>
            <p:txBody>
              <a:bodyPr/>
              <a:lstStyle/>
              <a:p>
                <a:r>
                  <a:rPr lang="en-US">
                    <a:noFill/>
                  </a:rPr>
                  <a:t> </a:t>
                </a:r>
              </a:p>
            </p:txBody>
          </p:sp>
        </mc:Fallback>
      </mc:AlternateContent>
    </p:spTree>
    <p:extLst>
      <p:ext uri="{BB962C8B-B14F-4D97-AF65-F5344CB8AC3E}">
        <p14:creationId xmlns:p14="http://schemas.microsoft.com/office/powerpoint/2010/main" val="3579929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dirty="0"/>
              <a:t>Usually we use Leibnitz’s notation because it provides more information and is more useful with the “algebra” of derivatives</a:t>
            </a:r>
          </a:p>
          <a:p>
            <a:endParaRPr lang="en-US" dirty="0"/>
          </a:p>
        </p:txBody>
      </p:sp>
    </p:spTree>
    <p:extLst>
      <p:ext uri="{BB962C8B-B14F-4D97-AF65-F5344CB8AC3E}">
        <p14:creationId xmlns:p14="http://schemas.microsoft.com/office/powerpoint/2010/main" val="2200090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itle 1"/>
          <p:cNvSpPr>
            <a:spLocks noGrp="1"/>
          </p:cNvSpPr>
          <p:nvPr>
            <p:ph type="title"/>
          </p:nvPr>
        </p:nvSpPr>
        <p:spPr/>
        <p:txBody>
          <a:bodyPr/>
          <a:lstStyle/>
          <a:p>
            <a:r>
              <a:rPr lang="en-US" altLang="en-US"/>
              <a:t>Review</a:t>
            </a:r>
          </a:p>
        </p:txBody>
      </p:sp>
      <p:sp>
        <p:nvSpPr>
          <p:cNvPr id="4" name="Rectangle 3"/>
          <p:cNvSpPr/>
          <p:nvPr/>
        </p:nvSpPr>
        <p:spPr>
          <a:xfrm>
            <a:off x="0" y="6608802"/>
            <a:ext cx="9144000" cy="553998"/>
          </a:xfrm>
          <a:prstGeom prst="rect">
            <a:avLst/>
          </a:prstGeom>
        </p:spPr>
        <p:txBody>
          <a:bodyPr wrap="square">
            <a:spAutoFit/>
          </a:bodyPr>
          <a:lstStyle/>
          <a:p>
            <a:r>
              <a:rPr lang="en-US" sz="1500" dirty="0">
                <a:solidFill>
                  <a:srgbClr val="00B0F0"/>
                </a:solidFill>
              </a:rPr>
              <a:t>http://995642590.r.lightningbase-cdn.com/wp-content/uploads/2010/12/looking-back-hrexaminer-v144-cover425px.jpg</a:t>
            </a:r>
          </a:p>
        </p:txBody>
      </p:sp>
    </p:spTree>
    <p:extLst>
      <p:ext uri="{BB962C8B-B14F-4D97-AF65-F5344CB8AC3E}">
        <p14:creationId xmlns:p14="http://schemas.microsoft.com/office/powerpoint/2010/main" val="36201572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dirty="0"/>
              <a:t>In </a:t>
            </a:r>
            <a:r>
              <a:rPr lang="en-US" dirty="0" err="1"/>
              <a:t>DiffEq</a:t>
            </a:r>
            <a:r>
              <a:rPr lang="en-US" dirty="0"/>
              <a:t>, however, because we are mostly looking at higher-level derivatives, we use Newton’s notation because Leibnitz’s looks really scary!</a:t>
            </a:r>
          </a:p>
          <a:p>
            <a:endParaRPr lang="en-US" dirty="0"/>
          </a:p>
        </p:txBody>
      </p:sp>
    </p:spTree>
    <p:extLst>
      <p:ext uri="{BB962C8B-B14F-4D97-AF65-F5344CB8AC3E}">
        <p14:creationId xmlns:p14="http://schemas.microsoft.com/office/powerpoint/2010/main" val="28932247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y''''''''' =</a:t>
                </a:r>
                <a:r>
                  <a:rPr lang="en-US" sz="6600" b="0" dirty="0"/>
                  <a:t> </a:t>
                </a:r>
                <a14:m>
                  <m:oMath xmlns:m="http://schemas.openxmlformats.org/officeDocument/2006/math">
                    <m:f>
                      <m:fPr>
                        <m:ctrlPr>
                          <a:rPr lang="en-US" sz="4000" b="0" i="1">
                            <a:latin typeface="Cambria Math" panose="02040503050406030204" pitchFamily="18" charset="0"/>
                          </a:rPr>
                        </m:ctrlPr>
                      </m:fPr>
                      <m:num>
                        <m:r>
                          <m:rPr>
                            <m:nor/>
                          </m:rPr>
                          <a:rPr lang="en-US" sz="4000" b="0" dirty="0"/>
                          <m:t>d</m:t>
                        </m:r>
                        <m:r>
                          <m:rPr>
                            <m:nor/>
                          </m:rPr>
                          <a:rPr lang="en-US" sz="4000" b="0" i="0" baseline="30000" dirty="0" smtClean="0"/>
                          <m:t>9</m:t>
                        </m:r>
                        <m:r>
                          <m:rPr>
                            <m:nor/>
                          </m:rPr>
                          <a:rPr lang="en-US" sz="4000" b="0" i="0" dirty="0" smtClean="0"/>
                          <m:t>y</m:t>
                        </m:r>
                      </m:num>
                      <m:den>
                        <m:r>
                          <m:rPr>
                            <m:nor/>
                          </m:rPr>
                          <a:rPr lang="en-US" sz="4000" b="0" dirty="0" smtClean="0"/>
                          <m:t>d</m:t>
                        </m:r>
                        <m:r>
                          <m:rPr>
                            <m:nor/>
                          </m:rPr>
                          <a:rPr lang="en-US" sz="4000" b="0" i="0" dirty="0" smtClean="0"/>
                          <m:t>x</m:t>
                        </m:r>
                        <m:r>
                          <m:rPr>
                            <m:nor/>
                          </m:rPr>
                          <a:rPr lang="en-US" sz="4000" b="0" i="0" baseline="30000" dirty="0" smtClean="0"/>
                          <m:t>9</m:t>
                        </m:r>
                      </m:den>
                    </m:f>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2593"/>
                </a:stretch>
              </a:blipFill>
            </p:spPr>
            <p:txBody>
              <a:bodyPr/>
              <a:lstStyle/>
              <a:p>
                <a:r>
                  <a:rPr lang="en-US">
                    <a:noFill/>
                  </a:rPr>
                  <a:t> </a:t>
                </a:r>
              </a:p>
            </p:txBody>
          </p:sp>
        </mc:Fallback>
      </mc:AlternateContent>
    </p:spTree>
    <p:extLst>
      <p:ext uri="{BB962C8B-B14F-4D97-AF65-F5344CB8AC3E}">
        <p14:creationId xmlns:p14="http://schemas.microsoft.com/office/powerpoint/2010/main" val="2905640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Because it is a nuisance to count the marks, a variation on Newtons’ notation is:</a:t>
                </a:r>
              </a:p>
              <a:p>
                <a:r>
                  <a:rPr lang="en-US" dirty="0"/>
                  <a:t>y''''''''' =</a:t>
                </a:r>
                <a:r>
                  <a:rPr lang="en-US" sz="6600" b="0" dirty="0"/>
                  <a:t> </a:t>
                </a:r>
                <a:r>
                  <a:rPr lang="en-US" dirty="0"/>
                  <a:t>y</a:t>
                </a:r>
                <a:r>
                  <a:rPr lang="en-US" baseline="30000" dirty="0"/>
                  <a:t>(9)</a:t>
                </a:r>
                <a:r>
                  <a:rPr lang="en-US" dirty="0"/>
                  <a:t> = </a:t>
                </a:r>
                <a14:m>
                  <m:oMath xmlns:m="http://schemas.openxmlformats.org/officeDocument/2006/math">
                    <m:r>
                      <a:rPr lang="en-US" sz="4000" b="1" i="0" smtClean="0">
                        <a:latin typeface="Cambria Math" panose="02040503050406030204" pitchFamily="18" charset="0"/>
                      </a:rPr>
                      <m:t> </m:t>
                    </m:r>
                    <m:f>
                      <m:fPr>
                        <m:ctrlPr>
                          <a:rPr lang="en-US" sz="4000" b="0" i="1">
                            <a:latin typeface="Cambria Math" panose="02040503050406030204" pitchFamily="18" charset="0"/>
                          </a:rPr>
                        </m:ctrlPr>
                      </m:fPr>
                      <m:num>
                        <m:r>
                          <m:rPr>
                            <m:nor/>
                          </m:rPr>
                          <a:rPr lang="en-US" sz="4000" b="0" dirty="0"/>
                          <m:t>d</m:t>
                        </m:r>
                        <m:r>
                          <m:rPr>
                            <m:nor/>
                          </m:rPr>
                          <a:rPr lang="en-US" sz="4000" b="0" i="0" baseline="30000" dirty="0" smtClean="0"/>
                          <m:t>9</m:t>
                        </m:r>
                        <m:r>
                          <m:rPr>
                            <m:nor/>
                          </m:rPr>
                          <a:rPr lang="en-US" sz="4000" b="0" i="0" dirty="0" smtClean="0"/>
                          <m:t>y</m:t>
                        </m:r>
                      </m:num>
                      <m:den>
                        <m:r>
                          <m:rPr>
                            <m:nor/>
                          </m:rPr>
                          <a:rPr lang="en-US" sz="4000" b="0" dirty="0" smtClean="0"/>
                          <m:t>d</m:t>
                        </m:r>
                        <m:r>
                          <m:rPr>
                            <m:nor/>
                          </m:rPr>
                          <a:rPr lang="en-US" sz="4000" b="0" i="0" dirty="0" smtClean="0"/>
                          <m:t>x</m:t>
                        </m:r>
                        <m:r>
                          <m:rPr>
                            <m:nor/>
                          </m:rPr>
                          <a:rPr lang="en-US" sz="4000" b="0" i="0" baseline="30000" dirty="0" smtClean="0"/>
                          <m:t>9</m:t>
                        </m:r>
                      </m:den>
                    </m:f>
                  </m:oMath>
                </a14:m>
                <a:endParaRPr lang="en-US" dirty="0"/>
              </a:p>
              <a:p>
                <a:r>
                  <a:rPr lang="en-US" dirty="0"/>
                  <a:t>This is generally used for 4th or higher orders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2593" t="-1946" r="-2444"/>
                </a:stretch>
              </a:blipFill>
            </p:spPr>
            <p:txBody>
              <a:bodyPr/>
              <a:lstStyle/>
              <a:p>
                <a:r>
                  <a:rPr lang="en-US">
                    <a:noFill/>
                  </a:rPr>
                  <a:t> </a:t>
                </a:r>
              </a:p>
            </p:txBody>
          </p:sp>
        </mc:Fallback>
      </mc:AlternateContent>
    </p:spTree>
    <p:extLst>
      <p:ext uri="{BB962C8B-B14F-4D97-AF65-F5344CB8AC3E}">
        <p14:creationId xmlns:p14="http://schemas.microsoft.com/office/powerpoint/2010/main" val="20461535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dirty="0"/>
              <a:t>What they look like:</a:t>
            </a:r>
          </a:p>
          <a:p>
            <a:endParaRPr lang="en-US" dirty="0"/>
          </a:p>
          <a:p>
            <a:r>
              <a:rPr lang="en-US" dirty="0"/>
              <a:t>y'(t) = 3t</a:t>
            </a:r>
            <a:r>
              <a:rPr lang="en-US" baseline="30000" dirty="0"/>
              <a:t>2</a:t>
            </a:r>
            <a:r>
              <a:rPr lang="en-US" dirty="0"/>
              <a:t> – 4t + 10, y(0) = 20</a:t>
            </a:r>
          </a:p>
        </p:txBody>
      </p:sp>
    </p:spTree>
    <p:extLst>
      <p:ext uri="{BB962C8B-B14F-4D97-AF65-F5344CB8AC3E}">
        <p14:creationId xmlns:p14="http://schemas.microsoft.com/office/powerpoint/2010/main" val="4223997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1143000"/>
          </a:xfrm>
        </p:spPr>
        <p:txBody>
          <a:bodyPr/>
          <a:lstStyle/>
          <a:p>
            <a:r>
              <a:rPr lang="en-US" dirty="0"/>
              <a:t>Differential Equations</a:t>
            </a:r>
          </a:p>
        </p:txBody>
      </p:sp>
      <mc:AlternateContent xmlns:mc="http://schemas.openxmlformats.org/markup-compatibility/2006" xmlns:a14="http://schemas.microsoft.com/office/drawing/2010/main">
        <mc:Choice Requires="a14">
          <p:sp>
            <p:nvSpPr>
              <p:cNvPr id="6" name="Content Placeholder 2"/>
              <p:cNvSpPr>
                <a:spLocks noGrp="1"/>
              </p:cNvSpPr>
              <p:nvPr>
                <p:ph idx="1"/>
              </p:nvPr>
            </p:nvSpPr>
            <p:spPr>
              <a:xfrm>
                <a:off x="457200" y="1143000"/>
                <a:ext cx="8229600" cy="5638800"/>
              </a:xfrm>
            </p:spPr>
            <p:txBody>
              <a:bodyPr/>
              <a:lstStyle/>
              <a:p>
                <a:r>
                  <a:rPr lang="en-US" dirty="0"/>
                  <a:t>Order of a </a:t>
                </a:r>
                <a:r>
                  <a:rPr lang="en-US" dirty="0" err="1"/>
                  <a:t>DiffEq</a:t>
                </a:r>
                <a:endParaRPr lang="en-US" dirty="0"/>
              </a:p>
              <a:p>
                <a:pPr algn="ctr"/>
                <a:r>
                  <a:rPr lang="en-US" dirty="0"/>
                  <a:t>y = </a:t>
                </a:r>
                <a14:m>
                  <m:oMath xmlns:m="http://schemas.openxmlformats.org/officeDocument/2006/math">
                    <m:f>
                      <m:fPr>
                        <m:ctrlPr>
                          <a:rPr lang="en-US" sz="3000" b="0" i="1">
                            <a:latin typeface="Cambria Math" panose="02040503050406030204" pitchFamily="18" charset="0"/>
                          </a:rPr>
                        </m:ctrlPr>
                      </m:fPr>
                      <m:num>
                        <m:r>
                          <m:rPr>
                            <m:nor/>
                          </m:rPr>
                          <a:rPr lang="en-US" sz="3000" b="0" dirty="0"/>
                          <m:t>dy</m:t>
                        </m:r>
                      </m:num>
                      <m:den>
                        <m:r>
                          <m:rPr>
                            <m:nor/>
                          </m:rPr>
                          <a:rPr lang="en-US" sz="3000" b="0" dirty="0"/>
                          <m:t>dx</m:t>
                        </m:r>
                        <m:r>
                          <m:rPr>
                            <m:nor/>
                          </m:rPr>
                          <a:rPr lang="en-US" sz="3000" b="0" dirty="0"/>
                          <m:t> </m:t>
                        </m:r>
                      </m:den>
                    </m:f>
                    <m:r>
                      <a:rPr lang="en-US" sz="3000" b="0" i="1" dirty="0">
                        <a:latin typeface="Cambria Math"/>
                      </a:rPr>
                      <m:t> </m:t>
                    </m:r>
                  </m:oMath>
                </a14:m>
                <a:r>
                  <a:rPr lang="en-US" dirty="0"/>
                  <a:t>+ x 		</a:t>
                </a:r>
              </a:p>
              <a:p>
                <a:r>
                  <a:rPr lang="en-US" dirty="0"/>
                  <a:t>this equation is first order because of the </a:t>
                </a:r>
                <a14:m>
                  <m:oMath xmlns:m="http://schemas.openxmlformats.org/officeDocument/2006/math">
                    <m:f>
                      <m:fPr>
                        <m:ctrlPr>
                          <a:rPr lang="en-US" sz="3000" b="0" i="1">
                            <a:latin typeface="Cambria Math" panose="02040503050406030204" pitchFamily="18" charset="0"/>
                          </a:rPr>
                        </m:ctrlPr>
                      </m:fPr>
                      <m:num>
                        <m:r>
                          <m:rPr>
                            <m:nor/>
                          </m:rPr>
                          <a:rPr lang="en-US" sz="3000" b="0" dirty="0"/>
                          <m:t>dy</m:t>
                        </m:r>
                      </m:num>
                      <m:den>
                        <m:r>
                          <m:rPr>
                            <m:nor/>
                          </m:rPr>
                          <a:rPr lang="en-US" sz="3000" b="0" dirty="0"/>
                          <m:t>dx</m:t>
                        </m:r>
                        <m:r>
                          <m:rPr>
                            <m:nor/>
                          </m:rPr>
                          <a:rPr lang="en-US" sz="3000" b="0" dirty="0"/>
                          <m:t> </m:t>
                        </m:r>
                      </m:den>
                    </m:f>
                  </m:oMath>
                </a14:m>
                <a:r>
                  <a:rPr lang="en-US" dirty="0"/>
                  <a:t> term</a:t>
                </a:r>
              </a:p>
            </p:txBody>
          </p:sp>
        </mc:Choice>
        <mc:Fallback xmlns="">
          <p:sp>
            <p:nvSpPr>
              <p:cNvPr id="6" name="Content Placeholder 2"/>
              <p:cNvSpPr>
                <a:spLocks noGrp="1" noRot="1" noChangeAspect="1" noMove="1" noResize="1" noEditPoints="1" noAdjustHandles="1" noChangeArrowheads="1" noChangeShapeType="1" noTextEdit="1"/>
              </p:cNvSpPr>
              <p:nvPr>
                <p:ph idx="1"/>
              </p:nvPr>
            </p:nvSpPr>
            <p:spPr>
              <a:xfrm>
                <a:off x="457200" y="1143000"/>
                <a:ext cx="8229600" cy="5638800"/>
              </a:xfrm>
              <a:blipFill rotWithShape="1">
                <a:blip r:embed="rId2"/>
                <a:stretch>
                  <a:fillRect l="-2593" t="-1946"/>
                </a:stretch>
              </a:blipFill>
            </p:spPr>
            <p:txBody>
              <a:bodyPr/>
              <a:lstStyle/>
              <a:p>
                <a:r>
                  <a:rPr lang="en-US">
                    <a:noFill/>
                  </a:rPr>
                  <a:t> </a:t>
                </a:r>
              </a:p>
            </p:txBody>
          </p:sp>
        </mc:Fallback>
      </mc:AlternateContent>
    </p:spTree>
    <p:extLst>
      <p:ext uri="{BB962C8B-B14F-4D97-AF65-F5344CB8AC3E}">
        <p14:creationId xmlns:p14="http://schemas.microsoft.com/office/powerpoint/2010/main" val="4028076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a:xfrm>
            <a:off x="457200" y="1143000"/>
            <a:ext cx="8229600" cy="5638800"/>
          </a:xfrm>
        </p:spPr>
        <p:txBody>
          <a:bodyPr/>
          <a:lstStyle/>
          <a:p>
            <a:r>
              <a:rPr lang="en-US" dirty="0"/>
              <a:t>Order of a </a:t>
            </a:r>
            <a:r>
              <a:rPr lang="en-US" dirty="0" err="1"/>
              <a:t>DiffEq</a:t>
            </a:r>
            <a:endParaRPr lang="en-US" dirty="0"/>
          </a:p>
          <a:p>
            <a:pPr algn="ctr"/>
            <a:r>
              <a:rPr lang="en-US" dirty="0"/>
              <a:t>y″ - y′ - 12 y = 0 	</a:t>
            </a:r>
          </a:p>
          <a:p>
            <a:r>
              <a:rPr lang="en-US" dirty="0"/>
              <a:t>this equation is second order because of the y″ term</a:t>
            </a:r>
          </a:p>
        </p:txBody>
      </p:sp>
    </p:spTree>
    <p:extLst>
      <p:ext uri="{BB962C8B-B14F-4D97-AF65-F5344CB8AC3E}">
        <p14:creationId xmlns:p14="http://schemas.microsoft.com/office/powerpoint/2010/main" val="679990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89C3EAE8-28B6-49F6-BF72-A3711A5935E4}"/>
              </a:ext>
            </a:extLst>
          </p:cNvPr>
          <p:cNvSpPr>
            <a:spLocks noGrp="1"/>
          </p:cNvSpPr>
          <p:nvPr>
            <p:ph type="title"/>
          </p:nvPr>
        </p:nvSpPr>
        <p:spPr/>
        <p:txBody>
          <a:bodyPr/>
          <a:lstStyle/>
          <a:p>
            <a:r>
              <a:rPr lang="en-US" altLang="en-US"/>
              <a:t>DiffEqs</a:t>
            </a:r>
          </a:p>
        </p:txBody>
      </p:sp>
      <p:sp>
        <p:nvSpPr>
          <p:cNvPr id="15363" name="Content Placeholder 2">
            <a:extLst>
              <a:ext uri="{FF2B5EF4-FFF2-40B4-BE49-F238E27FC236}">
                <a16:creationId xmlns:a16="http://schemas.microsoft.com/office/drawing/2014/main" id="{A7D59D3F-82E2-4176-829A-61B24C27A719}"/>
              </a:ext>
            </a:extLst>
          </p:cNvPr>
          <p:cNvSpPr>
            <a:spLocks noGrp="1"/>
          </p:cNvSpPr>
          <p:nvPr>
            <p:ph idx="1"/>
          </p:nvPr>
        </p:nvSpPr>
        <p:spPr>
          <a:xfrm>
            <a:off x="457200" y="1219200"/>
            <a:ext cx="8229600" cy="5638800"/>
          </a:xfrm>
        </p:spPr>
        <p:txBody>
          <a:bodyPr/>
          <a:lstStyle/>
          <a:p>
            <a:pPr>
              <a:lnSpc>
                <a:spcPts val="4500"/>
              </a:lnSpc>
            </a:pPr>
            <a:r>
              <a:rPr lang="en-US" altLang="en-US" dirty="0"/>
              <a:t>Ex:  The seawater </a:t>
            </a:r>
            <a:r>
              <a:rPr lang="en-US" altLang="en-US" dirty="0" err="1"/>
              <a:t>DiffEq</a:t>
            </a:r>
            <a:r>
              <a:rPr lang="en-US" altLang="en-US" dirty="0"/>
              <a:t> has 14 variables including temperature, tide, wave motion, salinity, depth, weather conditions, impurities, etc. </a:t>
            </a:r>
          </a:p>
          <a:p>
            <a:pPr>
              <a:lnSpc>
                <a:spcPts val="4500"/>
              </a:lnSpc>
            </a:pPr>
            <a:r>
              <a:rPr lang="en-US" altLang="en-US" dirty="0"/>
              <a:t>It contains a 14</a:t>
            </a:r>
            <a:r>
              <a:rPr lang="en-US" altLang="en-US" baseline="30000" dirty="0"/>
              <a:t>th</a:t>
            </a:r>
            <a:r>
              <a:rPr lang="en-US" altLang="en-US" dirty="0"/>
              <a:t> derivative of the major variable  </a:t>
            </a:r>
          </a:p>
          <a:p>
            <a:pPr>
              <a:lnSpc>
                <a:spcPts val="4500"/>
              </a:lnSpc>
            </a:pPr>
            <a:r>
              <a:rPr lang="en-US" altLang="en-US" dirty="0"/>
              <a:t>We say that the seawater </a:t>
            </a:r>
            <a:r>
              <a:rPr lang="en-US" altLang="en-US" dirty="0" err="1"/>
              <a:t>DiffEq</a:t>
            </a:r>
            <a:r>
              <a:rPr lang="en-US" altLang="en-US" dirty="0"/>
              <a:t> is 14</a:t>
            </a:r>
            <a:r>
              <a:rPr lang="en-US" altLang="en-US" baseline="30000" dirty="0"/>
              <a:t>th</a:t>
            </a:r>
            <a:r>
              <a:rPr lang="en-US" altLang="en-US" dirty="0"/>
              <a:t> order</a:t>
            </a:r>
          </a:p>
          <a:p>
            <a:endParaRPr lang="en-US" alt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915400" cy="5638800"/>
          </a:xfrm>
        </p:spPr>
        <p:txBody>
          <a:bodyPr/>
          <a:lstStyle/>
          <a:p>
            <a:pPr marL="0" marR="0">
              <a:spcBef>
                <a:spcPts val="0"/>
              </a:spcBef>
              <a:spcAft>
                <a:spcPts val="0"/>
              </a:spcAft>
            </a:pPr>
            <a:r>
              <a:rPr lang="en-US" dirty="0">
                <a:effectLst/>
                <a:ea typeface="Calibri" panose="020F0502020204030204" pitchFamily="34" charset="0"/>
              </a:rPr>
              <a:t>What is the order?</a:t>
            </a:r>
          </a:p>
          <a:p>
            <a:pPr marL="0" marR="0">
              <a:spcBef>
                <a:spcPts val="0"/>
              </a:spcBef>
              <a:spcAft>
                <a:spcPts val="0"/>
              </a:spcAft>
            </a:pPr>
            <a:r>
              <a:rPr lang="en-US" dirty="0">
                <a:effectLst/>
                <a:ea typeface="Calibri" panose="020F0502020204030204" pitchFamily="34" charset="0"/>
              </a:rPr>
              <a:t>y = y’’’ + 24y’’ – 6y + 42 		</a:t>
            </a: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y’’’’’’ = y’’’’’ – 7y’’</a:t>
            </a: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Times New Roman" panose="02020603050405020304" pitchFamily="18" charset="0"/>
              </a:rPr>
              <a:t>y’’ = 12y’’’</a:t>
            </a:r>
            <a:endParaRPr lang="en-US" dirty="0">
              <a:effectLst/>
              <a:ea typeface="Calibri" panose="020F0502020204030204" pitchFamily="34" charset="0"/>
            </a:endParaRP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y – y’’’ + y’’ = 0 </a:t>
            </a: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38y’’ – 96y' + 17y – 13 = 0</a:t>
            </a:r>
          </a:p>
          <a:p>
            <a:pPr marL="0" marR="0">
              <a:spcBef>
                <a:spcPts val="0"/>
              </a:spcBef>
              <a:spcAft>
                <a:spcPts val="0"/>
              </a:spcAft>
            </a:pPr>
            <a:endParaRPr lang="en-US" sz="3000" dirty="0">
              <a:effectLst/>
              <a:ea typeface="Calibri" panose="020F0502020204030204" pitchFamily="34" charset="0"/>
            </a:endParaRPr>
          </a:p>
        </p:txBody>
      </p:sp>
      <p:sp>
        <p:nvSpPr>
          <p:cNvPr id="4"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PROBLEMS 1-5</a:t>
            </a:r>
            <a:endParaRPr lang="en-US" altLang="en-US" sz="2400" i="1" dirty="0">
              <a:solidFill>
                <a:schemeClr val="folHlink"/>
              </a:solidFill>
            </a:endParaRPr>
          </a:p>
        </p:txBody>
      </p:sp>
    </p:spTree>
    <p:extLst>
      <p:ext uri="{BB962C8B-B14F-4D97-AF65-F5344CB8AC3E}">
        <p14:creationId xmlns:p14="http://schemas.microsoft.com/office/powerpoint/2010/main" val="1318488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915400" cy="5638800"/>
          </a:xfrm>
        </p:spPr>
        <p:txBody>
          <a:bodyPr/>
          <a:lstStyle/>
          <a:p>
            <a:pPr marL="0" marR="0">
              <a:spcBef>
                <a:spcPts val="0"/>
              </a:spcBef>
              <a:spcAft>
                <a:spcPts val="0"/>
              </a:spcAft>
            </a:pPr>
            <a:r>
              <a:rPr lang="en-US" dirty="0">
                <a:effectLst/>
                <a:ea typeface="Calibri" panose="020F0502020204030204" pitchFamily="34" charset="0"/>
              </a:rPr>
              <a:t>What is the order?</a:t>
            </a:r>
          </a:p>
          <a:p>
            <a:pPr marL="0" marR="0">
              <a:spcBef>
                <a:spcPts val="0"/>
              </a:spcBef>
              <a:spcAft>
                <a:spcPts val="0"/>
              </a:spcAft>
            </a:pPr>
            <a:r>
              <a:rPr lang="en-US" dirty="0">
                <a:effectLst/>
                <a:ea typeface="Calibri" panose="020F0502020204030204" pitchFamily="34" charset="0"/>
              </a:rPr>
              <a:t>y = y’’’ + 24y’’ – 6y + 42 			</a:t>
            </a:r>
            <a:r>
              <a:rPr lang="en-US" dirty="0">
                <a:solidFill>
                  <a:srgbClr val="FFFF00"/>
                </a:solidFill>
                <a:effectLst/>
                <a:ea typeface="Calibri" panose="020F0502020204030204" pitchFamily="34" charset="0"/>
              </a:rPr>
              <a:t>3</a:t>
            </a: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y’’’’’’ = y’’’’’ – 7y’’					</a:t>
            </a:r>
            <a:endParaRPr lang="en-US" dirty="0">
              <a:solidFill>
                <a:srgbClr val="FFFF00"/>
              </a:solidFill>
              <a:effectLst/>
              <a:ea typeface="Calibri" panose="020F0502020204030204" pitchFamily="34" charset="0"/>
            </a:endParaRP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Times New Roman" panose="02020603050405020304" pitchFamily="18" charset="0"/>
              </a:rPr>
              <a:t>y’’ = 12y’’’							</a:t>
            </a:r>
            <a:endParaRPr lang="en-US" dirty="0">
              <a:solidFill>
                <a:srgbClr val="FFFF00"/>
              </a:solidFill>
              <a:effectLst/>
              <a:ea typeface="Calibri" panose="020F0502020204030204" pitchFamily="34" charset="0"/>
            </a:endParaRP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y – y’’’ + y’’ = 0 					</a:t>
            </a:r>
            <a:endParaRPr lang="en-US" dirty="0">
              <a:solidFill>
                <a:srgbClr val="FFFF00"/>
              </a:solidFill>
              <a:effectLst/>
              <a:ea typeface="Calibri" panose="020F0502020204030204" pitchFamily="34" charset="0"/>
            </a:endParaRP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38y’’ – 96y' + 17y – 13 = 0		</a:t>
            </a:r>
            <a:endParaRPr lang="en-US" dirty="0">
              <a:solidFill>
                <a:srgbClr val="FFFF00"/>
              </a:solidFill>
              <a:effectLst/>
              <a:ea typeface="Calibri" panose="020F0502020204030204" pitchFamily="34" charset="0"/>
            </a:endParaRPr>
          </a:p>
          <a:p>
            <a:pPr marL="0" marR="0">
              <a:spcBef>
                <a:spcPts val="0"/>
              </a:spcBef>
              <a:spcAft>
                <a:spcPts val="0"/>
              </a:spcAft>
            </a:pPr>
            <a:endParaRPr lang="en-US" sz="3000" dirty="0">
              <a:effectLst/>
              <a:ea typeface="Calibri" panose="020F0502020204030204" pitchFamily="34" charset="0"/>
            </a:endParaRPr>
          </a:p>
        </p:txBody>
      </p:sp>
      <p:sp>
        <p:nvSpPr>
          <p:cNvPr id="4"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PROBLEMS 1-5</a:t>
            </a:r>
            <a:endParaRPr lang="en-US" altLang="en-US" sz="2400" i="1" dirty="0">
              <a:solidFill>
                <a:schemeClr val="folHlink"/>
              </a:solidFill>
            </a:endParaRPr>
          </a:p>
        </p:txBody>
      </p:sp>
    </p:spTree>
    <p:extLst>
      <p:ext uri="{BB962C8B-B14F-4D97-AF65-F5344CB8AC3E}">
        <p14:creationId xmlns:p14="http://schemas.microsoft.com/office/powerpoint/2010/main" val="19347078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915400" cy="5638800"/>
          </a:xfrm>
        </p:spPr>
        <p:txBody>
          <a:bodyPr/>
          <a:lstStyle/>
          <a:p>
            <a:pPr marL="0" marR="0">
              <a:spcBef>
                <a:spcPts val="0"/>
              </a:spcBef>
              <a:spcAft>
                <a:spcPts val="0"/>
              </a:spcAft>
            </a:pPr>
            <a:r>
              <a:rPr lang="en-US" dirty="0">
                <a:effectLst/>
                <a:ea typeface="Calibri" panose="020F0502020204030204" pitchFamily="34" charset="0"/>
              </a:rPr>
              <a:t>What is the order?</a:t>
            </a:r>
          </a:p>
          <a:p>
            <a:pPr marL="0" marR="0">
              <a:spcBef>
                <a:spcPts val="0"/>
              </a:spcBef>
              <a:spcAft>
                <a:spcPts val="0"/>
              </a:spcAft>
            </a:pPr>
            <a:r>
              <a:rPr lang="en-US" dirty="0">
                <a:effectLst/>
                <a:ea typeface="Calibri" panose="020F0502020204030204" pitchFamily="34" charset="0"/>
              </a:rPr>
              <a:t>y = y’’’ + 24y’’ – 6y + 42 			</a:t>
            </a:r>
            <a:r>
              <a:rPr lang="en-US" dirty="0">
                <a:solidFill>
                  <a:srgbClr val="FFFF00"/>
                </a:solidFill>
                <a:effectLst/>
                <a:ea typeface="Calibri" panose="020F0502020204030204" pitchFamily="34" charset="0"/>
              </a:rPr>
              <a:t>3</a:t>
            </a: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y’’’’’’ = y’’’’’ – 7y’’					</a:t>
            </a:r>
            <a:r>
              <a:rPr lang="en-US" dirty="0">
                <a:solidFill>
                  <a:srgbClr val="FFFF00"/>
                </a:solidFill>
                <a:effectLst/>
                <a:ea typeface="Calibri" panose="020F0502020204030204" pitchFamily="34" charset="0"/>
              </a:rPr>
              <a:t>6</a:t>
            </a: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Times New Roman" panose="02020603050405020304" pitchFamily="18" charset="0"/>
              </a:rPr>
              <a:t>y’’ = 12y’’’							</a:t>
            </a:r>
            <a:endParaRPr lang="en-US" dirty="0">
              <a:solidFill>
                <a:srgbClr val="FFFF00"/>
              </a:solidFill>
              <a:effectLst/>
              <a:ea typeface="Calibri" panose="020F0502020204030204" pitchFamily="34" charset="0"/>
            </a:endParaRP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y – y’’’ + y’’ = 0 					</a:t>
            </a:r>
            <a:endParaRPr lang="en-US" dirty="0">
              <a:solidFill>
                <a:srgbClr val="FFFF00"/>
              </a:solidFill>
              <a:effectLst/>
              <a:ea typeface="Calibri" panose="020F0502020204030204" pitchFamily="34" charset="0"/>
            </a:endParaRP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38y’’ – 96y' + 17y – 13 = 0		</a:t>
            </a:r>
            <a:endParaRPr lang="en-US" dirty="0">
              <a:solidFill>
                <a:srgbClr val="FFFF00"/>
              </a:solidFill>
              <a:effectLst/>
              <a:ea typeface="Calibri" panose="020F0502020204030204" pitchFamily="34" charset="0"/>
            </a:endParaRPr>
          </a:p>
          <a:p>
            <a:pPr marL="0" marR="0">
              <a:spcBef>
                <a:spcPts val="0"/>
              </a:spcBef>
              <a:spcAft>
                <a:spcPts val="0"/>
              </a:spcAft>
            </a:pPr>
            <a:endParaRPr lang="en-US" sz="3000" dirty="0">
              <a:effectLst/>
              <a:ea typeface="Calibri" panose="020F0502020204030204" pitchFamily="34" charset="0"/>
            </a:endParaRPr>
          </a:p>
        </p:txBody>
      </p:sp>
      <p:sp>
        <p:nvSpPr>
          <p:cNvPr id="4"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PROBLEMS 1-5</a:t>
            </a:r>
            <a:endParaRPr lang="en-US" altLang="en-US" sz="2400" i="1" dirty="0">
              <a:solidFill>
                <a:schemeClr val="folHlink"/>
              </a:solidFill>
            </a:endParaRPr>
          </a:p>
        </p:txBody>
      </p:sp>
    </p:spTree>
    <p:extLst>
      <p:ext uri="{BB962C8B-B14F-4D97-AF65-F5344CB8AC3E}">
        <p14:creationId xmlns:p14="http://schemas.microsoft.com/office/powerpoint/2010/main" val="2414794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62B2-F24B-4607-AE4D-630621E9ADCE}"/>
              </a:ext>
            </a:extLst>
          </p:cNvPr>
          <p:cNvSpPr>
            <a:spLocks noGrp="1"/>
          </p:cNvSpPr>
          <p:nvPr>
            <p:ph type="title"/>
          </p:nvPr>
        </p:nvSpPr>
        <p:spPr/>
        <p:txBody>
          <a:bodyPr/>
          <a:lstStyle/>
          <a:p>
            <a:r>
              <a:rPr lang="en-US" dirty="0"/>
              <a:t>Arc (Curve) Length</a:t>
            </a:r>
          </a:p>
        </p:txBody>
      </p:sp>
      <p:sp>
        <p:nvSpPr>
          <p:cNvPr id="3" name="Content Placeholder 2">
            <a:extLst>
              <a:ext uri="{FF2B5EF4-FFF2-40B4-BE49-F238E27FC236}">
                <a16:creationId xmlns:a16="http://schemas.microsoft.com/office/drawing/2014/main" id="{C513688F-F7E7-40A0-BBE4-5EEA048E77B4}"/>
              </a:ext>
            </a:extLst>
          </p:cNvPr>
          <p:cNvSpPr>
            <a:spLocks noGrp="1"/>
          </p:cNvSpPr>
          <p:nvPr>
            <p:ph idx="1"/>
          </p:nvPr>
        </p:nvSpPr>
        <p:spPr/>
        <p:txBody>
          <a:bodyPr/>
          <a:lstStyle/>
          <a:p>
            <a:pPr>
              <a:spcBef>
                <a:spcPts val="0"/>
              </a:spcBef>
            </a:pPr>
            <a:r>
              <a:rPr lang="en-US" dirty="0"/>
              <a:t>We want to determine the length of a continuous function </a:t>
            </a:r>
          </a:p>
          <a:p>
            <a:pPr>
              <a:spcBef>
                <a:spcPts val="0"/>
              </a:spcBef>
            </a:pPr>
            <a:r>
              <a:rPr lang="en-US" dirty="0"/>
              <a:t>y=f(x) on the interval [</a:t>
            </a:r>
            <a:r>
              <a:rPr lang="en-US" dirty="0" err="1"/>
              <a:t>a,b</a:t>
            </a:r>
            <a:r>
              <a:rPr lang="en-US" dirty="0"/>
              <a:t>]</a:t>
            </a:r>
          </a:p>
          <a:p>
            <a:endParaRPr lang="en-US" dirty="0"/>
          </a:p>
          <a:p>
            <a:endParaRPr lang="en-US" dirty="0"/>
          </a:p>
          <a:p>
            <a:endParaRPr lang="en-US" dirty="0"/>
          </a:p>
          <a:p>
            <a:endParaRPr lang="en-US" dirty="0"/>
          </a:p>
          <a:p>
            <a:r>
              <a:rPr lang="en-US" sz="3000" dirty="0"/>
              <a:t> </a:t>
            </a:r>
          </a:p>
          <a:p>
            <a:endParaRPr lang="en-US" sz="1500" b="0" dirty="0">
              <a:solidFill>
                <a:srgbClr val="00B0F0"/>
              </a:solidFill>
            </a:endParaRPr>
          </a:p>
        </p:txBody>
      </p:sp>
    </p:spTree>
    <p:extLst>
      <p:ext uri="{BB962C8B-B14F-4D97-AF65-F5344CB8AC3E}">
        <p14:creationId xmlns:p14="http://schemas.microsoft.com/office/powerpoint/2010/main" val="37963591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915400" cy="5638800"/>
          </a:xfrm>
        </p:spPr>
        <p:txBody>
          <a:bodyPr/>
          <a:lstStyle/>
          <a:p>
            <a:pPr marL="0" marR="0">
              <a:spcBef>
                <a:spcPts val="0"/>
              </a:spcBef>
              <a:spcAft>
                <a:spcPts val="0"/>
              </a:spcAft>
            </a:pPr>
            <a:r>
              <a:rPr lang="en-US" dirty="0">
                <a:effectLst/>
                <a:ea typeface="Calibri" panose="020F0502020204030204" pitchFamily="34" charset="0"/>
              </a:rPr>
              <a:t>What is the order?</a:t>
            </a:r>
          </a:p>
          <a:p>
            <a:pPr marL="0" marR="0">
              <a:spcBef>
                <a:spcPts val="0"/>
              </a:spcBef>
              <a:spcAft>
                <a:spcPts val="0"/>
              </a:spcAft>
            </a:pPr>
            <a:r>
              <a:rPr lang="en-US" dirty="0">
                <a:effectLst/>
                <a:ea typeface="Calibri" panose="020F0502020204030204" pitchFamily="34" charset="0"/>
              </a:rPr>
              <a:t>y = y’’’ + 24y’’ – 6y + 42 			</a:t>
            </a:r>
            <a:r>
              <a:rPr lang="en-US" dirty="0">
                <a:solidFill>
                  <a:srgbClr val="FFFF00"/>
                </a:solidFill>
                <a:effectLst/>
                <a:ea typeface="Calibri" panose="020F0502020204030204" pitchFamily="34" charset="0"/>
              </a:rPr>
              <a:t>3</a:t>
            </a: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y’’’’’’ = y’’’’’ – 7y’’					</a:t>
            </a:r>
            <a:r>
              <a:rPr lang="en-US" dirty="0">
                <a:solidFill>
                  <a:srgbClr val="FFFF00"/>
                </a:solidFill>
                <a:effectLst/>
                <a:ea typeface="Calibri" panose="020F0502020204030204" pitchFamily="34" charset="0"/>
              </a:rPr>
              <a:t>6</a:t>
            </a: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Times New Roman" panose="02020603050405020304" pitchFamily="18" charset="0"/>
              </a:rPr>
              <a:t>y’’ = 12y’’’							</a:t>
            </a:r>
            <a:r>
              <a:rPr lang="en-US" dirty="0">
                <a:solidFill>
                  <a:srgbClr val="FFFF00"/>
                </a:solidFill>
                <a:effectLst/>
                <a:ea typeface="Times New Roman" panose="02020603050405020304" pitchFamily="18" charset="0"/>
              </a:rPr>
              <a:t>3</a:t>
            </a:r>
            <a:endParaRPr lang="en-US" dirty="0">
              <a:solidFill>
                <a:srgbClr val="FFFF00"/>
              </a:solidFill>
              <a:effectLst/>
              <a:ea typeface="Calibri" panose="020F0502020204030204" pitchFamily="34" charset="0"/>
            </a:endParaRP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y – y’’’ + y’’ = 0 					</a:t>
            </a:r>
            <a:endParaRPr lang="en-US" dirty="0">
              <a:solidFill>
                <a:srgbClr val="FFFF00"/>
              </a:solidFill>
              <a:effectLst/>
              <a:ea typeface="Calibri" panose="020F0502020204030204" pitchFamily="34" charset="0"/>
            </a:endParaRP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38y’’ – 96y' + 17y – 13 = 0		</a:t>
            </a:r>
            <a:endParaRPr lang="en-US" dirty="0">
              <a:solidFill>
                <a:srgbClr val="FFFF00"/>
              </a:solidFill>
              <a:effectLst/>
              <a:ea typeface="Calibri" panose="020F0502020204030204" pitchFamily="34" charset="0"/>
            </a:endParaRPr>
          </a:p>
          <a:p>
            <a:pPr marL="0" marR="0">
              <a:spcBef>
                <a:spcPts val="0"/>
              </a:spcBef>
              <a:spcAft>
                <a:spcPts val="0"/>
              </a:spcAft>
            </a:pPr>
            <a:endParaRPr lang="en-US" sz="3000" dirty="0">
              <a:effectLst/>
              <a:ea typeface="Calibri" panose="020F0502020204030204" pitchFamily="34" charset="0"/>
            </a:endParaRPr>
          </a:p>
        </p:txBody>
      </p:sp>
      <p:sp>
        <p:nvSpPr>
          <p:cNvPr id="4"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PROBLEMS 1-5</a:t>
            </a:r>
            <a:endParaRPr lang="en-US" altLang="en-US" sz="2400" i="1" dirty="0">
              <a:solidFill>
                <a:schemeClr val="folHlink"/>
              </a:solidFill>
            </a:endParaRPr>
          </a:p>
        </p:txBody>
      </p:sp>
    </p:spTree>
    <p:extLst>
      <p:ext uri="{BB962C8B-B14F-4D97-AF65-F5344CB8AC3E}">
        <p14:creationId xmlns:p14="http://schemas.microsoft.com/office/powerpoint/2010/main" val="2428321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915400" cy="5638800"/>
          </a:xfrm>
        </p:spPr>
        <p:txBody>
          <a:bodyPr/>
          <a:lstStyle/>
          <a:p>
            <a:pPr marL="0" marR="0">
              <a:spcBef>
                <a:spcPts val="0"/>
              </a:spcBef>
              <a:spcAft>
                <a:spcPts val="0"/>
              </a:spcAft>
            </a:pPr>
            <a:r>
              <a:rPr lang="en-US" dirty="0">
                <a:effectLst/>
                <a:ea typeface="Calibri" panose="020F0502020204030204" pitchFamily="34" charset="0"/>
              </a:rPr>
              <a:t>What is the order?</a:t>
            </a:r>
          </a:p>
          <a:p>
            <a:pPr marL="0" marR="0">
              <a:spcBef>
                <a:spcPts val="0"/>
              </a:spcBef>
              <a:spcAft>
                <a:spcPts val="0"/>
              </a:spcAft>
            </a:pPr>
            <a:r>
              <a:rPr lang="en-US" dirty="0">
                <a:effectLst/>
                <a:ea typeface="Calibri" panose="020F0502020204030204" pitchFamily="34" charset="0"/>
              </a:rPr>
              <a:t>y = y’’’ + 24y’’ – 6y + 42 			</a:t>
            </a:r>
            <a:r>
              <a:rPr lang="en-US" dirty="0">
                <a:solidFill>
                  <a:srgbClr val="FFFF00"/>
                </a:solidFill>
                <a:effectLst/>
                <a:ea typeface="Calibri" panose="020F0502020204030204" pitchFamily="34" charset="0"/>
              </a:rPr>
              <a:t>3</a:t>
            </a: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y’’’’’’ = y’’’’’ – 7y’’					</a:t>
            </a:r>
            <a:r>
              <a:rPr lang="en-US" dirty="0">
                <a:solidFill>
                  <a:srgbClr val="FFFF00"/>
                </a:solidFill>
                <a:effectLst/>
                <a:ea typeface="Calibri" panose="020F0502020204030204" pitchFamily="34" charset="0"/>
              </a:rPr>
              <a:t>6</a:t>
            </a: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Times New Roman" panose="02020603050405020304" pitchFamily="18" charset="0"/>
              </a:rPr>
              <a:t>y’’ = 12y’’’							</a:t>
            </a:r>
            <a:r>
              <a:rPr lang="en-US" dirty="0">
                <a:solidFill>
                  <a:srgbClr val="FFFF00"/>
                </a:solidFill>
                <a:effectLst/>
                <a:ea typeface="Times New Roman" panose="02020603050405020304" pitchFamily="18" charset="0"/>
              </a:rPr>
              <a:t>3</a:t>
            </a:r>
            <a:endParaRPr lang="en-US" dirty="0">
              <a:solidFill>
                <a:srgbClr val="FFFF00"/>
              </a:solidFill>
              <a:effectLst/>
              <a:ea typeface="Calibri" panose="020F0502020204030204" pitchFamily="34" charset="0"/>
            </a:endParaRP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y – y’’’ + y’’ = 0 					</a:t>
            </a:r>
            <a:r>
              <a:rPr lang="en-US" dirty="0">
                <a:solidFill>
                  <a:srgbClr val="FFFF00"/>
                </a:solidFill>
                <a:effectLst/>
                <a:ea typeface="Calibri" panose="020F0502020204030204" pitchFamily="34" charset="0"/>
              </a:rPr>
              <a:t>3</a:t>
            </a: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38y’’ – 96y' + 17y – 13 = 0		</a:t>
            </a:r>
            <a:endParaRPr lang="en-US" dirty="0">
              <a:solidFill>
                <a:srgbClr val="FFFF00"/>
              </a:solidFill>
              <a:effectLst/>
              <a:ea typeface="Calibri" panose="020F0502020204030204" pitchFamily="34" charset="0"/>
            </a:endParaRPr>
          </a:p>
          <a:p>
            <a:pPr marL="0" marR="0">
              <a:spcBef>
                <a:spcPts val="0"/>
              </a:spcBef>
              <a:spcAft>
                <a:spcPts val="0"/>
              </a:spcAft>
            </a:pPr>
            <a:endParaRPr lang="en-US" sz="3000" dirty="0">
              <a:effectLst/>
              <a:ea typeface="Calibri" panose="020F0502020204030204" pitchFamily="34" charset="0"/>
            </a:endParaRPr>
          </a:p>
        </p:txBody>
      </p:sp>
      <p:sp>
        <p:nvSpPr>
          <p:cNvPr id="4"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PROBLEMS 1-5</a:t>
            </a:r>
            <a:endParaRPr lang="en-US" altLang="en-US" sz="2400" i="1" dirty="0">
              <a:solidFill>
                <a:schemeClr val="folHlink"/>
              </a:solidFill>
            </a:endParaRPr>
          </a:p>
        </p:txBody>
      </p:sp>
    </p:spTree>
    <p:extLst>
      <p:ext uri="{BB962C8B-B14F-4D97-AF65-F5344CB8AC3E}">
        <p14:creationId xmlns:p14="http://schemas.microsoft.com/office/powerpoint/2010/main" val="30355220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915400" cy="5638800"/>
          </a:xfrm>
        </p:spPr>
        <p:txBody>
          <a:bodyPr/>
          <a:lstStyle/>
          <a:p>
            <a:pPr marL="0" marR="0">
              <a:spcBef>
                <a:spcPts val="0"/>
              </a:spcBef>
              <a:spcAft>
                <a:spcPts val="0"/>
              </a:spcAft>
            </a:pPr>
            <a:r>
              <a:rPr lang="en-US" dirty="0">
                <a:effectLst/>
                <a:ea typeface="Calibri" panose="020F0502020204030204" pitchFamily="34" charset="0"/>
              </a:rPr>
              <a:t>What is the order?</a:t>
            </a:r>
          </a:p>
          <a:p>
            <a:pPr marL="0" marR="0">
              <a:spcBef>
                <a:spcPts val="0"/>
              </a:spcBef>
              <a:spcAft>
                <a:spcPts val="0"/>
              </a:spcAft>
            </a:pPr>
            <a:r>
              <a:rPr lang="en-US" dirty="0">
                <a:effectLst/>
                <a:ea typeface="Calibri" panose="020F0502020204030204" pitchFamily="34" charset="0"/>
              </a:rPr>
              <a:t>y = y’’’ + 24y’’ – 6y + 42 			</a:t>
            </a:r>
            <a:r>
              <a:rPr lang="en-US" dirty="0">
                <a:solidFill>
                  <a:srgbClr val="FFFF00"/>
                </a:solidFill>
                <a:effectLst/>
                <a:ea typeface="Calibri" panose="020F0502020204030204" pitchFamily="34" charset="0"/>
              </a:rPr>
              <a:t>3</a:t>
            </a: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y’’’’’’ = y’’’’’ – 7y’’					</a:t>
            </a:r>
            <a:r>
              <a:rPr lang="en-US" dirty="0">
                <a:solidFill>
                  <a:srgbClr val="FFFF00"/>
                </a:solidFill>
                <a:effectLst/>
                <a:ea typeface="Calibri" panose="020F0502020204030204" pitchFamily="34" charset="0"/>
              </a:rPr>
              <a:t>6</a:t>
            </a: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Times New Roman" panose="02020603050405020304" pitchFamily="18" charset="0"/>
              </a:rPr>
              <a:t>y’’ = 12y’’’							</a:t>
            </a:r>
            <a:r>
              <a:rPr lang="en-US" dirty="0">
                <a:solidFill>
                  <a:srgbClr val="FFFF00"/>
                </a:solidFill>
                <a:effectLst/>
                <a:ea typeface="Times New Roman" panose="02020603050405020304" pitchFamily="18" charset="0"/>
              </a:rPr>
              <a:t>3</a:t>
            </a:r>
            <a:endParaRPr lang="en-US" dirty="0">
              <a:solidFill>
                <a:srgbClr val="FFFF00"/>
              </a:solidFill>
              <a:effectLst/>
              <a:ea typeface="Calibri" panose="020F0502020204030204" pitchFamily="34" charset="0"/>
            </a:endParaRP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y – y’’’ + y’’ = 0 					</a:t>
            </a:r>
            <a:r>
              <a:rPr lang="en-US" dirty="0">
                <a:solidFill>
                  <a:srgbClr val="FFFF00"/>
                </a:solidFill>
                <a:effectLst/>
                <a:ea typeface="Calibri" panose="020F0502020204030204" pitchFamily="34" charset="0"/>
              </a:rPr>
              <a:t>3</a:t>
            </a:r>
          </a:p>
          <a:p>
            <a:pPr marL="0" marR="0">
              <a:spcBef>
                <a:spcPts val="0"/>
              </a:spcBef>
              <a:spcAft>
                <a:spcPts val="0"/>
              </a:spcAft>
            </a:pP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38y’’ – 96y' + 17y – 13 = 0		</a:t>
            </a:r>
            <a:r>
              <a:rPr lang="en-US" dirty="0">
                <a:solidFill>
                  <a:srgbClr val="FFFF00"/>
                </a:solidFill>
                <a:effectLst/>
                <a:ea typeface="Calibri" panose="020F0502020204030204" pitchFamily="34" charset="0"/>
              </a:rPr>
              <a:t>2</a:t>
            </a:r>
          </a:p>
          <a:p>
            <a:pPr marL="0" marR="0">
              <a:spcBef>
                <a:spcPts val="0"/>
              </a:spcBef>
              <a:spcAft>
                <a:spcPts val="0"/>
              </a:spcAft>
            </a:pPr>
            <a:endParaRPr lang="en-US" sz="3000" dirty="0">
              <a:effectLst/>
              <a:ea typeface="Calibri" panose="020F0502020204030204" pitchFamily="34" charset="0"/>
            </a:endParaRPr>
          </a:p>
        </p:txBody>
      </p:sp>
      <p:sp>
        <p:nvSpPr>
          <p:cNvPr id="4"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PROBLEMS 1-5</a:t>
            </a:r>
            <a:endParaRPr lang="en-US" altLang="en-US" sz="2400" i="1" dirty="0">
              <a:solidFill>
                <a:schemeClr val="folHlink"/>
              </a:solidFill>
            </a:endParaRPr>
          </a:p>
        </p:txBody>
      </p:sp>
    </p:spTree>
    <p:extLst>
      <p:ext uri="{BB962C8B-B14F-4D97-AF65-F5344CB8AC3E}">
        <p14:creationId xmlns:p14="http://schemas.microsoft.com/office/powerpoint/2010/main" val="26570649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a:spcBef>
                <a:spcPct val="0"/>
              </a:spcBef>
              <a:buFontTx/>
              <a:buNone/>
            </a:pPr>
            <a:r>
              <a:rPr lang="en-US" altLang="en-US" sz="6000">
                <a:solidFill>
                  <a:srgbClr val="FFFF00"/>
                </a:solidFill>
              </a:rPr>
              <a:t>Questions?</a:t>
            </a:r>
          </a:p>
        </p:txBody>
      </p:sp>
      <p:pic>
        <p:nvPicPr>
          <p:cNvPr id="860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397000"/>
            <a:ext cx="38608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A8407513-3051-408A-BB14-1DAB6954204C}"/>
              </a:ext>
            </a:extLst>
          </p:cNvPr>
          <p:cNvSpPr/>
          <p:nvPr/>
        </p:nvSpPr>
        <p:spPr>
          <a:xfrm>
            <a:off x="-2950" y="6611035"/>
            <a:ext cx="2898550" cy="323165"/>
          </a:xfrm>
          <a:prstGeom prst="rect">
            <a:avLst/>
          </a:prstGeom>
        </p:spPr>
        <p:txBody>
          <a:bodyPr wrap="none">
            <a:spAutoFit/>
          </a:bodyPr>
          <a:lstStyle/>
          <a:p>
            <a:r>
              <a:rPr lang="en-US" sz="1500" dirty="0">
                <a:solidFill>
                  <a:srgbClr val="00B0F0"/>
                </a:solidFill>
              </a:rPr>
              <a:t>http://i.imgur.com/aliTlT3.jpg</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dirty="0"/>
              <a:t>A differential equation can be used to describe any kind of a gradient</a:t>
            </a:r>
          </a:p>
          <a:p>
            <a:endParaRPr lang="en-US" dirty="0"/>
          </a:p>
        </p:txBody>
      </p:sp>
    </p:spTree>
    <p:extLst>
      <p:ext uri="{BB962C8B-B14F-4D97-AF65-F5344CB8AC3E}">
        <p14:creationId xmlns:p14="http://schemas.microsoft.com/office/powerpoint/2010/main" val="40826803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dirty="0"/>
              <a:t>They are used to describe systems that exhibit growth or decay, such as populations</a:t>
            </a:r>
          </a:p>
          <a:p>
            <a:endParaRPr lang="en-US" dirty="0"/>
          </a:p>
        </p:txBody>
      </p:sp>
    </p:spTree>
    <p:extLst>
      <p:ext uri="{BB962C8B-B14F-4D97-AF65-F5344CB8AC3E}">
        <p14:creationId xmlns:p14="http://schemas.microsoft.com/office/powerpoint/2010/main" val="21859492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dirty="0"/>
              <a:t>They are also used to describe a system that experiences an increase or decrease in energy, which may mean an increase or decrease in temperature, pressure, or in motion</a:t>
            </a:r>
          </a:p>
          <a:p>
            <a:endParaRPr lang="en-US" dirty="0"/>
          </a:p>
        </p:txBody>
      </p:sp>
    </p:spTree>
    <p:extLst>
      <p:ext uri="{BB962C8B-B14F-4D97-AF65-F5344CB8AC3E}">
        <p14:creationId xmlns:p14="http://schemas.microsoft.com/office/powerpoint/2010/main" val="33801417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a:t>Differential Equations</a:t>
            </a:r>
            <a:endParaRPr lang="en-US" altLang="en-US" dirty="0"/>
          </a:p>
        </p:txBody>
      </p:sp>
      <p:sp>
        <p:nvSpPr>
          <p:cNvPr id="50179" name="Content Placeholder 2"/>
          <p:cNvSpPr>
            <a:spLocks noGrp="1"/>
          </p:cNvSpPr>
          <p:nvPr>
            <p:ph idx="1"/>
          </p:nvPr>
        </p:nvSpPr>
        <p:spPr/>
        <p:txBody>
          <a:bodyPr/>
          <a:lstStyle/>
          <a:p>
            <a:r>
              <a:rPr lang="en-US" dirty="0"/>
              <a:t>A first order system has one form of energy stored or released, and the equation will contain the first derivative only of the dependent variable</a:t>
            </a:r>
          </a:p>
          <a:p>
            <a:endParaRPr lang="en-US" dirty="0"/>
          </a:p>
          <a:p>
            <a:r>
              <a:rPr lang="en-US" dirty="0"/>
              <a:t> </a:t>
            </a:r>
          </a:p>
          <a:p>
            <a:endParaRPr lang="en-US" alt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dirty="0"/>
              <a:t>A second-order equation is used in the science of radio communications</a:t>
            </a:r>
          </a:p>
        </p:txBody>
      </p:sp>
    </p:spTree>
    <p:extLst>
      <p:ext uri="{BB962C8B-B14F-4D97-AF65-F5344CB8AC3E}">
        <p14:creationId xmlns:p14="http://schemas.microsoft.com/office/powerpoint/2010/main" val="20811951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dirty="0"/>
              <a:t>Differential Equations</a:t>
            </a:r>
            <a:endParaRPr lang="en-US" altLang="en-US" dirty="0"/>
          </a:p>
        </p:txBody>
      </p:sp>
      <p:sp>
        <p:nvSpPr>
          <p:cNvPr id="49155" name="Content Placeholder 2"/>
          <p:cNvSpPr>
            <a:spLocks noGrp="1"/>
          </p:cNvSpPr>
          <p:nvPr>
            <p:ph idx="1"/>
          </p:nvPr>
        </p:nvSpPr>
        <p:spPr/>
        <p:txBody>
          <a:bodyPr/>
          <a:lstStyle/>
          <a:p>
            <a:r>
              <a:rPr lang="en-US" dirty="0"/>
              <a:t>1</a:t>
            </a:r>
            <a:r>
              <a:rPr lang="en-US" baseline="30000" dirty="0"/>
              <a:t>st</a:t>
            </a:r>
            <a:r>
              <a:rPr lang="en-US" dirty="0"/>
              <a:t> and 2</a:t>
            </a:r>
            <a:r>
              <a:rPr lang="en-US" baseline="30000" dirty="0"/>
              <a:t>nd</a:t>
            </a:r>
            <a:r>
              <a:rPr lang="en-US" dirty="0"/>
              <a:t> order systems solved in many science and engineering applications</a:t>
            </a:r>
          </a:p>
          <a:p>
            <a:endParaRPr lang="en-US" sz="2000" dirty="0"/>
          </a:p>
          <a:p>
            <a:endParaRPr lang="en-US"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62B2-F24B-4607-AE4D-630621E9ADCE}"/>
              </a:ext>
            </a:extLst>
          </p:cNvPr>
          <p:cNvSpPr>
            <a:spLocks noGrp="1"/>
          </p:cNvSpPr>
          <p:nvPr>
            <p:ph type="title"/>
          </p:nvPr>
        </p:nvSpPr>
        <p:spPr/>
        <p:txBody>
          <a:bodyPr/>
          <a:lstStyle/>
          <a:p>
            <a:r>
              <a:rPr lang="en-US" dirty="0"/>
              <a:t>Arc (Curve) Length</a:t>
            </a:r>
          </a:p>
        </p:txBody>
      </p:sp>
      <p:sp>
        <p:nvSpPr>
          <p:cNvPr id="3" name="Content Placeholder 2">
            <a:extLst>
              <a:ext uri="{FF2B5EF4-FFF2-40B4-BE49-F238E27FC236}">
                <a16:creationId xmlns:a16="http://schemas.microsoft.com/office/drawing/2014/main" id="{C513688F-F7E7-40A0-BBE4-5EEA048E77B4}"/>
              </a:ext>
            </a:extLst>
          </p:cNvPr>
          <p:cNvSpPr>
            <a:spLocks noGrp="1"/>
          </p:cNvSpPr>
          <p:nvPr>
            <p:ph idx="1"/>
          </p:nvPr>
        </p:nvSpPr>
        <p:spPr/>
        <p:txBody>
          <a:bodyPr/>
          <a:lstStyle/>
          <a:p>
            <a:pPr algn="l"/>
            <a:r>
              <a:rPr lang="en-US" dirty="0"/>
              <a:t>To estimate the length of the curve, divide the interval up into equal subintervals each of width </a:t>
            </a:r>
            <a:r>
              <a:rPr lang="en-US" dirty="0" err="1"/>
              <a:t>Δx</a:t>
            </a:r>
            <a:r>
              <a:rPr lang="en-US" dirty="0"/>
              <a:t> </a:t>
            </a:r>
          </a:p>
        </p:txBody>
      </p:sp>
      <p:pic>
        <p:nvPicPr>
          <p:cNvPr id="4" name="Picture 3">
            <a:extLst>
              <a:ext uri="{FF2B5EF4-FFF2-40B4-BE49-F238E27FC236}">
                <a16:creationId xmlns:a16="http://schemas.microsoft.com/office/drawing/2014/main" id="{DF884281-D5A0-422C-8A92-D29DD60E7929}"/>
              </a:ext>
            </a:extLst>
          </p:cNvPr>
          <p:cNvPicPr>
            <a:picLocks noChangeAspect="1"/>
          </p:cNvPicPr>
          <p:nvPr/>
        </p:nvPicPr>
        <p:blipFill>
          <a:blip r:embed="rId2"/>
          <a:stretch>
            <a:fillRect/>
          </a:stretch>
        </p:blipFill>
        <p:spPr>
          <a:xfrm>
            <a:off x="4540102" y="3657600"/>
            <a:ext cx="4603898" cy="3200400"/>
          </a:xfrm>
          <a:prstGeom prst="rect">
            <a:avLst/>
          </a:prstGeom>
        </p:spPr>
      </p:pic>
      <p:sp>
        <p:nvSpPr>
          <p:cNvPr id="6" name="TextBox 5">
            <a:extLst>
              <a:ext uri="{FF2B5EF4-FFF2-40B4-BE49-F238E27FC236}">
                <a16:creationId xmlns:a16="http://schemas.microsoft.com/office/drawing/2014/main" id="{A768AEC9-06AF-4E6F-800B-4CD2553070CA}"/>
              </a:ext>
            </a:extLst>
          </p:cNvPr>
          <p:cNvSpPr txBox="1"/>
          <p:nvPr/>
        </p:nvSpPr>
        <p:spPr>
          <a:xfrm>
            <a:off x="4953000" y="6260068"/>
            <a:ext cx="685800" cy="369332"/>
          </a:xfrm>
          <a:prstGeom prst="rect">
            <a:avLst/>
          </a:prstGeom>
          <a:noFill/>
        </p:spPr>
        <p:txBody>
          <a:bodyPr wrap="square">
            <a:spAutoFit/>
          </a:bodyPr>
          <a:lstStyle/>
          <a:p>
            <a:r>
              <a:rPr lang="en-US" dirty="0" err="1">
                <a:solidFill>
                  <a:srgbClr val="CCFFFF"/>
                </a:solidFill>
              </a:rPr>
              <a:t>Δx</a:t>
            </a:r>
            <a:r>
              <a:rPr lang="en-US" dirty="0">
                <a:solidFill>
                  <a:srgbClr val="CCFFFF"/>
                </a:solidFill>
              </a:rPr>
              <a:t> </a:t>
            </a:r>
          </a:p>
        </p:txBody>
      </p:sp>
      <p:sp>
        <p:nvSpPr>
          <p:cNvPr id="8" name="TextBox 7">
            <a:extLst>
              <a:ext uri="{FF2B5EF4-FFF2-40B4-BE49-F238E27FC236}">
                <a16:creationId xmlns:a16="http://schemas.microsoft.com/office/drawing/2014/main" id="{42FAF340-50CB-42BF-9440-465CAB4546FB}"/>
              </a:ext>
            </a:extLst>
          </p:cNvPr>
          <p:cNvSpPr txBox="1"/>
          <p:nvPr/>
        </p:nvSpPr>
        <p:spPr>
          <a:xfrm>
            <a:off x="-76200" y="6629400"/>
            <a:ext cx="5943600" cy="323165"/>
          </a:xfrm>
          <a:prstGeom prst="rect">
            <a:avLst/>
          </a:prstGeom>
          <a:noFill/>
        </p:spPr>
        <p:txBody>
          <a:bodyPr wrap="square">
            <a:spAutoFit/>
          </a:bodyPr>
          <a:lstStyle/>
          <a:p>
            <a:r>
              <a:rPr lang="en-US" sz="1500" b="0" dirty="0">
                <a:solidFill>
                  <a:srgbClr val="00B0F0"/>
                </a:solidFill>
              </a:rPr>
              <a:t>https://tutorial.math.lamar.edu/Classes/CalcII/ArcLength.aspx</a:t>
            </a:r>
          </a:p>
        </p:txBody>
      </p:sp>
    </p:spTree>
    <p:extLst>
      <p:ext uri="{BB962C8B-B14F-4D97-AF65-F5344CB8AC3E}">
        <p14:creationId xmlns:p14="http://schemas.microsoft.com/office/powerpoint/2010/main" val="27304424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915400" cy="5638800"/>
          </a:xfrm>
        </p:spPr>
        <p:txBody>
          <a:bodyPr/>
          <a:lstStyle/>
          <a:p>
            <a:pPr marL="0" marR="0">
              <a:spcBef>
                <a:spcPts val="0"/>
              </a:spcBef>
              <a:spcAft>
                <a:spcPts val="0"/>
              </a:spcAft>
            </a:pPr>
            <a:r>
              <a:rPr lang="en-US" dirty="0">
                <a:effectLst/>
                <a:ea typeface="Calibri" panose="020F0502020204030204" pitchFamily="34" charset="0"/>
              </a:rPr>
              <a:t>y = y’’’ + 24y’’ – 6y + 42 			</a:t>
            </a: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y’’’’’’ = y’’’’’ – 7y’’					</a:t>
            </a:r>
            <a:r>
              <a:rPr lang="en-US" sz="3000" dirty="0">
                <a:effectLst/>
                <a:ea typeface="Calibri" panose="020F0502020204030204" pitchFamily="34" charset="0"/>
              </a:rPr>
              <a:t> </a:t>
            </a:r>
          </a:p>
          <a:p>
            <a:pPr marL="0" marR="0">
              <a:spcBef>
                <a:spcPts val="0"/>
              </a:spcBef>
              <a:spcAft>
                <a:spcPts val="0"/>
              </a:spcAft>
            </a:pPr>
            <a:r>
              <a:rPr lang="en-US" dirty="0">
                <a:effectLst/>
                <a:ea typeface="Times New Roman" panose="02020603050405020304" pitchFamily="18" charset="0"/>
              </a:rPr>
              <a:t>y’’ = 12y’’’							</a:t>
            </a: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y – y’’’ + y’’ = 0 					</a:t>
            </a: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38y’’ – 96y' + 17y – 13 = 0	</a:t>
            </a:r>
          </a:p>
          <a:p>
            <a:pPr marL="0" marR="0">
              <a:spcBef>
                <a:spcPts val="0"/>
              </a:spcBef>
              <a:spcAft>
                <a:spcPts val="0"/>
              </a:spcAft>
            </a:pPr>
            <a:r>
              <a:rPr lang="en-US" dirty="0">
                <a:effectLst/>
                <a:ea typeface="Calibri" panose="020F0502020204030204" pitchFamily="34" charset="0"/>
              </a:rPr>
              <a:t>	</a:t>
            </a:r>
          </a:p>
          <a:p>
            <a:pPr marL="0" marR="0">
              <a:spcBef>
                <a:spcPts val="0"/>
              </a:spcBef>
              <a:spcAft>
                <a:spcPts val="0"/>
              </a:spcAft>
            </a:pPr>
            <a:r>
              <a:rPr lang="en-US" dirty="0"/>
              <a:t>Which of these </a:t>
            </a:r>
            <a:r>
              <a:rPr lang="en-US" dirty="0" err="1"/>
              <a:t>DiffEqs</a:t>
            </a:r>
            <a:r>
              <a:rPr lang="en-US" dirty="0"/>
              <a:t> would be a likely model used in radio communications?</a:t>
            </a:r>
          </a:p>
        </p:txBody>
      </p:sp>
      <p:sp>
        <p:nvSpPr>
          <p:cNvPr id="4"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6</a:t>
            </a:r>
            <a:endParaRPr lang="en-US" altLang="en-US" sz="2400" i="1" dirty="0">
              <a:solidFill>
                <a:schemeClr val="folHlink"/>
              </a:solidFill>
            </a:endParaRPr>
          </a:p>
        </p:txBody>
      </p:sp>
    </p:spTree>
    <p:extLst>
      <p:ext uri="{BB962C8B-B14F-4D97-AF65-F5344CB8AC3E}">
        <p14:creationId xmlns:p14="http://schemas.microsoft.com/office/powerpoint/2010/main" val="30061348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915400" cy="5638800"/>
          </a:xfrm>
        </p:spPr>
        <p:txBody>
          <a:bodyPr/>
          <a:lstStyle/>
          <a:p>
            <a:pPr marL="0" marR="0">
              <a:spcBef>
                <a:spcPts val="0"/>
              </a:spcBef>
              <a:spcAft>
                <a:spcPts val="0"/>
              </a:spcAft>
            </a:pPr>
            <a:r>
              <a:rPr lang="en-US" dirty="0">
                <a:effectLst/>
                <a:ea typeface="Calibri" panose="020F0502020204030204" pitchFamily="34" charset="0"/>
              </a:rPr>
              <a:t>y = y’’’ + 24y’’ – 6y + 42 			</a:t>
            </a: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y’’’’’’ = y’’’’’ – 7y’’					</a:t>
            </a:r>
            <a:r>
              <a:rPr lang="en-US" sz="3000" dirty="0">
                <a:effectLst/>
                <a:ea typeface="Calibri" panose="020F0502020204030204" pitchFamily="34" charset="0"/>
              </a:rPr>
              <a:t> </a:t>
            </a:r>
          </a:p>
          <a:p>
            <a:pPr marL="0" marR="0">
              <a:spcBef>
                <a:spcPts val="0"/>
              </a:spcBef>
              <a:spcAft>
                <a:spcPts val="0"/>
              </a:spcAft>
            </a:pPr>
            <a:r>
              <a:rPr lang="en-US" dirty="0">
                <a:effectLst/>
                <a:ea typeface="Times New Roman" panose="02020603050405020304" pitchFamily="18" charset="0"/>
              </a:rPr>
              <a:t>y’’ = 12y’’’							</a:t>
            </a:r>
            <a:r>
              <a:rPr lang="en-US" sz="3000"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y – y’’’ + y’’ = 0 					</a:t>
            </a:r>
            <a:r>
              <a:rPr lang="en-US" sz="3000" dirty="0">
                <a:effectLst/>
                <a:ea typeface="Calibri" panose="020F0502020204030204" pitchFamily="34" charset="0"/>
              </a:rPr>
              <a:t> </a:t>
            </a:r>
          </a:p>
          <a:p>
            <a:pPr marL="0" marR="0">
              <a:spcBef>
                <a:spcPts val="0"/>
              </a:spcBef>
              <a:spcAft>
                <a:spcPts val="0"/>
              </a:spcAft>
            </a:pPr>
            <a:r>
              <a:rPr lang="en-US" dirty="0">
                <a:solidFill>
                  <a:srgbClr val="FFFF00"/>
                </a:solidFill>
                <a:effectLst/>
                <a:ea typeface="Calibri" panose="020F0502020204030204" pitchFamily="34" charset="0"/>
              </a:rPr>
              <a:t>38y’’ – 96y' + 17y – 13 = 0	</a:t>
            </a:r>
          </a:p>
          <a:p>
            <a:pPr marL="0" marR="0">
              <a:spcBef>
                <a:spcPts val="0"/>
              </a:spcBef>
              <a:spcAft>
                <a:spcPts val="0"/>
              </a:spcAft>
            </a:pPr>
            <a:r>
              <a:rPr lang="en-US" dirty="0">
                <a:effectLst/>
                <a:ea typeface="Calibri" panose="020F0502020204030204" pitchFamily="34" charset="0"/>
              </a:rPr>
              <a:t>	</a:t>
            </a:r>
          </a:p>
          <a:p>
            <a:pPr marL="0" marR="0">
              <a:spcBef>
                <a:spcPts val="0"/>
              </a:spcBef>
              <a:spcAft>
                <a:spcPts val="0"/>
              </a:spcAft>
            </a:pPr>
            <a:r>
              <a:rPr lang="en-US" dirty="0"/>
              <a:t>Which of these </a:t>
            </a:r>
            <a:r>
              <a:rPr lang="en-US" dirty="0" err="1"/>
              <a:t>DiffEqs</a:t>
            </a:r>
            <a:r>
              <a:rPr lang="en-US" dirty="0"/>
              <a:t> would be a likely model used in radio communications?</a:t>
            </a:r>
          </a:p>
        </p:txBody>
      </p:sp>
      <p:sp>
        <p:nvSpPr>
          <p:cNvPr id="4"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6</a:t>
            </a:r>
            <a:endParaRPr lang="en-US" altLang="en-US" sz="2400" i="1" dirty="0">
              <a:solidFill>
                <a:schemeClr val="folHlink"/>
              </a:solidFill>
            </a:endParaRPr>
          </a:p>
        </p:txBody>
      </p:sp>
    </p:spTree>
    <p:extLst>
      <p:ext uri="{BB962C8B-B14F-4D97-AF65-F5344CB8AC3E}">
        <p14:creationId xmlns:p14="http://schemas.microsoft.com/office/powerpoint/2010/main" val="30629101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a:xfrm>
            <a:off x="457200" y="1066800"/>
            <a:ext cx="8534400" cy="5638800"/>
          </a:xfrm>
        </p:spPr>
        <p:txBody>
          <a:bodyPr/>
          <a:lstStyle/>
          <a:p>
            <a:r>
              <a:rPr lang="en-US" sz="3500" b="0" dirty="0"/>
              <a:t>“The power brought to the capacitor is IV= CV </a:t>
            </a:r>
            <a:r>
              <a:rPr lang="en-US" sz="3500" b="0" dirty="0" err="1"/>
              <a:t>dV</a:t>
            </a:r>
            <a:r>
              <a:rPr lang="en-US" sz="3500" b="0" dirty="0"/>
              <a:t>/</a:t>
            </a:r>
            <a:r>
              <a:rPr lang="en-US" sz="3500" b="0" dirty="0" err="1"/>
              <a:t>dt</a:t>
            </a:r>
            <a:r>
              <a:rPr lang="en-US" sz="3500" b="0" dirty="0"/>
              <a:t>, and the energy change involved over a period of time is </a:t>
            </a:r>
          </a:p>
          <a:p>
            <a:pPr>
              <a:spcBef>
                <a:spcPts val="0"/>
              </a:spcBef>
            </a:pPr>
            <a:r>
              <a:rPr lang="en-US" sz="3500" b="0" dirty="0"/>
              <a:t>∫CV </a:t>
            </a:r>
            <a:r>
              <a:rPr lang="en-US" sz="3500" b="0" dirty="0" err="1"/>
              <a:t>dV</a:t>
            </a:r>
            <a:r>
              <a:rPr lang="en-US" sz="3500" b="0" dirty="0"/>
              <a:t>/</a:t>
            </a:r>
            <a:r>
              <a:rPr lang="en-US" sz="3500" b="0" dirty="0" err="1"/>
              <a:t>dt</a:t>
            </a:r>
            <a:r>
              <a:rPr lang="en-US" sz="3500" b="0" dirty="0"/>
              <a:t> =(C/2)∫d(V</a:t>
            </a:r>
            <a:r>
              <a:rPr lang="en-US" sz="3500" b="0" baseline="30000" dirty="0"/>
              <a:t>2</a:t>
            </a:r>
            <a:r>
              <a:rPr lang="en-US" sz="3500" b="0" dirty="0"/>
              <a:t>). </a:t>
            </a:r>
          </a:p>
          <a:p>
            <a:r>
              <a:rPr lang="en-US" sz="3500" b="0" dirty="0"/>
              <a:t>Since the integrand is a </a:t>
            </a:r>
            <a:r>
              <a:rPr lang="en-US" sz="3500" b="0" dirty="0">
                <a:solidFill>
                  <a:srgbClr val="FFFF00"/>
                </a:solidFill>
              </a:rPr>
              <a:t>complete differential </a:t>
            </a:r>
            <a:r>
              <a:rPr lang="en-US" sz="3500" b="0" dirty="0"/>
              <a:t>the energy expended depends on the difference in the square of the voltage only at the end and at the beginning of the time interval considered.”</a:t>
            </a:r>
            <a:endParaRPr lang="en-US" sz="3500" dirty="0"/>
          </a:p>
        </p:txBody>
      </p:sp>
      <p:sp>
        <p:nvSpPr>
          <p:cNvPr id="5" name="Rectangle 4">
            <a:extLst>
              <a:ext uri="{FF2B5EF4-FFF2-40B4-BE49-F238E27FC236}">
                <a16:creationId xmlns:a16="http://schemas.microsoft.com/office/drawing/2014/main" id="{4DBF2292-DBA8-449F-A50A-6520888DFBCE}"/>
              </a:ext>
            </a:extLst>
          </p:cNvPr>
          <p:cNvSpPr/>
          <p:nvPr/>
        </p:nvSpPr>
        <p:spPr>
          <a:xfrm>
            <a:off x="17929" y="6581001"/>
            <a:ext cx="9144000" cy="553998"/>
          </a:xfrm>
          <a:prstGeom prst="rect">
            <a:avLst/>
          </a:prstGeom>
        </p:spPr>
        <p:txBody>
          <a:bodyPr wrap="square">
            <a:spAutoFit/>
          </a:bodyPr>
          <a:lstStyle/>
          <a:p>
            <a:r>
              <a:rPr lang="en-US" sz="1500" dirty="0">
                <a:solidFill>
                  <a:srgbClr val="00B0F0"/>
                </a:solidFill>
              </a:rPr>
              <a:t>http://www-personal.engin.umd.umich.edu/~fmeral/CIRCUITS/03*Unit%203/1%20Inductance</a:t>
            </a:r>
          </a:p>
          <a:p>
            <a:r>
              <a:rPr lang="en-US" sz="1500" dirty="0">
                <a:solidFill>
                  <a:srgbClr val="00B0F0"/>
                </a:solidFill>
              </a:rPr>
              <a:t>%20&amp;%20Capacitance.pdf</a:t>
            </a:r>
          </a:p>
        </p:txBody>
      </p:sp>
    </p:spTree>
    <p:extLst>
      <p:ext uri="{BB962C8B-B14F-4D97-AF65-F5344CB8AC3E}">
        <p14:creationId xmlns:p14="http://schemas.microsoft.com/office/powerpoint/2010/main" val="35156985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sz="3500" b="0" dirty="0"/>
              <a:t>“A formal analysis proceeds in the same way as for a resistive circuit, except of course that one of the </a:t>
            </a:r>
            <a:r>
              <a:rPr lang="en-US" sz="3500" b="0" dirty="0" err="1"/>
              <a:t>voltampere</a:t>
            </a:r>
            <a:r>
              <a:rPr lang="en-US" sz="3500" b="0" dirty="0"/>
              <a:t> relations to be used is that for the capacitor. </a:t>
            </a:r>
          </a:p>
          <a:p>
            <a:r>
              <a:rPr lang="en-US" sz="3500" b="0" dirty="0"/>
              <a:t>A related consequence is that the equations obtained are differential not algebraic equations in general.” </a:t>
            </a:r>
          </a:p>
          <a:p>
            <a:endParaRPr lang="en-US" dirty="0"/>
          </a:p>
        </p:txBody>
      </p:sp>
      <p:sp>
        <p:nvSpPr>
          <p:cNvPr id="5" name="Rectangle 4">
            <a:extLst>
              <a:ext uri="{FF2B5EF4-FFF2-40B4-BE49-F238E27FC236}">
                <a16:creationId xmlns:a16="http://schemas.microsoft.com/office/drawing/2014/main" id="{85C2A390-1B3B-4C8B-8563-C0596FBBE056}"/>
              </a:ext>
            </a:extLst>
          </p:cNvPr>
          <p:cNvSpPr/>
          <p:nvPr/>
        </p:nvSpPr>
        <p:spPr>
          <a:xfrm>
            <a:off x="17929" y="6581001"/>
            <a:ext cx="9144000" cy="553998"/>
          </a:xfrm>
          <a:prstGeom prst="rect">
            <a:avLst/>
          </a:prstGeom>
        </p:spPr>
        <p:txBody>
          <a:bodyPr wrap="square">
            <a:spAutoFit/>
          </a:bodyPr>
          <a:lstStyle/>
          <a:p>
            <a:r>
              <a:rPr lang="en-US" sz="1500" dirty="0">
                <a:solidFill>
                  <a:srgbClr val="00B0F0"/>
                </a:solidFill>
              </a:rPr>
              <a:t>http://www-personal.engin.umd.umich.edu/~fmeral/CIRCUITS/03*Unit%203/1%20Inductance</a:t>
            </a:r>
          </a:p>
          <a:p>
            <a:r>
              <a:rPr lang="en-US" sz="1500" dirty="0">
                <a:solidFill>
                  <a:srgbClr val="00B0F0"/>
                </a:solidFill>
              </a:rPr>
              <a:t>%20&amp;%20Capacitance.pdf</a:t>
            </a:r>
          </a:p>
        </p:txBody>
      </p:sp>
    </p:spTree>
    <p:extLst>
      <p:ext uri="{BB962C8B-B14F-4D97-AF65-F5344CB8AC3E}">
        <p14:creationId xmlns:p14="http://schemas.microsoft.com/office/powerpoint/2010/main" val="6762338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914400"/>
                <a:ext cx="8686800" cy="5638800"/>
              </a:xfrm>
            </p:spPr>
            <p:txBody>
              <a:bodyPr/>
              <a:lstStyle/>
              <a:p>
                <a:r>
                  <a:rPr lang="en-US" b="0" dirty="0"/>
                  <a:t>“In any event</a:t>
                </a:r>
              </a:p>
              <a:p>
                <a:pPr algn="ctr">
                  <a:spcBef>
                    <a:spcPts val="0"/>
                  </a:spcBef>
                </a:pPr>
                <a:r>
                  <a:rPr lang="en-US" b="0" dirty="0"/>
                  <a:t>I = </a:t>
                </a:r>
                <a14:m>
                  <m:oMath xmlns:m="http://schemas.openxmlformats.org/officeDocument/2006/math">
                    <m:f>
                      <m:fPr>
                        <m:ctrlPr>
                          <a:rPr lang="en-US" b="0" i="1" smtClean="0">
                            <a:latin typeface="Cambria Math" panose="02040503050406030204" pitchFamily="18" charset="0"/>
                          </a:rPr>
                        </m:ctrlPr>
                      </m:fPr>
                      <m:num>
                        <m:r>
                          <m:rPr>
                            <m:nor/>
                          </m:rPr>
                          <a:rPr lang="en-US" b="0" dirty="0"/>
                          <m:t>E</m:t>
                        </m:r>
                        <m:r>
                          <m:rPr>
                            <m:nor/>
                          </m:rPr>
                          <a:rPr lang="en-US" b="0" dirty="0"/>
                          <m:t> – </m:t>
                        </m:r>
                        <m:r>
                          <m:rPr>
                            <m:nor/>
                          </m:rPr>
                          <a:rPr lang="en-US" b="0" dirty="0"/>
                          <m:t>V</m:t>
                        </m:r>
                      </m:num>
                      <m:den>
                        <m:r>
                          <m:rPr>
                            <m:nor/>
                          </m:rPr>
                          <a:rPr lang="en-US" b="0" dirty="0"/>
                          <m:t>R</m:t>
                        </m:r>
                        <m:r>
                          <m:rPr>
                            <m:nor/>
                          </m:rPr>
                          <a:rPr lang="en-US" b="0" dirty="0"/>
                          <m:t> </m:t>
                        </m:r>
                      </m:den>
                    </m:f>
                  </m:oMath>
                </a14:m>
                <a:r>
                  <a:rPr lang="en-US" b="0" dirty="0"/>
                  <a:t> = C </a:t>
                </a:r>
                <a14:m>
                  <m:oMath xmlns:m="http://schemas.openxmlformats.org/officeDocument/2006/math">
                    <m:f>
                      <m:fPr>
                        <m:ctrlPr>
                          <a:rPr lang="en-US" b="0" i="1">
                            <a:latin typeface="Cambria Math" panose="02040503050406030204" pitchFamily="18" charset="0"/>
                          </a:rPr>
                        </m:ctrlPr>
                      </m:fPr>
                      <m:num>
                        <m:r>
                          <m:rPr>
                            <m:nor/>
                          </m:rPr>
                          <a:rPr lang="en-US" b="0" i="0" dirty="0" smtClean="0"/>
                          <m:t>dv</m:t>
                        </m:r>
                      </m:num>
                      <m:den>
                        <m:r>
                          <m:rPr>
                            <m:nor/>
                          </m:rPr>
                          <a:rPr lang="en-US" b="0" i="0" dirty="0" smtClean="0"/>
                          <m:t>dt</m:t>
                        </m:r>
                        <m:r>
                          <m:rPr>
                            <m:nor/>
                          </m:rPr>
                          <a:rPr lang="en-US" b="0" dirty="0"/>
                          <m:t> </m:t>
                        </m:r>
                      </m:den>
                    </m:f>
                  </m:oMath>
                </a14:m>
                <a:endParaRPr lang="en-US" b="0" dirty="0"/>
              </a:p>
              <a:p>
                <a:r>
                  <a:rPr lang="en-US" b="0" dirty="0"/>
                  <a:t>and the solution to this first order equation with a constant driving force is  </a:t>
                </a:r>
              </a:p>
              <a:p>
                <a:pPr algn="ctr"/>
                <a:r>
                  <a:rPr lang="en-US" b="0" dirty="0"/>
                  <a:t>V = E(1-e</a:t>
                </a:r>
                <a:r>
                  <a:rPr lang="en-US" b="0" baseline="30000" dirty="0"/>
                  <a:t>-t/RC</a:t>
                </a:r>
                <a:r>
                  <a:rPr lang="en-US" b="0" dirty="0"/>
                  <a:t>)</a:t>
                </a:r>
              </a:p>
              <a:p>
                <a:pPr>
                  <a:spcBef>
                    <a:spcPts val="0"/>
                  </a:spcBef>
                </a:pPr>
                <a:r>
                  <a:rPr lang="en-US" b="0" dirty="0"/>
                  <a:t>                   I = </a:t>
                </a:r>
                <a14:m>
                  <m:oMath xmlns:m="http://schemas.openxmlformats.org/officeDocument/2006/math">
                    <m:f>
                      <m:fPr>
                        <m:ctrlPr>
                          <a:rPr lang="en-US" b="0" i="1">
                            <a:latin typeface="Cambria Math" panose="02040503050406030204" pitchFamily="18" charset="0"/>
                          </a:rPr>
                        </m:ctrlPr>
                      </m:fPr>
                      <m:num>
                        <m:r>
                          <m:rPr>
                            <m:nor/>
                          </m:rPr>
                          <a:rPr lang="en-US" b="0" dirty="0"/>
                          <m:t>E</m:t>
                        </m:r>
                        <m:r>
                          <m:rPr>
                            <m:nor/>
                          </m:rPr>
                          <a:rPr lang="en-US" b="0" dirty="0" smtClean="0"/>
                          <m:t> </m:t>
                        </m:r>
                      </m:num>
                      <m:den>
                        <m:r>
                          <m:rPr>
                            <m:nor/>
                          </m:rPr>
                          <a:rPr lang="en-US" b="0" dirty="0"/>
                          <m:t>R</m:t>
                        </m:r>
                        <m:r>
                          <m:rPr>
                            <m:nor/>
                          </m:rPr>
                          <a:rPr lang="en-US" b="0" dirty="0"/>
                          <m:t> </m:t>
                        </m:r>
                      </m:den>
                    </m:f>
                  </m:oMath>
                </a14:m>
                <a:r>
                  <a:rPr lang="en-US" dirty="0"/>
                  <a:t> e</a:t>
                </a:r>
                <a:r>
                  <a:rPr lang="en-US" b="0" baseline="30000" dirty="0"/>
                  <a:t>-t/RC     </a:t>
                </a:r>
                <a:r>
                  <a:rPr lang="en-US" b="0" dirty="0"/>
                  <a:t>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914400"/>
                <a:ext cx="8686800" cy="5638800"/>
              </a:xfrm>
              <a:blipFill rotWithShape="1">
                <a:blip r:embed="rId2"/>
                <a:stretch>
                  <a:fillRect l="-2456" t="-1946" r="-1614"/>
                </a:stretch>
              </a:blipFill>
            </p:spPr>
            <p:txBody>
              <a:bodyPr/>
              <a:lstStyle/>
              <a:p>
                <a:r>
                  <a:rPr lang="en-US">
                    <a:noFill/>
                  </a:rPr>
                  <a:t> </a:t>
                </a:r>
              </a:p>
            </p:txBody>
          </p:sp>
        </mc:Fallback>
      </mc:AlternateContent>
      <p:sp>
        <p:nvSpPr>
          <p:cNvPr id="4" name="Rectangle 3"/>
          <p:cNvSpPr/>
          <p:nvPr/>
        </p:nvSpPr>
        <p:spPr>
          <a:xfrm>
            <a:off x="17929" y="6581001"/>
            <a:ext cx="9144000" cy="553998"/>
          </a:xfrm>
          <a:prstGeom prst="rect">
            <a:avLst/>
          </a:prstGeom>
        </p:spPr>
        <p:txBody>
          <a:bodyPr wrap="square">
            <a:spAutoFit/>
          </a:bodyPr>
          <a:lstStyle/>
          <a:p>
            <a:r>
              <a:rPr lang="en-US" sz="1500" dirty="0">
                <a:solidFill>
                  <a:srgbClr val="00B0F0"/>
                </a:solidFill>
              </a:rPr>
              <a:t>http://www-personal.engin.umd.umich.edu/~fmeral/CIRCUITS/03*Unit%203/1%20Inductance</a:t>
            </a:r>
          </a:p>
          <a:p>
            <a:r>
              <a:rPr lang="en-US" sz="1500" dirty="0">
                <a:solidFill>
                  <a:srgbClr val="00B0F0"/>
                </a:solidFill>
              </a:rPr>
              <a:t>%20&amp;%20Capacitance.pdf</a:t>
            </a:r>
          </a:p>
        </p:txBody>
      </p:sp>
    </p:spTree>
    <p:extLst>
      <p:ext uri="{BB962C8B-B14F-4D97-AF65-F5344CB8AC3E}">
        <p14:creationId xmlns:p14="http://schemas.microsoft.com/office/powerpoint/2010/main" val="6195842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a:spcBef>
                <a:spcPct val="0"/>
              </a:spcBef>
              <a:buFontTx/>
              <a:buNone/>
            </a:pPr>
            <a:r>
              <a:rPr lang="en-US" altLang="en-US" sz="6000" dirty="0">
                <a:solidFill>
                  <a:srgbClr val="FFFF00"/>
                </a:solidFill>
              </a:rPr>
              <a:t>Questions?</a:t>
            </a: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397000"/>
            <a:ext cx="38608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10614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a:xfrm>
            <a:off x="457200" y="1219200"/>
            <a:ext cx="8686800" cy="5638800"/>
          </a:xfrm>
        </p:spPr>
        <p:txBody>
          <a:bodyPr/>
          <a:lstStyle/>
          <a:p>
            <a:r>
              <a:rPr lang="en-US" dirty="0"/>
              <a:t>History: In 1671, Isaac Newton listed three kinds of differential equations: </a:t>
            </a:r>
          </a:p>
          <a:p>
            <a:pPr>
              <a:spcBef>
                <a:spcPts val="0"/>
              </a:spcBef>
            </a:pPr>
            <a:r>
              <a:rPr lang="en-US" dirty="0"/>
              <a:t>those involving two derivatives 	and x, </a:t>
            </a:r>
          </a:p>
          <a:p>
            <a:pPr>
              <a:spcBef>
                <a:spcPts val="0"/>
              </a:spcBef>
            </a:pPr>
            <a:r>
              <a:rPr lang="en-US" dirty="0"/>
              <a:t>those involving two derivatives 	and x and y, </a:t>
            </a:r>
          </a:p>
          <a:p>
            <a:pPr>
              <a:spcBef>
                <a:spcPts val="0"/>
              </a:spcBef>
            </a:pPr>
            <a:r>
              <a:rPr lang="en-US" dirty="0"/>
              <a:t>and those involving more than two 	derivatives </a:t>
            </a:r>
          </a:p>
        </p:txBody>
      </p:sp>
    </p:spTree>
    <p:extLst>
      <p:ext uri="{BB962C8B-B14F-4D97-AF65-F5344CB8AC3E}">
        <p14:creationId xmlns:p14="http://schemas.microsoft.com/office/powerpoint/2010/main" val="27786337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6060" y="2071774"/>
            <a:ext cx="4546939" cy="2728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Differential Equations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19200"/>
                <a:ext cx="8001000" cy="5638800"/>
              </a:xfrm>
            </p:spPr>
            <p:txBody>
              <a:bodyPr/>
              <a:lstStyle/>
              <a:p>
                <a:pPr>
                  <a:lnSpc>
                    <a:spcPts val="4500"/>
                  </a:lnSpc>
                </a:pPr>
                <a:r>
                  <a:rPr lang="en-US" dirty="0"/>
                  <a:t>Kinematic Equations:</a:t>
                </a:r>
              </a:p>
              <a:p>
                <a:pPr>
                  <a:lnSpc>
                    <a:spcPts val="4500"/>
                  </a:lnSpc>
                  <a:spcBef>
                    <a:spcPts val="0"/>
                  </a:spcBef>
                </a:pPr>
                <a:r>
                  <a:rPr lang="en-US" dirty="0"/>
                  <a:t>Velocity:</a:t>
                </a:r>
              </a:p>
              <a:p>
                <a:pPr>
                  <a:spcBef>
                    <a:spcPts val="0"/>
                  </a:spcBef>
                </a:pPr>
                <a:r>
                  <a:rPr lang="en-US" dirty="0"/>
                  <a:t>v = </a:t>
                </a:r>
                <a14:m>
                  <m:oMath xmlns:m="http://schemas.openxmlformats.org/officeDocument/2006/math">
                    <m:f>
                      <m:fPr>
                        <m:ctrlPr>
                          <a:rPr lang="en-US" b="0" i="1">
                            <a:latin typeface="Cambria Math" panose="02040503050406030204" pitchFamily="18" charset="0"/>
                          </a:rPr>
                        </m:ctrlPr>
                      </m:fPr>
                      <m:num>
                        <m:r>
                          <m:rPr>
                            <m:nor/>
                          </m:rPr>
                          <a:rPr lang="en-US" b="0" dirty="0"/>
                          <m:t>d</m:t>
                        </m:r>
                        <m:r>
                          <m:rPr>
                            <m:nor/>
                          </m:rPr>
                          <a:rPr lang="en-US" b="0" i="0" dirty="0" smtClean="0"/>
                          <m:t>r</m:t>
                        </m:r>
                      </m:num>
                      <m:den>
                        <m:r>
                          <m:rPr>
                            <m:nor/>
                          </m:rPr>
                          <a:rPr lang="en-US" b="0" dirty="0"/>
                          <m:t>dt</m:t>
                        </m:r>
                      </m:den>
                    </m:f>
                  </m:oMath>
                </a14:m>
                <a:endParaRPr lang="en-US" dirty="0"/>
              </a:p>
              <a:p>
                <a:pPr>
                  <a:lnSpc>
                    <a:spcPts val="4500"/>
                  </a:lnSpc>
                  <a:spcBef>
                    <a:spcPts val="0"/>
                  </a:spcBef>
                </a:pPr>
                <a:r>
                  <a:rPr lang="en-US" dirty="0"/>
                  <a:t>What is v(0)?</a:t>
                </a:r>
              </a:p>
              <a:p>
                <a:pPr>
                  <a:lnSpc>
                    <a:spcPts val="4500"/>
                  </a:lnSpc>
                  <a:spcBef>
                    <a:spcPts val="0"/>
                  </a:spcBef>
                </a:pPr>
                <a:endParaRPr lang="en-US" dirty="0"/>
              </a:p>
              <a:p>
                <a:pPr>
                  <a:lnSpc>
                    <a:spcPts val="4500"/>
                  </a:lnSpc>
                  <a:spcBef>
                    <a:spcPts val="0"/>
                  </a:spcBef>
                </a:pPr>
                <a:r>
                  <a:rPr lang="en-US" dirty="0"/>
                  <a:t>Acceleration:</a:t>
                </a:r>
              </a:p>
              <a:p>
                <a:pPr>
                  <a:spcBef>
                    <a:spcPts val="0"/>
                  </a:spcBef>
                </a:pPr>
                <a:r>
                  <a:rPr lang="en-US" dirty="0"/>
                  <a:t>a = </a:t>
                </a:r>
                <a14:m>
                  <m:oMath xmlns:m="http://schemas.openxmlformats.org/officeDocument/2006/math">
                    <m:f>
                      <m:fPr>
                        <m:ctrlPr>
                          <a:rPr lang="en-US" b="0" i="1">
                            <a:latin typeface="Cambria Math" panose="02040503050406030204" pitchFamily="18" charset="0"/>
                          </a:rPr>
                        </m:ctrlPr>
                      </m:fPr>
                      <m:num>
                        <m:r>
                          <m:rPr>
                            <m:nor/>
                          </m:rPr>
                          <a:rPr lang="en-US" b="0" dirty="0"/>
                          <m:t>d</m:t>
                        </m:r>
                        <m:r>
                          <m:rPr>
                            <m:nor/>
                          </m:rPr>
                          <a:rPr lang="en-US" b="0" i="0" dirty="0" smtClean="0"/>
                          <m:t>v</m:t>
                        </m:r>
                      </m:num>
                      <m:den>
                        <m:r>
                          <m:rPr>
                            <m:nor/>
                          </m:rPr>
                          <a:rPr lang="en-US" b="0" dirty="0"/>
                          <m:t>dt</m:t>
                        </m:r>
                      </m:den>
                    </m:f>
                  </m:oMath>
                </a14:m>
                <a:r>
                  <a:rPr lang="en-US" dirty="0"/>
                  <a:t> = </a:t>
                </a:r>
                <a14:m>
                  <m:oMath xmlns:m="http://schemas.openxmlformats.org/officeDocument/2006/math">
                    <m:f>
                      <m:fPr>
                        <m:ctrlPr>
                          <a:rPr lang="en-US" b="0" i="1">
                            <a:latin typeface="Cambria Math" panose="02040503050406030204" pitchFamily="18" charset="0"/>
                          </a:rPr>
                        </m:ctrlPr>
                      </m:fPr>
                      <m:num>
                        <m:r>
                          <m:rPr>
                            <m:nor/>
                          </m:rPr>
                          <a:rPr lang="en-US" b="0" dirty="0"/>
                          <m:t>d</m:t>
                        </m:r>
                        <m:r>
                          <m:rPr>
                            <m:nor/>
                          </m:rPr>
                          <a:rPr lang="en-US" b="0" i="0" baseline="30000" dirty="0" smtClean="0"/>
                          <m:t>2</m:t>
                        </m:r>
                        <m:r>
                          <m:rPr>
                            <m:nor/>
                          </m:rPr>
                          <a:rPr lang="en-US" b="0" dirty="0"/>
                          <m:t>r</m:t>
                        </m:r>
                      </m:num>
                      <m:den>
                        <m:r>
                          <m:rPr>
                            <m:nor/>
                          </m:rPr>
                          <a:rPr lang="en-US" b="0" dirty="0"/>
                          <m:t>dt</m:t>
                        </m:r>
                        <m:r>
                          <m:rPr>
                            <m:nor/>
                          </m:rPr>
                          <a:rPr lang="en-US" b="0" baseline="30000" dirty="0"/>
                          <m:t>2</m:t>
                        </m:r>
                      </m:den>
                    </m:f>
                  </m:oMath>
                </a14:m>
                <a:r>
                  <a:rPr lang="en-US" dirty="0"/>
                  <a:t>  What is a(0)?</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19200"/>
                <a:ext cx="8001000" cy="5638800"/>
              </a:xfrm>
              <a:blipFill>
                <a:blip r:embed="rId4"/>
                <a:stretch>
                  <a:fillRect l="-2666" t="-2595"/>
                </a:stretch>
              </a:blipFill>
            </p:spPr>
            <p:txBody>
              <a:bodyPr/>
              <a:lstStyle/>
              <a:p>
                <a:r>
                  <a:rPr lang="en-US">
                    <a:noFill/>
                  </a:rPr>
                  <a:t> </a:t>
                </a:r>
              </a:p>
            </p:txBody>
          </p:sp>
        </mc:Fallback>
      </mc:AlternateContent>
      <p:sp>
        <p:nvSpPr>
          <p:cNvPr id="7" name="Rectangle 6"/>
          <p:cNvSpPr/>
          <p:nvPr/>
        </p:nvSpPr>
        <p:spPr>
          <a:xfrm>
            <a:off x="0" y="6580257"/>
            <a:ext cx="9144000" cy="323165"/>
          </a:xfrm>
          <a:prstGeom prst="rect">
            <a:avLst/>
          </a:prstGeom>
        </p:spPr>
        <p:txBody>
          <a:bodyPr wrap="square">
            <a:spAutoFit/>
          </a:bodyPr>
          <a:lstStyle/>
          <a:p>
            <a:r>
              <a:rPr lang="en-US" sz="1500" dirty="0">
                <a:solidFill>
                  <a:srgbClr val="00B0F0"/>
                </a:solidFill>
              </a:rPr>
              <a:t>http://en.wikipedia.org/wiki/Equations_of_motion#mediaviewer/File:Kinematics.svg</a:t>
            </a:r>
          </a:p>
        </p:txBody>
      </p:sp>
    </p:spTree>
    <p:extLst>
      <p:ext uri="{BB962C8B-B14F-4D97-AF65-F5344CB8AC3E}">
        <p14:creationId xmlns:p14="http://schemas.microsoft.com/office/powerpoint/2010/main" val="25775379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dirty="0"/>
              <a:t>Jacob Bernoulli solved the Bernoulli differential equation: </a:t>
            </a:r>
          </a:p>
          <a:p>
            <a:r>
              <a:rPr lang="en-US" dirty="0"/>
              <a:t>	y'+ P(x)y = Q(x)</a:t>
            </a:r>
            <a:r>
              <a:rPr lang="en-US" dirty="0" err="1"/>
              <a:t>y</a:t>
            </a:r>
            <a:r>
              <a:rPr lang="en-US" baseline="30000" dirty="0" err="1"/>
              <a:t>n</a:t>
            </a:r>
            <a:endParaRPr lang="en-US" baseline="30000" dirty="0"/>
          </a:p>
          <a:p>
            <a:r>
              <a:rPr lang="en-US" dirty="0"/>
              <a:t>in 1695</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2117" y="3117850"/>
            <a:ext cx="3216365" cy="374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6611035"/>
            <a:ext cx="9144000" cy="323165"/>
          </a:xfrm>
          <a:prstGeom prst="rect">
            <a:avLst/>
          </a:prstGeom>
        </p:spPr>
        <p:txBody>
          <a:bodyPr wrap="square">
            <a:spAutoFit/>
          </a:bodyPr>
          <a:lstStyle/>
          <a:p>
            <a:r>
              <a:rPr lang="en-US" sz="1500" dirty="0">
                <a:solidFill>
                  <a:srgbClr val="00B0F0"/>
                </a:solidFill>
              </a:rPr>
              <a:t>http://en.wikipedia.org/wiki/Jacob_Bernoulli#mediaviewer/File:Jakob_Bernoulli.jpg</a:t>
            </a:r>
          </a:p>
        </p:txBody>
      </p:sp>
    </p:spTree>
    <p:extLst>
      <p:ext uri="{BB962C8B-B14F-4D97-AF65-F5344CB8AC3E}">
        <p14:creationId xmlns:p14="http://schemas.microsoft.com/office/powerpoint/2010/main" val="2833559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dirty="0"/>
              <a:t>Bernoulli </a:t>
            </a:r>
            <a:r>
              <a:rPr lang="en-US" dirty="0" err="1"/>
              <a:t>DiffEqs</a:t>
            </a:r>
            <a:r>
              <a:rPr lang="en-US" dirty="0"/>
              <a:t> are nonlinear and have known exact solutions</a:t>
            </a:r>
          </a:p>
        </p:txBody>
      </p:sp>
    </p:spTree>
    <p:extLst>
      <p:ext uri="{BB962C8B-B14F-4D97-AF65-F5344CB8AC3E}">
        <p14:creationId xmlns:p14="http://schemas.microsoft.com/office/powerpoint/2010/main" val="1504384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62B2-F24B-4607-AE4D-630621E9ADCE}"/>
              </a:ext>
            </a:extLst>
          </p:cNvPr>
          <p:cNvSpPr>
            <a:spLocks noGrp="1"/>
          </p:cNvSpPr>
          <p:nvPr>
            <p:ph type="title"/>
          </p:nvPr>
        </p:nvSpPr>
        <p:spPr/>
        <p:txBody>
          <a:bodyPr/>
          <a:lstStyle/>
          <a:p>
            <a:r>
              <a:rPr lang="en-US" dirty="0"/>
              <a:t>Arc (Curve) Length</a:t>
            </a:r>
          </a:p>
        </p:txBody>
      </p:sp>
      <p:sp>
        <p:nvSpPr>
          <p:cNvPr id="3" name="Content Placeholder 2">
            <a:extLst>
              <a:ext uri="{FF2B5EF4-FFF2-40B4-BE49-F238E27FC236}">
                <a16:creationId xmlns:a16="http://schemas.microsoft.com/office/drawing/2014/main" id="{C513688F-F7E7-40A0-BBE4-5EEA048E77B4}"/>
              </a:ext>
            </a:extLst>
          </p:cNvPr>
          <p:cNvSpPr>
            <a:spLocks noGrp="1"/>
          </p:cNvSpPr>
          <p:nvPr>
            <p:ph idx="1"/>
          </p:nvPr>
        </p:nvSpPr>
        <p:spPr/>
        <p:txBody>
          <a:bodyPr/>
          <a:lstStyle/>
          <a:p>
            <a:pPr algn="l"/>
            <a:r>
              <a:rPr lang="en-US" dirty="0"/>
              <a:t>Approximate the curve by a series of straight lines connecting the points</a:t>
            </a:r>
          </a:p>
        </p:txBody>
      </p:sp>
      <p:pic>
        <p:nvPicPr>
          <p:cNvPr id="6" name="Picture 5">
            <a:extLst>
              <a:ext uri="{FF2B5EF4-FFF2-40B4-BE49-F238E27FC236}">
                <a16:creationId xmlns:a16="http://schemas.microsoft.com/office/drawing/2014/main" id="{B1FE4BA6-3C81-4649-9FC1-5578A705C720}"/>
              </a:ext>
            </a:extLst>
          </p:cNvPr>
          <p:cNvPicPr>
            <a:picLocks noChangeAspect="1"/>
          </p:cNvPicPr>
          <p:nvPr/>
        </p:nvPicPr>
        <p:blipFill>
          <a:blip r:embed="rId2"/>
          <a:stretch>
            <a:fillRect/>
          </a:stretch>
        </p:blipFill>
        <p:spPr>
          <a:xfrm>
            <a:off x="4540102" y="3657600"/>
            <a:ext cx="4603898" cy="3200400"/>
          </a:xfrm>
          <a:prstGeom prst="rect">
            <a:avLst/>
          </a:prstGeom>
        </p:spPr>
      </p:pic>
      <p:sp>
        <p:nvSpPr>
          <p:cNvPr id="5" name="TextBox 4">
            <a:extLst>
              <a:ext uri="{FF2B5EF4-FFF2-40B4-BE49-F238E27FC236}">
                <a16:creationId xmlns:a16="http://schemas.microsoft.com/office/drawing/2014/main" id="{61D1A968-6DDF-4BDC-BC13-FCB22725F233}"/>
              </a:ext>
            </a:extLst>
          </p:cNvPr>
          <p:cNvSpPr txBox="1"/>
          <p:nvPr/>
        </p:nvSpPr>
        <p:spPr>
          <a:xfrm>
            <a:off x="4953000" y="6260068"/>
            <a:ext cx="685800" cy="369332"/>
          </a:xfrm>
          <a:prstGeom prst="rect">
            <a:avLst/>
          </a:prstGeom>
          <a:noFill/>
        </p:spPr>
        <p:txBody>
          <a:bodyPr wrap="square">
            <a:spAutoFit/>
          </a:bodyPr>
          <a:lstStyle/>
          <a:p>
            <a:r>
              <a:rPr lang="en-US" dirty="0" err="1">
                <a:solidFill>
                  <a:srgbClr val="CCFFFF"/>
                </a:solidFill>
              </a:rPr>
              <a:t>Δx</a:t>
            </a:r>
            <a:r>
              <a:rPr lang="en-US" dirty="0">
                <a:solidFill>
                  <a:srgbClr val="CCFFFF"/>
                </a:solidFill>
              </a:rPr>
              <a:t> </a:t>
            </a:r>
          </a:p>
        </p:txBody>
      </p:sp>
      <p:sp>
        <p:nvSpPr>
          <p:cNvPr id="7" name="TextBox 6">
            <a:extLst>
              <a:ext uri="{FF2B5EF4-FFF2-40B4-BE49-F238E27FC236}">
                <a16:creationId xmlns:a16="http://schemas.microsoft.com/office/drawing/2014/main" id="{E38F56D3-DFE6-425A-86B7-D96155892384}"/>
              </a:ext>
            </a:extLst>
          </p:cNvPr>
          <p:cNvSpPr txBox="1"/>
          <p:nvPr/>
        </p:nvSpPr>
        <p:spPr>
          <a:xfrm>
            <a:off x="-76200" y="6629400"/>
            <a:ext cx="5943600" cy="323165"/>
          </a:xfrm>
          <a:prstGeom prst="rect">
            <a:avLst/>
          </a:prstGeom>
          <a:noFill/>
        </p:spPr>
        <p:txBody>
          <a:bodyPr wrap="square">
            <a:spAutoFit/>
          </a:bodyPr>
          <a:lstStyle/>
          <a:p>
            <a:r>
              <a:rPr lang="en-US" sz="1500" b="0" dirty="0">
                <a:solidFill>
                  <a:srgbClr val="00B0F0"/>
                </a:solidFill>
              </a:rPr>
              <a:t>https://tutorial.math.lamar.edu/Classes/CalcII/ArcLength.aspx</a:t>
            </a:r>
          </a:p>
        </p:txBody>
      </p:sp>
    </p:spTree>
    <p:extLst>
      <p:ext uri="{BB962C8B-B14F-4D97-AF65-F5344CB8AC3E}">
        <p14:creationId xmlns:p14="http://schemas.microsoft.com/office/powerpoint/2010/main" val="16732430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One use is in a frictional forces equation</a:t>
                </a:r>
              </a:p>
              <a:p>
                <a:r>
                  <a:rPr lang="en-US" dirty="0"/>
                  <a:t>The ideal case:</a:t>
                </a:r>
              </a:p>
              <a:p>
                <a:pPr>
                  <a:spcBef>
                    <a:spcPts val="0"/>
                  </a:spcBef>
                </a:pPr>
                <a:r>
                  <a:rPr lang="en-US" dirty="0"/>
                  <a:t>a = </a:t>
                </a:r>
                <a14:m>
                  <m:oMath xmlns:m="http://schemas.openxmlformats.org/officeDocument/2006/math">
                    <m:f>
                      <m:fPr>
                        <m:ctrlPr>
                          <a:rPr lang="en-US" b="0" i="1">
                            <a:latin typeface="Cambria Math" panose="02040503050406030204" pitchFamily="18" charset="0"/>
                          </a:rPr>
                        </m:ctrlPr>
                      </m:fPr>
                      <m:num>
                        <m:r>
                          <m:rPr>
                            <m:nor/>
                          </m:rPr>
                          <a:rPr lang="en-US" b="0" dirty="0"/>
                          <m:t>dv</m:t>
                        </m:r>
                      </m:num>
                      <m:den>
                        <m:r>
                          <m:rPr>
                            <m:nor/>
                          </m:rPr>
                          <a:rPr lang="en-US" b="0" dirty="0"/>
                          <m:t>dt</m:t>
                        </m:r>
                      </m:den>
                    </m:f>
                    <m:r>
                      <a:rPr lang="en-US" b="0" i="1" dirty="0">
                        <a:latin typeface="Cambria Math"/>
                      </a:rPr>
                      <m:t> </m:t>
                    </m:r>
                  </m:oMath>
                </a14:m>
                <a:r>
                  <a:rPr lang="en-US" dirty="0"/>
                  <a:t> = −</a:t>
                </a:r>
                <a:r>
                  <a:rPr lang="en-US" dirty="0" err="1"/>
                  <a:t>μv</a:t>
                </a:r>
                <a:r>
                  <a:rPr lang="en-US" dirty="0"/>
                  <a:t> </a:t>
                </a:r>
              </a:p>
              <a:p>
                <a:r>
                  <a:rPr lang="en-US" dirty="0"/>
                  <a:t>Which has an exponential solution (the particle doesn't stop in finite time)</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2593" t="-1946" r="-1481"/>
                </a:stretch>
              </a:blipFill>
            </p:spPr>
            <p:txBody>
              <a:bodyPr/>
              <a:lstStyle/>
              <a:p>
                <a:r>
                  <a:rPr lang="en-US">
                    <a:noFill/>
                  </a:rPr>
                  <a:t> </a:t>
                </a:r>
              </a:p>
            </p:txBody>
          </p:sp>
        </mc:Fallback>
      </mc:AlternateContent>
    </p:spTree>
    <p:extLst>
      <p:ext uri="{BB962C8B-B14F-4D97-AF65-F5344CB8AC3E}">
        <p14:creationId xmlns:p14="http://schemas.microsoft.com/office/powerpoint/2010/main" val="37282537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More realistic case: </a:t>
                </a:r>
              </a:p>
              <a:p>
                <a:r>
                  <a:rPr lang="en-US" dirty="0"/>
                  <a:t>a = </a:t>
                </a:r>
                <a14:m>
                  <m:oMath xmlns:m="http://schemas.openxmlformats.org/officeDocument/2006/math">
                    <m:f>
                      <m:fPr>
                        <m:ctrlPr>
                          <a:rPr lang="en-US" b="0" i="1" smtClean="0">
                            <a:latin typeface="Cambria Math" panose="02040503050406030204" pitchFamily="18" charset="0"/>
                          </a:rPr>
                        </m:ctrlPr>
                      </m:fPr>
                      <m:num>
                        <m:r>
                          <m:rPr>
                            <m:nor/>
                          </m:rPr>
                          <a:rPr lang="en-US" b="0" dirty="0"/>
                          <m:t>dv</m:t>
                        </m:r>
                      </m:num>
                      <m:den>
                        <m:r>
                          <m:rPr>
                            <m:nor/>
                          </m:rPr>
                          <a:rPr lang="en-US" b="0" dirty="0"/>
                          <m:t>dt</m:t>
                        </m:r>
                      </m:den>
                    </m:f>
                    <m:r>
                      <a:rPr lang="en-US" b="0" i="1" dirty="0">
                        <a:latin typeface="Cambria Math"/>
                      </a:rPr>
                      <m:t> </m:t>
                    </m:r>
                  </m:oMath>
                </a14:m>
                <a:r>
                  <a:rPr lang="en-US" dirty="0"/>
                  <a:t> = −</a:t>
                </a:r>
                <a:r>
                  <a:rPr lang="en-US" dirty="0" err="1"/>
                  <a:t>μv</a:t>
                </a:r>
                <a:r>
                  <a:rPr lang="en-US" dirty="0"/>
                  <a:t> + kv</a:t>
                </a:r>
                <a:r>
                  <a:rPr lang="en-US" baseline="30000" dirty="0"/>
                  <a:t>3</a:t>
                </a:r>
                <a:r>
                  <a:rPr lang="en-US" dirty="0"/>
                  <a:t>  </a:t>
                </a:r>
              </a:p>
              <a:p>
                <a:r>
                  <a:rPr lang="en-US" dirty="0"/>
                  <a:t>Which allows the particle to stop in a finite amount of time</a:t>
                </a:r>
              </a:p>
              <a:p>
                <a:endParaRPr lang="en-US" sz="2000" dirty="0"/>
              </a:p>
              <a:p>
                <a:r>
                  <a:rPr lang="en-US" dirty="0"/>
                  <a:t>Odd exponents oppose movement because of friction</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2593" t="-1946"/>
                </a:stretch>
              </a:blipFill>
            </p:spPr>
            <p:txBody>
              <a:bodyPr/>
              <a:lstStyle/>
              <a:p>
                <a:r>
                  <a:rPr lang="en-US">
                    <a:noFill/>
                  </a:rPr>
                  <a:t> </a:t>
                </a:r>
              </a:p>
            </p:txBody>
          </p:sp>
        </mc:Fallback>
      </mc:AlternateContent>
    </p:spTree>
    <p:extLst>
      <p:ext uri="{BB962C8B-B14F-4D97-AF65-F5344CB8AC3E}">
        <p14:creationId xmlns:p14="http://schemas.microsoft.com/office/powerpoint/2010/main" val="41706471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Throw a ball in pool:</a:t>
                </a:r>
              </a:p>
              <a:p>
                <a:r>
                  <a:rPr lang="en-US" dirty="0"/>
                  <a:t>the horizontal velocity is determined by </a:t>
                </a:r>
                <a:r>
                  <a:rPr lang="en-US" dirty="0" err="1"/>
                  <a:t>Stokes's</a:t>
                </a:r>
                <a:r>
                  <a:rPr lang="en-US" dirty="0"/>
                  <a:t> law: </a:t>
                </a:r>
              </a:p>
              <a:p>
                <a:pPr algn="ctr">
                  <a:spcBef>
                    <a:spcPts val="0"/>
                  </a:spcBef>
                </a:pPr>
                <a:r>
                  <a:rPr lang="en-US" dirty="0"/>
                  <a:t>m</a:t>
                </a:r>
                <a:r>
                  <a:rPr lang="en-US" b="0" dirty="0"/>
                  <a:t> </a:t>
                </a:r>
                <a14:m>
                  <m:oMath xmlns:m="http://schemas.openxmlformats.org/officeDocument/2006/math">
                    <m:f>
                      <m:fPr>
                        <m:ctrlPr>
                          <a:rPr lang="en-US" b="0" i="1">
                            <a:latin typeface="Cambria Math" panose="02040503050406030204" pitchFamily="18" charset="0"/>
                          </a:rPr>
                        </m:ctrlPr>
                      </m:fPr>
                      <m:num>
                        <m:r>
                          <m:rPr>
                            <m:nor/>
                          </m:rPr>
                          <a:rPr lang="en-US" b="0" dirty="0"/>
                          <m:t>dv</m:t>
                        </m:r>
                      </m:num>
                      <m:den>
                        <m:r>
                          <m:rPr>
                            <m:nor/>
                          </m:rPr>
                          <a:rPr lang="en-US" b="0" dirty="0"/>
                          <m:t>dt</m:t>
                        </m:r>
                      </m:den>
                    </m:f>
                    <m:r>
                      <a:rPr lang="en-US" b="0" i="1" dirty="0">
                        <a:latin typeface="Cambria Math"/>
                      </a:rPr>
                      <m:t> </m:t>
                    </m:r>
                  </m:oMath>
                </a14:m>
                <a:r>
                  <a:rPr lang="en-US" dirty="0"/>
                  <a:t> = −6</a:t>
                </a:r>
                <a:r>
                  <a:rPr lang="en-US" b="0" dirty="0"/>
                  <a:t>π</a:t>
                </a:r>
                <a:r>
                  <a:rPr lang="en-US" dirty="0" err="1"/>
                  <a:t>μrv</a:t>
                </a:r>
                <a:endParaRPr lang="en-US" dirty="0"/>
              </a:p>
              <a:p>
                <a:pPr>
                  <a:spcBef>
                    <a:spcPts val="0"/>
                  </a:spcBef>
                </a:pPr>
                <a:endParaRPr lang="en-US" sz="1500" dirty="0"/>
              </a:p>
              <a:p>
                <a:pPr>
                  <a:spcBef>
                    <a:spcPts val="0"/>
                  </a:spcBef>
                </a:pPr>
                <a:r>
                  <a:rPr lang="en-US" dirty="0"/>
                  <a:t>which is a differential equation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2593" t="-1946"/>
                </a:stretch>
              </a:blipFill>
            </p:spPr>
            <p:txBody>
              <a:bodyPr/>
              <a:lstStyle/>
              <a:p>
                <a:r>
                  <a:rPr lang="en-US">
                    <a:noFill/>
                  </a:rPr>
                  <a:t> </a:t>
                </a:r>
              </a:p>
            </p:txBody>
          </p:sp>
        </mc:Fallback>
      </mc:AlternateContent>
    </p:spTree>
    <p:extLst>
      <p:ext uri="{BB962C8B-B14F-4D97-AF65-F5344CB8AC3E}">
        <p14:creationId xmlns:p14="http://schemas.microsoft.com/office/powerpoint/2010/main" val="2597991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dirty="0"/>
              <a:t>An equation describing the movement of a vibrating string such as that of a musical instrument is also a differential equation</a:t>
            </a:r>
          </a:p>
          <a:p>
            <a:endParaRPr lang="en-US" dirty="0"/>
          </a:p>
        </p:txBody>
      </p:sp>
    </p:spTree>
    <p:extLst>
      <p:ext uri="{BB962C8B-B14F-4D97-AF65-F5344CB8AC3E}">
        <p14:creationId xmlns:p14="http://schemas.microsoft.com/office/powerpoint/2010/main" val="39101229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a:xfrm>
            <a:off x="457200" y="1219200"/>
            <a:ext cx="8534400" cy="5638800"/>
          </a:xfrm>
        </p:spPr>
        <p:txBody>
          <a:bodyPr/>
          <a:lstStyle/>
          <a:p>
            <a:pPr>
              <a:spcBef>
                <a:spcPts val="0"/>
              </a:spcBef>
            </a:pPr>
            <a:r>
              <a:rPr lang="en-US" dirty="0"/>
              <a:t>In 1746, d’Alembert discovered the one-dimensional wave equation which includes partial </a:t>
            </a:r>
          </a:p>
          <a:p>
            <a:pPr>
              <a:spcBef>
                <a:spcPts val="0"/>
              </a:spcBef>
            </a:pPr>
            <a:r>
              <a:rPr lang="en-US" dirty="0"/>
              <a:t>derivatives (more </a:t>
            </a:r>
          </a:p>
          <a:p>
            <a:pPr>
              <a:spcBef>
                <a:spcPts val="0"/>
              </a:spcBef>
            </a:pPr>
            <a:r>
              <a:rPr lang="en-US" dirty="0"/>
              <a:t>about those later…)</a:t>
            </a:r>
          </a:p>
          <a:p>
            <a:endParaRPr lang="en-US" dirty="0"/>
          </a:p>
          <a:p>
            <a:endParaRPr lang="en-US" dirty="0"/>
          </a:p>
        </p:txBody>
      </p:sp>
      <p:pic>
        <p:nvPicPr>
          <p:cNvPr id="5" name="Picture 4">
            <a:extLst>
              <a:ext uri="{FF2B5EF4-FFF2-40B4-BE49-F238E27FC236}">
                <a16:creationId xmlns:a16="http://schemas.microsoft.com/office/drawing/2014/main" id="{6ABF8F1A-363C-44C1-AAB5-6CF0EDD28AF8}"/>
              </a:ext>
            </a:extLst>
          </p:cNvPr>
          <p:cNvPicPr>
            <a:picLocks noChangeAspect="1"/>
          </p:cNvPicPr>
          <p:nvPr/>
        </p:nvPicPr>
        <p:blipFill>
          <a:blip r:embed="rId2"/>
          <a:stretch>
            <a:fillRect/>
          </a:stretch>
        </p:blipFill>
        <p:spPr>
          <a:xfrm>
            <a:off x="6172200" y="3148218"/>
            <a:ext cx="2952750" cy="3728832"/>
          </a:xfrm>
          <a:prstGeom prst="rect">
            <a:avLst/>
          </a:prstGeom>
        </p:spPr>
      </p:pic>
      <p:sp>
        <p:nvSpPr>
          <p:cNvPr id="8" name="TextBox 7">
            <a:extLst>
              <a:ext uri="{FF2B5EF4-FFF2-40B4-BE49-F238E27FC236}">
                <a16:creationId xmlns:a16="http://schemas.microsoft.com/office/drawing/2014/main" id="{514A8109-4B25-44D1-B058-9AADB217E6D3}"/>
              </a:ext>
            </a:extLst>
          </p:cNvPr>
          <p:cNvSpPr txBox="1"/>
          <p:nvPr/>
        </p:nvSpPr>
        <p:spPr>
          <a:xfrm>
            <a:off x="0" y="6608802"/>
            <a:ext cx="9144000" cy="553998"/>
          </a:xfrm>
          <a:prstGeom prst="rect">
            <a:avLst/>
          </a:prstGeom>
          <a:noFill/>
        </p:spPr>
        <p:txBody>
          <a:bodyPr wrap="square">
            <a:spAutoFit/>
          </a:bodyPr>
          <a:lstStyle/>
          <a:p>
            <a:r>
              <a:rPr lang="en-US" sz="1500" dirty="0">
                <a:solidFill>
                  <a:srgbClr val="00B0F0"/>
                </a:solidFill>
                <a:hlinkClick r:id="rId3"/>
              </a:rPr>
              <a:t>https://t1.gstatic.com/images?q=tbn:ANd9GcRVNoXg-hfwBZTeskz</a:t>
            </a:r>
            <a:endParaRPr lang="en-US" sz="1500" dirty="0">
              <a:solidFill>
                <a:srgbClr val="00B0F0"/>
              </a:solidFill>
            </a:endParaRPr>
          </a:p>
          <a:p>
            <a:r>
              <a:rPr lang="en-US" sz="1500" dirty="0">
                <a:solidFill>
                  <a:srgbClr val="00B0F0"/>
                </a:solidFill>
              </a:rPr>
              <a:t>PCASWtJ5W-GbYlZauWb_YzTmtGuYRy-7I4n-ZeB0f-Vl5</a:t>
            </a:r>
          </a:p>
        </p:txBody>
      </p:sp>
    </p:spTree>
    <p:extLst>
      <p:ext uri="{BB962C8B-B14F-4D97-AF65-F5344CB8AC3E}">
        <p14:creationId xmlns:p14="http://schemas.microsoft.com/office/powerpoint/2010/main" val="21463551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a:xfrm>
            <a:off x="457200" y="1219200"/>
            <a:ext cx="8534400" cy="5638800"/>
          </a:xfrm>
        </p:spPr>
        <p:txBody>
          <a:bodyPr/>
          <a:lstStyle/>
          <a:p>
            <a:r>
              <a:rPr lang="en-US" dirty="0"/>
              <a:t>Within ten years Euler discovered the three-dimensional wave equation which also includes partial derivatives</a:t>
            </a:r>
          </a:p>
          <a:p>
            <a:r>
              <a:rPr lang="en-US" dirty="0"/>
              <a:t>(more about </a:t>
            </a:r>
          </a:p>
          <a:p>
            <a:pPr>
              <a:spcBef>
                <a:spcPts val="0"/>
              </a:spcBef>
            </a:pPr>
            <a:r>
              <a:rPr lang="en-US" dirty="0"/>
              <a:t>those later…)</a:t>
            </a:r>
          </a:p>
          <a:p>
            <a:endParaRPr lang="en-US" dirty="0"/>
          </a:p>
          <a:p>
            <a:endParaRPr lang="en-US" dirty="0"/>
          </a:p>
        </p:txBody>
      </p:sp>
      <p:pic>
        <p:nvPicPr>
          <p:cNvPr id="7" name="Picture 6">
            <a:extLst>
              <a:ext uri="{FF2B5EF4-FFF2-40B4-BE49-F238E27FC236}">
                <a16:creationId xmlns:a16="http://schemas.microsoft.com/office/drawing/2014/main" id="{842BE383-FDAA-447B-B068-A22D8E312AF1}"/>
              </a:ext>
            </a:extLst>
          </p:cNvPr>
          <p:cNvPicPr>
            <a:picLocks noChangeAspect="1"/>
          </p:cNvPicPr>
          <p:nvPr/>
        </p:nvPicPr>
        <p:blipFill>
          <a:blip r:embed="rId2"/>
          <a:stretch>
            <a:fillRect/>
          </a:stretch>
        </p:blipFill>
        <p:spPr>
          <a:xfrm>
            <a:off x="6155788" y="3148218"/>
            <a:ext cx="3007263" cy="3690732"/>
          </a:xfrm>
          <a:prstGeom prst="rect">
            <a:avLst/>
          </a:prstGeom>
        </p:spPr>
      </p:pic>
      <p:sp>
        <p:nvSpPr>
          <p:cNvPr id="16" name="TextBox 12">
            <a:extLst>
              <a:ext uri="{FF2B5EF4-FFF2-40B4-BE49-F238E27FC236}">
                <a16:creationId xmlns:a16="http://schemas.microsoft.com/office/drawing/2014/main" id="{46BD1FA6-5062-41CB-A825-866AC2C23BBF}"/>
              </a:ext>
            </a:extLst>
          </p:cNvPr>
          <p:cNvSpPr txBox="1"/>
          <p:nvPr/>
        </p:nvSpPr>
        <p:spPr>
          <a:xfrm>
            <a:off x="76518" y="6577330"/>
            <a:ext cx="8990965" cy="356870"/>
          </a:xfrm>
          <a:prstGeom prst="rect">
            <a:avLst/>
          </a:prstGeom>
          <a:noFill/>
        </p:spPr>
        <p:txBody>
          <a:bodyPr wrap="square">
            <a:spAutoFit/>
          </a:bodyPr>
          <a:lstStyle/>
          <a:p>
            <a:pPr marL="0" marR="0" fontAlgn="base">
              <a:lnSpc>
                <a:spcPts val="1800"/>
              </a:lnSpc>
              <a:spcBef>
                <a:spcPts val="0"/>
              </a:spcBef>
              <a:spcAft>
                <a:spcPts val="0"/>
              </a:spcAft>
            </a:pPr>
            <a:r>
              <a:rPr lang="en-US" sz="1500" kern="1200">
                <a:solidFill>
                  <a:srgbClr val="00B0F0"/>
                </a:solidFill>
                <a:effectLst/>
                <a:latin typeface="Comic Sans MS" panose="030F0702030302020204" pitchFamily="66" charset="0"/>
                <a:ea typeface="Times New Roman" panose="02020603050405020304" pitchFamily="18" charset="0"/>
              </a:rPr>
              <a:t>https://www.geni.com/people/Johann-Albrecht-Euler/6000000006713164632</a:t>
            </a:r>
            <a:endParaRPr lang="en-US" sz="1200">
              <a:solidFill>
                <a:srgbClr val="000000"/>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9992254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EE7743-1790-4B8F-AE57-7EA1FA59E4AB}"/>
              </a:ext>
            </a:extLst>
          </p:cNvPr>
          <p:cNvPicPr>
            <a:picLocks noChangeAspect="1"/>
          </p:cNvPicPr>
          <p:nvPr/>
        </p:nvPicPr>
        <p:blipFill>
          <a:blip r:embed="rId3"/>
          <a:stretch>
            <a:fillRect/>
          </a:stretch>
        </p:blipFill>
        <p:spPr>
          <a:xfrm>
            <a:off x="6541654" y="3581400"/>
            <a:ext cx="2583296" cy="3276600"/>
          </a:xfrm>
          <a:prstGeom prst="rect">
            <a:avLst/>
          </a:prstGeom>
        </p:spPr>
      </p:pic>
      <p:sp>
        <p:nvSpPr>
          <p:cNvPr id="2" name="Title 1"/>
          <p:cNvSpPr>
            <a:spLocks noGrp="1"/>
          </p:cNvSpPr>
          <p:nvPr>
            <p:ph type="title"/>
          </p:nvPr>
        </p:nvSpPr>
        <p:spPr/>
        <p:txBody>
          <a:bodyPr/>
          <a:lstStyle/>
          <a:p>
            <a:r>
              <a:rPr lang="en-US" dirty="0"/>
              <a:t>Differential Equations</a:t>
            </a:r>
          </a:p>
        </p:txBody>
      </p:sp>
      <p:sp>
        <p:nvSpPr>
          <p:cNvPr id="3" name="Content Placeholder 2"/>
          <p:cNvSpPr>
            <a:spLocks noGrp="1"/>
          </p:cNvSpPr>
          <p:nvPr>
            <p:ph idx="1"/>
          </p:nvPr>
        </p:nvSpPr>
        <p:spPr/>
        <p:txBody>
          <a:bodyPr/>
          <a:lstStyle/>
          <a:p>
            <a:r>
              <a:rPr lang="en-US" dirty="0"/>
              <a:t>Fourier published his heat equation for conductive diffusion of heat, a parabolic partial differential equation, which also includes partial derivatives (more about </a:t>
            </a:r>
          </a:p>
          <a:p>
            <a:pPr>
              <a:spcBef>
                <a:spcPts val="0"/>
              </a:spcBef>
            </a:pPr>
            <a:r>
              <a:rPr lang="en-US" dirty="0"/>
              <a:t>those later…)</a:t>
            </a:r>
          </a:p>
          <a:p>
            <a:endParaRPr lang="en-US" dirty="0"/>
          </a:p>
          <a:p>
            <a:endParaRPr lang="en-US" dirty="0"/>
          </a:p>
        </p:txBody>
      </p:sp>
      <p:sp>
        <p:nvSpPr>
          <p:cNvPr id="9" name="TextBox 8">
            <a:extLst>
              <a:ext uri="{FF2B5EF4-FFF2-40B4-BE49-F238E27FC236}">
                <a16:creationId xmlns:a16="http://schemas.microsoft.com/office/drawing/2014/main" id="{E62E4542-CA68-4BBE-A360-D24306287181}"/>
              </a:ext>
            </a:extLst>
          </p:cNvPr>
          <p:cNvSpPr txBox="1"/>
          <p:nvPr/>
        </p:nvSpPr>
        <p:spPr>
          <a:xfrm>
            <a:off x="0" y="6611035"/>
            <a:ext cx="9124950" cy="323165"/>
          </a:xfrm>
          <a:prstGeom prst="rect">
            <a:avLst/>
          </a:prstGeom>
          <a:noFill/>
        </p:spPr>
        <p:txBody>
          <a:bodyPr wrap="square">
            <a:spAutoFit/>
          </a:bodyPr>
          <a:lstStyle/>
          <a:p>
            <a:r>
              <a:rPr lang="en-US" sz="1500" dirty="0">
                <a:solidFill>
                  <a:srgbClr val="00B0F0"/>
                </a:solidFill>
              </a:rPr>
              <a:t>https://upload.wikimedia.org/wikipedia/commons/a/aa/Fourier2.jpg</a:t>
            </a:r>
          </a:p>
        </p:txBody>
      </p:sp>
    </p:spTree>
    <p:extLst>
      <p:ext uri="{BB962C8B-B14F-4D97-AF65-F5344CB8AC3E}">
        <p14:creationId xmlns:p14="http://schemas.microsoft.com/office/powerpoint/2010/main" val="774406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915400" cy="5638800"/>
          </a:xfrm>
        </p:spPr>
        <p:txBody>
          <a:bodyPr/>
          <a:lstStyle/>
          <a:p>
            <a:pPr marL="0" marR="0">
              <a:spcBef>
                <a:spcPts val="0"/>
              </a:spcBef>
              <a:spcAft>
                <a:spcPts val="0"/>
              </a:spcAft>
            </a:pPr>
            <a:r>
              <a:rPr lang="en-US" dirty="0"/>
              <a:t>The Criminal Code of Colorado specifies the legal limit for alcohol as 80 milligrams of ethyl alcohol per 100 milliliters of blood (.08%)</a:t>
            </a:r>
          </a:p>
          <a:p>
            <a:pPr marL="45720" marR="0">
              <a:spcBef>
                <a:spcPts val="0"/>
              </a:spcBef>
              <a:spcAft>
                <a:spcPts val="0"/>
              </a:spcAft>
            </a:pPr>
            <a:endParaRPr lang="en-US" sz="2000" dirty="0"/>
          </a:p>
        </p:txBody>
      </p:sp>
      <p:sp>
        <p:nvSpPr>
          <p:cNvPr id="4"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7</a:t>
            </a:r>
            <a:endParaRPr lang="en-US" altLang="en-US" sz="2400" i="1" dirty="0">
              <a:solidFill>
                <a:schemeClr val="folHlink"/>
              </a:solidFill>
            </a:endParaRPr>
          </a:p>
        </p:txBody>
      </p:sp>
    </p:spTree>
    <p:extLst>
      <p:ext uri="{BB962C8B-B14F-4D97-AF65-F5344CB8AC3E}">
        <p14:creationId xmlns:p14="http://schemas.microsoft.com/office/powerpoint/2010/main" val="2995451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915400" cy="5638800"/>
          </a:xfrm>
        </p:spPr>
        <p:txBody>
          <a:bodyPr/>
          <a:lstStyle/>
          <a:p>
            <a:pPr marL="0" marR="0">
              <a:spcBef>
                <a:spcPts val="0"/>
              </a:spcBef>
              <a:spcAft>
                <a:spcPts val="0"/>
              </a:spcAft>
            </a:pPr>
            <a:r>
              <a:rPr lang="en-US" dirty="0"/>
              <a:t>The concentration equation:</a:t>
            </a:r>
          </a:p>
          <a:p>
            <a:pPr marL="0" marR="0">
              <a:spcBef>
                <a:spcPts val="0"/>
              </a:spcBef>
              <a:spcAft>
                <a:spcPts val="0"/>
              </a:spcAft>
            </a:pPr>
            <a:endParaRPr lang="en-US" sz="2000" dirty="0"/>
          </a:p>
          <a:p>
            <a:pPr marL="0" marR="0">
              <a:spcBef>
                <a:spcPts val="0"/>
              </a:spcBef>
              <a:spcAft>
                <a:spcPts val="0"/>
              </a:spcAft>
            </a:pPr>
            <a:r>
              <a:rPr lang="en-US" dirty="0"/>
              <a:t>C</a:t>
            </a:r>
            <a:r>
              <a:rPr lang="en-US" baseline="-25000" dirty="0"/>
              <a:t>t</a:t>
            </a:r>
            <a:r>
              <a:rPr lang="en-US" dirty="0"/>
              <a:t> = (C</a:t>
            </a:r>
            <a:r>
              <a:rPr lang="en-US" baseline="-25000" dirty="0"/>
              <a:t>0</a:t>
            </a:r>
            <a:r>
              <a:rPr lang="en-US" dirty="0"/>
              <a:t> e</a:t>
            </a:r>
            <a:r>
              <a:rPr lang="en-US" baseline="30000" dirty="0"/>
              <a:t>–Et</a:t>
            </a:r>
            <a:r>
              <a:rPr lang="en-US" dirty="0"/>
              <a:t>)/1000</a:t>
            </a:r>
            <a:endParaRPr lang="en-US" baseline="30000" dirty="0"/>
          </a:p>
          <a:p>
            <a:pPr marL="457200" marR="0">
              <a:spcBef>
                <a:spcPts val="0"/>
              </a:spcBef>
              <a:spcAft>
                <a:spcPts val="0"/>
              </a:spcAft>
            </a:pPr>
            <a:r>
              <a:rPr lang="en-US" dirty="0"/>
              <a:t>C</a:t>
            </a:r>
            <a:r>
              <a:rPr lang="en-US" baseline="-25000" dirty="0"/>
              <a:t>t</a:t>
            </a:r>
            <a:r>
              <a:rPr lang="en-US" dirty="0"/>
              <a:t> = % alcohol/100 ml of blood</a:t>
            </a:r>
          </a:p>
          <a:p>
            <a:pPr marL="457200" marR="0">
              <a:spcBef>
                <a:spcPts val="0"/>
              </a:spcBef>
              <a:spcAft>
                <a:spcPts val="0"/>
              </a:spcAft>
            </a:pPr>
            <a:r>
              <a:rPr lang="en-US" dirty="0"/>
              <a:t>C</a:t>
            </a:r>
            <a:r>
              <a:rPr lang="en-US" baseline="-25000" dirty="0"/>
              <a:t>0</a:t>
            </a:r>
            <a:r>
              <a:rPr lang="en-US" dirty="0"/>
              <a:t> = initial concentration (ppm)</a:t>
            </a:r>
          </a:p>
          <a:p>
            <a:pPr marL="457200" marR="0">
              <a:spcBef>
                <a:spcPts val="0"/>
              </a:spcBef>
              <a:spcAft>
                <a:spcPts val="0"/>
              </a:spcAft>
            </a:pPr>
            <a:r>
              <a:rPr lang="en-US" dirty="0"/>
              <a:t>E = elimination </a:t>
            </a:r>
            <a:r>
              <a:rPr lang="en-US" dirty="0">
                <a:solidFill>
                  <a:srgbClr val="FFC000"/>
                </a:solidFill>
              </a:rPr>
              <a:t>rate</a:t>
            </a:r>
            <a:r>
              <a:rPr lang="en-US" dirty="0"/>
              <a:t> constant </a:t>
            </a:r>
          </a:p>
          <a:p>
            <a:pPr marL="0" marR="0" indent="457200">
              <a:spcBef>
                <a:spcPts val="0"/>
              </a:spcBef>
              <a:spcAft>
                <a:spcPts val="0"/>
              </a:spcAft>
            </a:pPr>
            <a:r>
              <a:rPr lang="en-US" dirty="0"/>
              <a:t>t = time in hours</a:t>
            </a:r>
          </a:p>
        </p:txBody>
      </p:sp>
      <p:sp>
        <p:nvSpPr>
          <p:cNvPr id="4"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7</a:t>
            </a:r>
            <a:endParaRPr lang="en-US" altLang="en-US" sz="2400" i="1" dirty="0">
              <a:solidFill>
                <a:schemeClr val="folHlink"/>
              </a:solidFill>
            </a:endParaRPr>
          </a:p>
        </p:txBody>
      </p:sp>
    </p:spTree>
    <p:extLst>
      <p:ext uri="{BB962C8B-B14F-4D97-AF65-F5344CB8AC3E}">
        <p14:creationId xmlns:p14="http://schemas.microsoft.com/office/powerpoint/2010/main" val="12028376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915400" cy="5638800"/>
          </a:xfrm>
        </p:spPr>
        <p:txBody>
          <a:bodyPr/>
          <a:lstStyle/>
          <a:p>
            <a:pPr marL="0" marR="0">
              <a:spcBef>
                <a:spcPts val="0"/>
              </a:spcBef>
              <a:spcAft>
                <a:spcPts val="0"/>
              </a:spcAft>
            </a:pPr>
            <a:r>
              <a:rPr lang="en-US" dirty="0"/>
              <a:t>It’s the “E” that makes this a differential equation</a:t>
            </a:r>
          </a:p>
          <a:p>
            <a:pPr marL="0" marR="0">
              <a:spcBef>
                <a:spcPts val="0"/>
              </a:spcBef>
              <a:spcAft>
                <a:spcPts val="0"/>
              </a:spcAft>
            </a:pPr>
            <a:endParaRPr lang="en-US" dirty="0"/>
          </a:p>
          <a:p>
            <a:pPr marL="0" marR="0">
              <a:spcBef>
                <a:spcPts val="0"/>
              </a:spcBef>
              <a:spcAft>
                <a:spcPts val="0"/>
              </a:spcAft>
            </a:pPr>
            <a:r>
              <a:rPr lang="en-US" dirty="0"/>
              <a:t>E = ln(</a:t>
            </a:r>
            <a:r>
              <a:rPr lang="en-US" dirty="0" err="1"/>
              <a:t>Cmax</a:t>
            </a:r>
            <a:r>
              <a:rPr lang="en-US" dirty="0"/>
              <a:t>/</a:t>
            </a:r>
            <a:r>
              <a:rPr lang="en-US" dirty="0" err="1"/>
              <a:t>Cmin</a:t>
            </a:r>
            <a:r>
              <a:rPr lang="en-US" dirty="0"/>
              <a:t>)/</a:t>
            </a:r>
            <a:r>
              <a:rPr lang="en-US" dirty="0" err="1"/>
              <a:t>Δt</a:t>
            </a:r>
            <a:endParaRPr lang="en-US" dirty="0"/>
          </a:p>
          <a:p>
            <a:pPr marL="0" marR="0">
              <a:spcBef>
                <a:spcPts val="0"/>
              </a:spcBef>
              <a:spcAft>
                <a:spcPts val="0"/>
              </a:spcAft>
            </a:pPr>
            <a:endParaRPr lang="en-US" dirty="0"/>
          </a:p>
          <a:p>
            <a:pPr marL="0" marR="0">
              <a:spcBef>
                <a:spcPts val="0"/>
              </a:spcBef>
              <a:spcAft>
                <a:spcPts val="0"/>
              </a:spcAft>
            </a:pPr>
            <a:r>
              <a:rPr lang="en-US" dirty="0"/>
              <a:t>It is a rate of change</a:t>
            </a:r>
          </a:p>
          <a:p>
            <a:pPr marL="0" marR="0">
              <a:spcBef>
                <a:spcPts val="0"/>
              </a:spcBef>
              <a:spcAft>
                <a:spcPts val="0"/>
              </a:spcAft>
            </a:pPr>
            <a:endParaRPr lang="en-US" dirty="0"/>
          </a:p>
          <a:p>
            <a:pPr>
              <a:spcBef>
                <a:spcPts val="0"/>
              </a:spcBef>
              <a:spcAft>
                <a:spcPts val="0"/>
              </a:spcAft>
            </a:pPr>
            <a:r>
              <a:rPr lang="en-US" dirty="0"/>
              <a:t>The cops generally use an “E” based on your weight</a:t>
            </a:r>
          </a:p>
          <a:p>
            <a:pPr marL="0" marR="0">
              <a:spcBef>
                <a:spcPts val="0"/>
              </a:spcBef>
              <a:spcAft>
                <a:spcPts val="0"/>
              </a:spcAft>
            </a:pPr>
            <a:endParaRPr lang="en-US" dirty="0"/>
          </a:p>
        </p:txBody>
      </p:sp>
      <p:sp>
        <p:nvSpPr>
          <p:cNvPr id="4"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7</a:t>
            </a:r>
            <a:endParaRPr lang="en-US" altLang="en-US" sz="2400" i="1" dirty="0">
              <a:solidFill>
                <a:schemeClr val="folHlink"/>
              </a:solidFill>
            </a:endParaRPr>
          </a:p>
        </p:txBody>
      </p:sp>
    </p:spTree>
    <p:extLst>
      <p:ext uri="{BB962C8B-B14F-4D97-AF65-F5344CB8AC3E}">
        <p14:creationId xmlns:p14="http://schemas.microsoft.com/office/powerpoint/2010/main" val="545684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62B2-F24B-4607-AE4D-630621E9ADCE}"/>
              </a:ext>
            </a:extLst>
          </p:cNvPr>
          <p:cNvSpPr>
            <a:spLocks noGrp="1"/>
          </p:cNvSpPr>
          <p:nvPr>
            <p:ph type="title"/>
          </p:nvPr>
        </p:nvSpPr>
        <p:spPr/>
        <p:txBody>
          <a:bodyPr/>
          <a:lstStyle/>
          <a:p>
            <a:r>
              <a:rPr lang="en-US" dirty="0"/>
              <a:t>Arc (Curve) Length</a:t>
            </a:r>
          </a:p>
        </p:txBody>
      </p:sp>
      <p:sp>
        <p:nvSpPr>
          <p:cNvPr id="3" name="Content Placeholder 2">
            <a:extLst>
              <a:ext uri="{FF2B5EF4-FFF2-40B4-BE49-F238E27FC236}">
                <a16:creationId xmlns:a16="http://schemas.microsoft.com/office/drawing/2014/main" id="{C513688F-F7E7-40A0-BBE4-5EEA048E77B4}"/>
              </a:ext>
            </a:extLst>
          </p:cNvPr>
          <p:cNvSpPr>
            <a:spLocks noGrp="1"/>
          </p:cNvSpPr>
          <p:nvPr>
            <p:ph idx="1"/>
          </p:nvPr>
        </p:nvSpPr>
        <p:spPr/>
        <p:txBody>
          <a:bodyPr/>
          <a:lstStyle/>
          <a:p>
            <a:pPr algn="l"/>
            <a:r>
              <a:rPr lang="en-US" dirty="0"/>
              <a:t>The length of the curve can be </a:t>
            </a:r>
          </a:p>
          <a:p>
            <a:pPr>
              <a:spcBef>
                <a:spcPts val="0"/>
              </a:spcBef>
            </a:pPr>
            <a:r>
              <a:rPr lang="en-US" dirty="0"/>
              <a:t>estimated by the sum of the lengths of the lines</a:t>
            </a:r>
          </a:p>
        </p:txBody>
      </p:sp>
      <p:pic>
        <p:nvPicPr>
          <p:cNvPr id="6" name="Picture 5">
            <a:extLst>
              <a:ext uri="{FF2B5EF4-FFF2-40B4-BE49-F238E27FC236}">
                <a16:creationId xmlns:a16="http://schemas.microsoft.com/office/drawing/2014/main" id="{B1FE4BA6-3C81-4649-9FC1-5578A705C720}"/>
              </a:ext>
            </a:extLst>
          </p:cNvPr>
          <p:cNvPicPr>
            <a:picLocks noChangeAspect="1"/>
          </p:cNvPicPr>
          <p:nvPr/>
        </p:nvPicPr>
        <p:blipFill>
          <a:blip r:embed="rId2"/>
          <a:stretch>
            <a:fillRect/>
          </a:stretch>
        </p:blipFill>
        <p:spPr>
          <a:xfrm>
            <a:off x="4540102" y="3657600"/>
            <a:ext cx="4603898" cy="3200400"/>
          </a:xfrm>
          <a:prstGeom prst="rect">
            <a:avLst/>
          </a:prstGeom>
        </p:spPr>
      </p:pic>
      <p:sp>
        <p:nvSpPr>
          <p:cNvPr id="7" name="TextBox 6">
            <a:extLst>
              <a:ext uri="{FF2B5EF4-FFF2-40B4-BE49-F238E27FC236}">
                <a16:creationId xmlns:a16="http://schemas.microsoft.com/office/drawing/2014/main" id="{9411CF06-E652-4398-970C-A1467D61C97E}"/>
              </a:ext>
            </a:extLst>
          </p:cNvPr>
          <p:cNvSpPr txBox="1"/>
          <p:nvPr/>
        </p:nvSpPr>
        <p:spPr>
          <a:xfrm>
            <a:off x="4953000" y="6260068"/>
            <a:ext cx="685800" cy="369332"/>
          </a:xfrm>
          <a:prstGeom prst="rect">
            <a:avLst/>
          </a:prstGeom>
          <a:noFill/>
        </p:spPr>
        <p:txBody>
          <a:bodyPr wrap="square">
            <a:spAutoFit/>
          </a:bodyPr>
          <a:lstStyle/>
          <a:p>
            <a:r>
              <a:rPr lang="en-US" dirty="0" err="1">
                <a:solidFill>
                  <a:srgbClr val="CCFFFF"/>
                </a:solidFill>
              </a:rPr>
              <a:t>Δx</a:t>
            </a:r>
            <a:r>
              <a:rPr lang="en-US" dirty="0">
                <a:solidFill>
                  <a:srgbClr val="CCFFFF"/>
                </a:solidFill>
              </a:rPr>
              <a:t> </a:t>
            </a:r>
          </a:p>
        </p:txBody>
      </p:sp>
      <p:sp>
        <p:nvSpPr>
          <p:cNvPr id="8" name="TextBox 7">
            <a:extLst>
              <a:ext uri="{FF2B5EF4-FFF2-40B4-BE49-F238E27FC236}">
                <a16:creationId xmlns:a16="http://schemas.microsoft.com/office/drawing/2014/main" id="{E93BB33C-2F0F-4460-88D0-A97806D76DF9}"/>
              </a:ext>
            </a:extLst>
          </p:cNvPr>
          <p:cNvSpPr txBox="1"/>
          <p:nvPr/>
        </p:nvSpPr>
        <p:spPr>
          <a:xfrm>
            <a:off x="-76200" y="6629400"/>
            <a:ext cx="5943600" cy="323165"/>
          </a:xfrm>
          <a:prstGeom prst="rect">
            <a:avLst/>
          </a:prstGeom>
          <a:noFill/>
        </p:spPr>
        <p:txBody>
          <a:bodyPr wrap="square">
            <a:spAutoFit/>
          </a:bodyPr>
          <a:lstStyle/>
          <a:p>
            <a:r>
              <a:rPr lang="en-US" sz="1500" b="0" dirty="0">
                <a:solidFill>
                  <a:srgbClr val="00B0F0"/>
                </a:solidFill>
              </a:rPr>
              <a:t>https://tutorial.math.lamar.edu/Classes/CalcII/ArcLength.aspx</a:t>
            </a:r>
          </a:p>
        </p:txBody>
      </p:sp>
    </p:spTree>
    <p:extLst>
      <p:ext uri="{BB962C8B-B14F-4D97-AF65-F5344CB8AC3E}">
        <p14:creationId xmlns:p14="http://schemas.microsoft.com/office/powerpoint/2010/main" val="4869279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915400" cy="5638800"/>
          </a:xfrm>
        </p:spPr>
        <p:txBody>
          <a:bodyPr/>
          <a:lstStyle/>
          <a:p>
            <a:pPr marL="0" marR="0">
              <a:spcBef>
                <a:spcPts val="0"/>
              </a:spcBef>
              <a:spcAft>
                <a:spcPts val="0"/>
              </a:spcAft>
            </a:pPr>
            <a:r>
              <a:rPr lang="en-US" dirty="0"/>
              <a:t>C</a:t>
            </a:r>
            <a:r>
              <a:rPr lang="en-US" baseline="-25000" dirty="0"/>
              <a:t>t</a:t>
            </a:r>
            <a:r>
              <a:rPr lang="en-US" dirty="0"/>
              <a:t> = (C</a:t>
            </a:r>
            <a:r>
              <a:rPr lang="en-US" baseline="-25000" dirty="0"/>
              <a:t>0</a:t>
            </a:r>
            <a:r>
              <a:rPr lang="en-US" dirty="0"/>
              <a:t> e</a:t>
            </a:r>
            <a:r>
              <a:rPr lang="en-US" baseline="30000" dirty="0"/>
              <a:t>–Et</a:t>
            </a:r>
            <a:r>
              <a:rPr lang="en-US" dirty="0"/>
              <a:t>)/1000</a:t>
            </a:r>
            <a:endParaRPr lang="en-US" baseline="30000" dirty="0"/>
          </a:p>
          <a:p>
            <a:pPr marL="457200" marR="0">
              <a:spcBef>
                <a:spcPts val="0"/>
              </a:spcBef>
              <a:spcAft>
                <a:spcPts val="0"/>
              </a:spcAft>
            </a:pPr>
            <a:r>
              <a:rPr lang="en-US" dirty="0"/>
              <a:t>C</a:t>
            </a:r>
            <a:r>
              <a:rPr lang="en-US" baseline="-25000" dirty="0"/>
              <a:t>t</a:t>
            </a:r>
            <a:r>
              <a:rPr lang="en-US" dirty="0"/>
              <a:t> = % alcohol/100 ml of blood</a:t>
            </a:r>
          </a:p>
          <a:p>
            <a:pPr marL="457200" marR="0">
              <a:spcBef>
                <a:spcPts val="0"/>
              </a:spcBef>
              <a:spcAft>
                <a:spcPts val="0"/>
              </a:spcAft>
            </a:pPr>
            <a:r>
              <a:rPr lang="en-US" dirty="0"/>
              <a:t>C</a:t>
            </a:r>
            <a:r>
              <a:rPr lang="en-US" baseline="-25000" dirty="0"/>
              <a:t>0</a:t>
            </a:r>
            <a:r>
              <a:rPr lang="en-US" dirty="0"/>
              <a:t> = 395 ppm</a:t>
            </a:r>
          </a:p>
          <a:p>
            <a:pPr marL="457200" marR="0">
              <a:spcBef>
                <a:spcPts val="0"/>
              </a:spcBef>
              <a:spcAft>
                <a:spcPts val="0"/>
              </a:spcAft>
            </a:pPr>
            <a:r>
              <a:rPr lang="en-US" dirty="0"/>
              <a:t>E = .4	</a:t>
            </a:r>
            <a:endParaRPr lang="en-US" sz="3500" dirty="0"/>
          </a:p>
          <a:p>
            <a:pPr marL="0" marR="0">
              <a:spcBef>
                <a:spcPts val="0"/>
              </a:spcBef>
              <a:spcAft>
                <a:spcPts val="0"/>
              </a:spcAft>
            </a:pPr>
            <a:r>
              <a:rPr lang="en-US" dirty="0"/>
              <a:t>Calculate the blood alcohol level after 2 hours</a:t>
            </a:r>
          </a:p>
          <a:p>
            <a:pPr marL="0" marR="0">
              <a:spcBef>
                <a:spcPts val="0"/>
              </a:spcBef>
              <a:spcAft>
                <a:spcPts val="0"/>
              </a:spcAft>
            </a:pPr>
            <a:endParaRPr lang="en-US" dirty="0"/>
          </a:p>
        </p:txBody>
      </p:sp>
      <p:sp>
        <p:nvSpPr>
          <p:cNvPr id="4"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7</a:t>
            </a:r>
            <a:endParaRPr lang="en-US" altLang="en-US" sz="2400" i="1" dirty="0">
              <a:solidFill>
                <a:schemeClr val="folHlink"/>
              </a:solidFill>
            </a:endParaRPr>
          </a:p>
        </p:txBody>
      </p:sp>
    </p:spTree>
    <p:extLst>
      <p:ext uri="{BB962C8B-B14F-4D97-AF65-F5344CB8AC3E}">
        <p14:creationId xmlns:p14="http://schemas.microsoft.com/office/powerpoint/2010/main" val="27231463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915400" cy="5638800"/>
          </a:xfrm>
        </p:spPr>
        <p:txBody>
          <a:bodyPr/>
          <a:lstStyle/>
          <a:p>
            <a:pPr marL="0" marR="0">
              <a:spcBef>
                <a:spcPts val="0"/>
              </a:spcBef>
              <a:spcAft>
                <a:spcPts val="0"/>
              </a:spcAft>
            </a:pPr>
            <a:r>
              <a:rPr lang="en-US" dirty="0"/>
              <a:t>C</a:t>
            </a:r>
            <a:r>
              <a:rPr lang="en-US" baseline="-25000" dirty="0"/>
              <a:t>t</a:t>
            </a:r>
            <a:r>
              <a:rPr lang="en-US" dirty="0"/>
              <a:t> = (C</a:t>
            </a:r>
            <a:r>
              <a:rPr lang="en-US" baseline="-25000" dirty="0"/>
              <a:t>0</a:t>
            </a:r>
            <a:r>
              <a:rPr lang="en-US" dirty="0"/>
              <a:t> e</a:t>
            </a:r>
            <a:r>
              <a:rPr lang="en-US" baseline="30000" dirty="0"/>
              <a:t>–Et</a:t>
            </a:r>
            <a:r>
              <a:rPr lang="en-US" dirty="0"/>
              <a:t>)/1000</a:t>
            </a:r>
            <a:endParaRPr lang="en-US" baseline="30000" dirty="0"/>
          </a:p>
          <a:p>
            <a:pPr marL="457200" marR="0">
              <a:spcBef>
                <a:spcPts val="0"/>
              </a:spcBef>
              <a:spcAft>
                <a:spcPts val="0"/>
              </a:spcAft>
            </a:pPr>
            <a:r>
              <a:rPr lang="en-US" dirty="0"/>
              <a:t>C</a:t>
            </a:r>
            <a:r>
              <a:rPr lang="en-US" baseline="-25000" dirty="0"/>
              <a:t>t</a:t>
            </a:r>
            <a:r>
              <a:rPr lang="en-US" dirty="0"/>
              <a:t> = % alcohol/100 ml of blood</a:t>
            </a:r>
          </a:p>
          <a:p>
            <a:pPr marL="457200" marR="0">
              <a:spcBef>
                <a:spcPts val="0"/>
              </a:spcBef>
              <a:spcAft>
                <a:spcPts val="0"/>
              </a:spcAft>
            </a:pPr>
            <a:r>
              <a:rPr lang="en-US" dirty="0"/>
              <a:t>C</a:t>
            </a:r>
            <a:r>
              <a:rPr lang="en-US" baseline="-25000" dirty="0"/>
              <a:t>0</a:t>
            </a:r>
            <a:r>
              <a:rPr lang="en-US" dirty="0"/>
              <a:t> = 395 ppm</a:t>
            </a:r>
          </a:p>
          <a:p>
            <a:pPr marL="457200" marR="0">
              <a:spcBef>
                <a:spcPts val="0"/>
              </a:spcBef>
              <a:spcAft>
                <a:spcPts val="0"/>
              </a:spcAft>
            </a:pPr>
            <a:r>
              <a:rPr lang="en-US" dirty="0"/>
              <a:t>E = .4	</a:t>
            </a:r>
            <a:endParaRPr lang="en-US" sz="3500" dirty="0"/>
          </a:p>
          <a:p>
            <a:pPr marL="0" marR="0">
              <a:spcBef>
                <a:spcPts val="0"/>
              </a:spcBef>
              <a:spcAft>
                <a:spcPts val="0"/>
              </a:spcAft>
            </a:pPr>
            <a:r>
              <a:rPr lang="en-US" dirty="0"/>
              <a:t>Calculate the blood alcohol level after 2 hours</a:t>
            </a:r>
          </a:p>
          <a:p>
            <a:pPr marL="0" marR="0">
              <a:spcBef>
                <a:spcPts val="0"/>
              </a:spcBef>
              <a:spcAft>
                <a:spcPts val="0"/>
              </a:spcAft>
            </a:pPr>
            <a:r>
              <a:rPr lang="en-US" dirty="0"/>
              <a:t> </a:t>
            </a:r>
            <a:r>
              <a:rPr lang="en-US" dirty="0">
                <a:solidFill>
                  <a:srgbClr val="FFFF00"/>
                </a:solidFill>
              </a:rPr>
              <a:t>0.177 </a:t>
            </a:r>
            <a:r>
              <a:rPr lang="en-US" sz="2000" dirty="0">
                <a:solidFill>
                  <a:srgbClr val="FFFF00"/>
                </a:solidFill>
              </a:rPr>
              <a:t>…</a:t>
            </a:r>
            <a:r>
              <a:rPr lang="en-US" sz="2000" dirty="0" err="1">
                <a:solidFill>
                  <a:srgbClr val="FFFF00"/>
                </a:solidFill>
              </a:rPr>
              <a:t>whats</a:t>
            </a:r>
            <a:r>
              <a:rPr lang="en-US" sz="2000" dirty="0">
                <a:solidFill>
                  <a:srgbClr val="FFFF00"/>
                </a:solidFill>
              </a:rPr>
              <a:t>?</a:t>
            </a:r>
          </a:p>
        </p:txBody>
      </p:sp>
      <p:sp>
        <p:nvSpPr>
          <p:cNvPr id="4"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7</a:t>
            </a:r>
            <a:endParaRPr lang="en-US" altLang="en-US" sz="2400" i="1" dirty="0">
              <a:solidFill>
                <a:schemeClr val="folHlink"/>
              </a:solidFill>
            </a:endParaRPr>
          </a:p>
        </p:txBody>
      </p:sp>
    </p:spTree>
    <p:extLst>
      <p:ext uri="{BB962C8B-B14F-4D97-AF65-F5344CB8AC3E}">
        <p14:creationId xmlns:p14="http://schemas.microsoft.com/office/powerpoint/2010/main" val="11981336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915400" cy="5638800"/>
          </a:xfrm>
        </p:spPr>
        <p:txBody>
          <a:bodyPr/>
          <a:lstStyle/>
          <a:p>
            <a:pPr marL="0" marR="0">
              <a:spcBef>
                <a:spcPts val="0"/>
              </a:spcBef>
              <a:spcAft>
                <a:spcPts val="0"/>
              </a:spcAft>
            </a:pPr>
            <a:r>
              <a:rPr lang="en-US" dirty="0"/>
              <a:t>C</a:t>
            </a:r>
            <a:r>
              <a:rPr lang="en-US" baseline="-25000" dirty="0"/>
              <a:t>t</a:t>
            </a:r>
            <a:r>
              <a:rPr lang="en-US" dirty="0"/>
              <a:t> = (C</a:t>
            </a:r>
            <a:r>
              <a:rPr lang="en-US" baseline="-25000" dirty="0"/>
              <a:t>0</a:t>
            </a:r>
            <a:r>
              <a:rPr lang="en-US" dirty="0"/>
              <a:t> e</a:t>
            </a:r>
            <a:r>
              <a:rPr lang="en-US" baseline="30000" dirty="0"/>
              <a:t>–Et</a:t>
            </a:r>
            <a:r>
              <a:rPr lang="en-US" dirty="0"/>
              <a:t>)/1000</a:t>
            </a:r>
            <a:endParaRPr lang="en-US" baseline="30000" dirty="0"/>
          </a:p>
          <a:p>
            <a:pPr marL="457200" marR="0">
              <a:spcBef>
                <a:spcPts val="0"/>
              </a:spcBef>
              <a:spcAft>
                <a:spcPts val="0"/>
              </a:spcAft>
            </a:pPr>
            <a:r>
              <a:rPr lang="en-US" dirty="0"/>
              <a:t>C</a:t>
            </a:r>
            <a:r>
              <a:rPr lang="en-US" baseline="-25000" dirty="0"/>
              <a:t>t</a:t>
            </a:r>
            <a:r>
              <a:rPr lang="en-US" dirty="0"/>
              <a:t> = % alcohol/100 ml of blood</a:t>
            </a:r>
          </a:p>
          <a:p>
            <a:pPr marL="457200" marR="0">
              <a:spcBef>
                <a:spcPts val="0"/>
              </a:spcBef>
              <a:spcAft>
                <a:spcPts val="0"/>
              </a:spcAft>
            </a:pPr>
            <a:r>
              <a:rPr lang="en-US" dirty="0"/>
              <a:t>C</a:t>
            </a:r>
            <a:r>
              <a:rPr lang="en-US" baseline="-25000" dirty="0"/>
              <a:t>0</a:t>
            </a:r>
            <a:r>
              <a:rPr lang="en-US" dirty="0"/>
              <a:t> = 395 ppm</a:t>
            </a:r>
          </a:p>
          <a:p>
            <a:pPr marL="457200" marR="0">
              <a:spcBef>
                <a:spcPts val="0"/>
              </a:spcBef>
              <a:spcAft>
                <a:spcPts val="0"/>
              </a:spcAft>
            </a:pPr>
            <a:r>
              <a:rPr lang="en-US" dirty="0"/>
              <a:t>E = .4	</a:t>
            </a:r>
            <a:endParaRPr lang="en-US" sz="3500" dirty="0"/>
          </a:p>
          <a:p>
            <a:pPr marL="0" marR="0">
              <a:spcBef>
                <a:spcPts val="0"/>
              </a:spcBef>
              <a:spcAft>
                <a:spcPts val="0"/>
              </a:spcAft>
            </a:pPr>
            <a:r>
              <a:rPr lang="en-US" dirty="0"/>
              <a:t>Calculate the blood alcohol level after 2 hours</a:t>
            </a:r>
          </a:p>
          <a:p>
            <a:pPr marL="0" marR="0">
              <a:spcBef>
                <a:spcPts val="0"/>
              </a:spcBef>
              <a:spcAft>
                <a:spcPts val="0"/>
              </a:spcAft>
            </a:pPr>
            <a:r>
              <a:rPr lang="en-US" dirty="0"/>
              <a:t> </a:t>
            </a:r>
            <a:r>
              <a:rPr lang="en-US" dirty="0">
                <a:solidFill>
                  <a:srgbClr val="FFFF00"/>
                </a:solidFill>
              </a:rPr>
              <a:t>0.177%</a:t>
            </a:r>
            <a:endParaRPr lang="en-US" sz="2000" dirty="0">
              <a:solidFill>
                <a:srgbClr val="FFFF00"/>
              </a:solidFill>
            </a:endParaRPr>
          </a:p>
          <a:p>
            <a:r>
              <a:rPr lang="en-US" dirty="0"/>
              <a:t>Is the person legally impaired?</a:t>
            </a:r>
          </a:p>
        </p:txBody>
      </p:sp>
      <p:sp>
        <p:nvSpPr>
          <p:cNvPr id="4"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7</a:t>
            </a:r>
            <a:endParaRPr lang="en-US" altLang="en-US" sz="2400" i="1" dirty="0">
              <a:solidFill>
                <a:schemeClr val="folHlink"/>
              </a:solidFill>
            </a:endParaRPr>
          </a:p>
        </p:txBody>
      </p:sp>
    </p:spTree>
    <p:extLst>
      <p:ext uri="{BB962C8B-B14F-4D97-AF65-F5344CB8AC3E}">
        <p14:creationId xmlns:p14="http://schemas.microsoft.com/office/powerpoint/2010/main" val="8817062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915400" cy="5638800"/>
          </a:xfrm>
        </p:spPr>
        <p:txBody>
          <a:bodyPr/>
          <a:lstStyle/>
          <a:p>
            <a:pPr marL="0" marR="0">
              <a:spcBef>
                <a:spcPts val="0"/>
              </a:spcBef>
              <a:spcAft>
                <a:spcPts val="0"/>
              </a:spcAft>
            </a:pPr>
            <a:r>
              <a:rPr lang="en-US" dirty="0"/>
              <a:t>C</a:t>
            </a:r>
            <a:r>
              <a:rPr lang="en-US" baseline="-25000" dirty="0"/>
              <a:t>t</a:t>
            </a:r>
            <a:r>
              <a:rPr lang="en-US" dirty="0"/>
              <a:t> = (C</a:t>
            </a:r>
            <a:r>
              <a:rPr lang="en-US" baseline="-25000" dirty="0"/>
              <a:t>0</a:t>
            </a:r>
            <a:r>
              <a:rPr lang="en-US" dirty="0"/>
              <a:t> e</a:t>
            </a:r>
            <a:r>
              <a:rPr lang="en-US" baseline="30000" dirty="0"/>
              <a:t>–Et</a:t>
            </a:r>
            <a:r>
              <a:rPr lang="en-US" dirty="0"/>
              <a:t>)/1000</a:t>
            </a:r>
            <a:endParaRPr lang="en-US" baseline="30000" dirty="0"/>
          </a:p>
          <a:p>
            <a:pPr marL="457200" marR="0">
              <a:spcBef>
                <a:spcPts val="0"/>
              </a:spcBef>
              <a:spcAft>
                <a:spcPts val="0"/>
              </a:spcAft>
            </a:pPr>
            <a:r>
              <a:rPr lang="en-US" dirty="0"/>
              <a:t>C</a:t>
            </a:r>
            <a:r>
              <a:rPr lang="en-US" baseline="-25000" dirty="0"/>
              <a:t>t</a:t>
            </a:r>
            <a:r>
              <a:rPr lang="en-US" dirty="0"/>
              <a:t> = % alcohol/100 ml of blood</a:t>
            </a:r>
          </a:p>
          <a:p>
            <a:pPr marL="457200" marR="0">
              <a:spcBef>
                <a:spcPts val="0"/>
              </a:spcBef>
              <a:spcAft>
                <a:spcPts val="0"/>
              </a:spcAft>
            </a:pPr>
            <a:r>
              <a:rPr lang="en-US" dirty="0"/>
              <a:t>C</a:t>
            </a:r>
            <a:r>
              <a:rPr lang="en-US" baseline="-25000" dirty="0"/>
              <a:t>0</a:t>
            </a:r>
            <a:r>
              <a:rPr lang="en-US" dirty="0"/>
              <a:t> = 395 ppm</a:t>
            </a:r>
          </a:p>
          <a:p>
            <a:pPr marL="457200" marR="0">
              <a:spcBef>
                <a:spcPts val="0"/>
              </a:spcBef>
              <a:spcAft>
                <a:spcPts val="0"/>
              </a:spcAft>
            </a:pPr>
            <a:r>
              <a:rPr lang="en-US" dirty="0"/>
              <a:t>E = .4	</a:t>
            </a:r>
            <a:endParaRPr lang="en-US" sz="3500" dirty="0"/>
          </a:p>
          <a:p>
            <a:pPr marL="0" marR="0">
              <a:spcBef>
                <a:spcPts val="0"/>
              </a:spcBef>
              <a:spcAft>
                <a:spcPts val="0"/>
              </a:spcAft>
            </a:pPr>
            <a:r>
              <a:rPr lang="en-US" dirty="0"/>
              <a:t>Calculate the blood alcohol level after 2 hours</a:t>
            </a:r>
          </a:p>
          <a:p>
            <a:pPr marL="0" marR="0">
              <a:spcBef>
                <a:spcPts val="0"/>
              </a:spcBef>
              <a:spcAft>
                <a:spcPts val="0"/>
              </a:spcAft>
            </a:pPr>
            <a:r>
              <a:rPr lang="en-US" dirty="0"/>
              <a:t> </a:t>
            </a:r>
            <a:r>
              <a:rPr lang="en-US" dirty="0">
                <a:solidFill>
                  <a:srgbClr val="FFFF00"/>
                </a:solidFill>
              </a:rPr>
              <a:t>0.177%</a:t>
            </a:r>
            <a:endParaRPr lang="en-US" sz="2000" dirty="0">
              <a:solidFill>
                <a:srgbClr val="FFFF00"/>
              </a:solidFill>
            </a:endParaRPr>
          </a:p>
          <a:p>
            <a:r>
              <a:rPr lang="en-US" dirty="0"/>
              <a:t>Is the person legally impaired?   </a:t>
            </a:r>
          </a:p>
          <a:p>
            <a:pPr>
              <a:spcBef>
                <a:spcPts val="0"/>
              </a:spcBef>
            </a:pPr>
            <a:r>
              <a:rPr lang="en-US" dirty="0">
                <a:solidFill>
                  <a:srgbClr val="FFFF00"/>
                </a:solidFill>
              </a:rPr>
              <a:t> yep</a:t>
            </a:r>
          </a:p>
        </p:txBody>
      </p:sp>
      <p:sp>
        <p:nvSpPr>
          <p:cNvPr id="4"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7</a:t>
            </a:r>
            <a:endParaRPr lang="en-US" altLang="en-US" sz="2400" i="1" dirty="0">
              <a:solidFill>
                <a:schemeClr val="folHlink"/>
              </a:solidFill>
            </a:endParaRPr>
          </a:p>
        </p:txBody>
      </p:sp>
    </p:spTree>
    <p:extLst>
      <p:ext uri="{BB962C8B-B14F-4D97-AF65-F5344CB8AC3E}">
        <p14:creationId xmlns:p14="http://schemas.microsoft.com/office/powerpoint/2010/main" val="16505261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a:spcBef>
                <a:spcPct val="0"/>
              </a:spcBef>
              <a:buFontTx/>
              <a:buNone/>
            </a:pPr>
            <a:r>
              <a:rPr lang="en-US" altLang="en-US" sz="6000">
                <a:solidFill>
                  <a:srgbClr val="FFFF00"/>
                </a:solidFill>
              </a:rPr>
              <a:t>Questions?</a:t>
            </a:r>
          </a:p>
        </p:txBody>
      </p:sp>
      <p:pic>
        <p:nvPicPr>
          <p:cNvPr id="860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397000"/>
            <a:ext cx="38608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A8407513-3051-408A-BB14-1DAB6954204C}"/>
              </a:ext>
            </a:extLst>
          </p:cNvPr>
          <p:cNvSpPr/>
          <p:nvPr/>
        </p:nvSpPr>
        <p:spPr>
          <a:xfrm>
            <a:off x="-2950" y="6611035"/>
            <a:ext cx="2898550" cy="323165"/>
          </a:xfrm>
          <a:prstGeom prst="rect">
            <a:avLst/>
          </a:prstGeom>
        </p:spPr>
        <p:txBody>
          <a:bodyPr wrap="none">
            <a:spAutoFit/>
          </a:bodyPr>
          <a:lstStyle/>
          <a:p>
            <a:r>
              <a:rPr lang="en-US" sz="1500" dirty="0">
                <a:solidFill>
                  <a:srgbClr val="00B0F0"/>
                </a:solidFill>
              </a:rPr>
              <a:t>http://i.imgur.com/aliTlT3.jpg</a:t>
            </a:r>
          </a:p>
        </p:txBody>
      </p:sp>
    </p:spTree>
    <p:extLst>
      <p:ext uri="{BB962C8B-B14F-4D97-AF65-F5344CB8AC3E}">
        <p14:creationId xmlns:p14="http://schemas.microsoft.com/office/powerpoint/2010/main" val="39811112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dirty="0"/>
              <a:t>Differential Equations</a:t>
            </a:r>
            <a:endParaRPr lang="en-US" altLang="en-US" dirty="0"/>
          </a:p>
        </p:txBody>
      </p:sp>
      <p:sp>
        <p:nvSpPr>
          <p:cNvPr id="59395" name="Content Placeholder 2"/>
          <p:cNvSpPr>
            <a:spLocks noGrp="1"/>
          </p:cNvSpPr>
          <p:nvPr>
            <p:ph idx="1"/>
          </p:nvPr>
        </p:nvSpPr>
        <p:spPr/>
        <p:txBody>
          <a:bodyPr/>
          <a:lstStyle/>
          <a:p>
            <a:r>
              <a:rPr lang="en-US" dirty="0"/>
              <a:t>Solving simple </a:t>
            </a:r>
            <a:r>
              <a:rPr lang="en-US" dirty="0" err="1"/>
              <a:t>DiffEqs</a:t>
            </a:r>
            <a:r>
              <a:rPr lang="en-US" dirty="0"/>
              <a:t> without a fancy calculator:</a:t>
            </a:r>
          </a:p>
          <a:p>
            <a:endParaRPr lang="en-US" sz="2000" dirty="0"/>
          </a:p>
          <a:p>
            <a:r>
              <a:rPr lang="en-US" dirty="0"/>
              <a:t>y‘(t) = 3t</a:t>
            </a:r>
            <a:r>
              <a:rPr lang="en-US" baseline="30000" dirty="0"/>
              <a:t>2</a:t>
            </a:r>
            <a:r>
              <a:rPr lang="en-US" dirty="0"/>
              <a:t> – 4t + 10, y(0) = 20</a:t>
            </a:r>
          </a:p>
          <a:p>
            <a:endParaRPr lang="en-US" dirty="0"/>
          </a:p>
          <a:p>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Content Placeholder 2"/>
          <p:cNvSpPr>
            <a:spLocks noGrp="1"/>
          </p:cNvSpPr>
          <p:nvPr>
            <p:ph idx="1"/>
          </p:nvPr>
        </p:nvSpPr>
        <p:spPr>
          <a:xfrm>
            <a:off x="304800" y="838200"/>
            <a:ext cx="8839200" cy="5638800"/>
          </a:xfrm>
        </p:spPr>
        <p:txBody>
          <a:bodyPr/>
          <a:lstStyle/>
          <a:p>
            <a:r>
              <a:rPr lang="en-US" dirty="0"/>
              <a:t>y‘(t) = 3t</a:t>
            </a:r>
            <a:r>
              <a:rPr lang="en-US" baseline="30000" dirty="0"/>
              <a:t>2</a:t>
            </a:r>
            <a:r>
              <a:rPr lang="en-US" dirty="0"/>
              <a:t> – 4t + 10, y(0) = 20</a:t>
            </a:r>
          </a:p>
          <a:p>
            <a:endParaRPr lang="en-US" sz="2000" dirty="0"/>
          </a:p>
          <a:p>
            <a:r>
              <a:rPr lang="en-US" dirty="0"/>
              <a:t>First take the integral of both sides of the </a:t>
            </a:r>
            <a:r>
              <a:rPr lang="en-US" dirty="0" err="1"/>
              <a:t>DiffEq</a:t>
            </a:r>
            <a:r>
              <a:rPr lang="en-US" dirty="0"/>
              <a:t>:</a:t>
            </a:r>
          </a:p>
          <a:p>
            <a:endParaRPr lang="en-US" sz="2000" dirty="0"/>
          </a:p>
          <a:p>
            <a:r>
              <a:rPr lang="en-US" dirty="0"/>
              <a:t>∫y‘(t)</a:t>
            </a:r>
            <a:r>
              <a:rPr lang="en-US" dirty="0" err="1"/>
              <a:t>dt</a:t>
            </a:r>
            <a:r>
              <a:rPr lang="en-US" dirty="0"/>
              <a:t> = ∫3t</a:t>
            </a:r>
            <a:r>
              <a:rPr lang="en-US" baseline="30000" dirty="0"/>
              <a:t>2 </a:t>
            </a:r>
            <a:r>
              <a:rPr lang="en-US" dirty="0"/>
              <a:t>– 4t + 10 </a:t>
            </a:r>
            <a:r>
              <a:rPr lang="en-US" dirty="0" err="1"/>
              <a:t>dt</a:t>
            </a:r>
            <a:endParaRPr lang="en-US" dirty="0"/>
          </a:p>
        </p:txBody>
      </p:sp>
      <p:sp>
        <p:nvSpPr>
          <p:cNvPr id="5" name="Rectangle 4">
            <a:extLst>
              <a:ext uri="{FF2B5EF4-FFF2-40B4-BE49-F238E27FC236}">
                <a16:creationId xmlns:a16="http://schemas.microsoft.com/office/drawing/2014/main" id="{3EA59A62-61B6-4656-9116-F8C23A468F66}"/>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8</a:t>
            </a:r>
            <a:endParaRPr lang="en-US" altLang="en-US" sz="2400" i="1" dirty="0">
              <a:solidFill>
                <a:schemeClr val="folHlink"/>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Content Placeholder 2"/>
          <p:cNvSpPr>
            <a:spLocks noGrp="1"/>
          </p:cNvSpPr>
          <p:nvPr>
            <p:ph idx="1"/>
          </p:nvPr>
        </p:nvSpPr>
        <p:spPr>
          <a:xfrm>
            <a:off x="304800" y="838200"/>
            <a:ext cx="8839200" cy="5638800"/>
          </a:xfrm>
        </p:spPr>
        <p:txBody>
          <a:bodyPr/>
          <a:lstStyle/>
          <a:p>
            <a:r>
              <a:rPr lang="en-US" dirty="0"/>
              <a:t>y‘(t) = 3t</a:t>
            </a:r>
            <a:r>
              <a:rPr lang="en-US" baseline="30000" dirty="0"/>
              <a:t>2</a:t>
            </a:r>
            <a:r>
              <a:rPr lang="en-US" dirty="0"/>
              <a:t> – 4t + 10, y(0) = 20</a:t>
            </a:r>
          </a:p>
          <a:p>
            <a:endParaRPr lang="en-US" sz="2000" dirty="0"/>
          </a:p>
          <a:p>
            <a:r>
              <a:rPr lang="en-US" dirty="0"/>
              <a:t>First take the integral of both sides of the </a:t>
            </a:r>
            <a:r>
              <a:rPr lang="en-US" dirty="0" err="1"/>
              <a:t>DiffEq</a:t>
            </a:r>
            <a:r>
              <a:rPr lang="en-US" dirty="0"/>
              <a:t>:</a:t>
            </a:r>
          </a:p>
          <a:p>
            <a:endParaRPr lang="en-US" sz="2000" dirty="0"/>
          </a:p>
          <a:p>
            <a:r>
              <a:rPr lang="en-US" dirty="0"/>
              <a:t>∫y‘(t)</a:t>
            </a:r>
            <a:r>
              <a:rPr lang="en-US" dirty="0" err="1"/>
              <a:t>dt</a:t>
            </a:r>
            <a:r>
              <a:rPr lang="en-US" dirty="0"/>
              <a:t> = ∫3t</a:t>
            </a:r>
            <a:r>
              <a:rPr lang="en-US" baseline="30000" dirty="0"/>
              <a:t>2 </a:t>
            </a:r>
            <a:r>
              <a:rPr lang="en-US" dirty="0"/>
              <a:t>– 4t + 10 </a:t>
            </a:r>
            <a:r>
              <a:rPr lang="en-US" dirty="0" err="1"/>
              <a:t>dt</a:t>
            </a:r>
            <a:endParaRPr lang="en-US" dirty="0"/>
          </a:p>
          <a:p>
            <a:r>
              <a:rPr lang="en-US" dirty="0"/>
              <a:t>y(t) = t</a:t>
            </a:r>
            <a:r>
              <a:rPr lang="en-US" baseline="30000" dirty="0"/>
              <a:t>3</a:t>
            </a:r>
            <a:r>
              <a:rPr lang="en-US" dirty="0"/>
              <a:t> - 2t</a:t>
            </a:r>
            <a:r>
              <a:rPr lang="en-US" baseline="30000" dirty="0"/>
              <a:t>2</a:t>
            </a:r>
            <a:r>
              <a:rPr lang="en-US" dirty="0"/>
              <a:t> + 10t + C</a:t>
            </a:r>
          </a:p>
          <a:p>
            <a:r>
              <a:rPr lang="en-US" dirty="0"/>
              <a:t>Now plug in y(0)</a:t>
            </a:r>
          </a:p>
          <a:p>
            <a:endParaRPr lang="en-US" sz="2000" dirty="0"/>
          </a:p>
          <a:p>
            <a:endParaRPr lang="en-US" altLang="en-US" dirty="0"/>
          </a:p>
        </p:txBody>
      </p:sp>
      <p:sp>
        <p:nvSpPr>
          <p:cNvPr id="5" name="Rectangle 4">
            <a:extLst>
              <a:ext uri="{FF2B5EF4-FFF2-40B4-BE49-F238E27FC236}">
                <a16:creationId xmlns:a16="http://schemas.microsoft.com/office/drawing/2014/main" id="{8976BA17-53AC-4158-B9AC-118B3377ACC1}"/>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8</a:t>
            </a:r>
            <a:endParaRPr lang="en-US" altLang="en-US" sz="2400" i="1" dirty="0">
              <a:solidFill>
                <a:schemeClr val="folHlink"/>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Content Placeholder 2"/>
          <p:cNvSpPr>
            <a:spLocks noGrp="1"/>
          </p:cNvSpPr>
          <p:nvPr>
            <p:ph idx="1"/>
          </p:nvPr>
        </p:nvSpPr>
        <p:spPr>
          <a:xfrm>
            <a:off x="304800" y="838200"/>
            <a:ext cx="8839200" cy="5638800"/>
          </a:xfrm>
        </p:spPr>
        <p:txBody>
          <a:bodyPr/>
          <a:lstStyle/>
          <a:p>
            <a:r>
              <a:rPr lang="en-US" dirty="0"/>
              <a:t>y‘(t) = 3t</a:t>
            </a:r>
            <a:r>
              <a:rPr lang="en-US" baseline="30000" dirty="0"/>
              <a:t>2</a:t>
            </a:r>
            <a:r>
              <a:rPr lang="en-US" dirty="0"/>
              <a:t> – 4t + 10, y(0) = 20</a:t>
            </a:r>
          </a:p>
          <a:p>
            <a:endParaRPr lang="en-US" sz="2000" dirty="0"/>
          </a:p>
          <a:p>
            <a:r>
              <a:rPr lang="en-US" dirty="0"/>
              <a:t>First take the integral of both sides of the </a:t>
            </a:r>
            <a:r>
              <a:rPr lang="en-US" dirty="0" err="1"/>
              <a:t>DiffEq</a:t>
            </a:r>
            <a:r>
              <a:rPr lang="en-US" dirty="0"/>
              <a:t>:</a:t>
            </a:r>
          </a:p>
          <a:p>
            <a:endParaRPr lang="en-US" sz="2000" dirty="0"/>
          </a:p>
          <a:p>
            <a:r>
              <a:rPr lang="en-US" dirty="0"/>
              <a:t>∫y‘(t)</a:t>
            </a:r>
            <a:r>
              <a:rPr lang="en-US" dirty="0" err="1"/>
              <a:t>dt</a:t>
            </a:r>
            <a:r>
              <a:rPr lang="en-US" dirty="0"/>
              <a:t> = ∫3t</a:t>
            </a:r>
            <a:r>
              <a:rPr lang="en-US" baseline="30000" dirty="0"/>
              <a:t>2 </a:t>
            </a:r>
            <a:r>
              <a:rPr lang="en-US" dirty="0"/>
              <a:t>– 4t + 10 </a:t>
            </a:r>
            <a:r>
              <a:rPr lang="en-US" dirty="0" err="1"/>
              <a:t>dt</a:t>
            </a:r>
            <a:endParaRPr lang="en-US" dirty="0"/>
          </a:p>
          <a:p>
            <a:r>
              <a:rPr lang="en-US" dirty="0"/>
              <a:t>y(t) = t</a:t>
            </a:r>
            <a:r>
              <a:rPr lang="en-US" baseline="30000" dirty="0"/>
              <a:t>3</a:t>
            </a:r>
            <a:r>
              <a:rPr lang="en-US" dirty="0"/>
              <a:t> - 2t</a:t>
            </a:r>
            <a:r>
              <a:rPr lang="en-US" baseline="30000" dirty="0"/>
              <a:t>2</a:t>
            </a:r>
            <a:r>
              <a:rPr lang="en-US" dirty="0"/>
              <a:t> + 10t + C</a:t>
            </a:r>
          </a:p>
          <a:p>
            <a:r>
              <a:rPr lang="en-US" dirty="0"/>
              <a:t>Now plug in y(0)</a:t>
            </a:r>
          </a:p>
          <a:p>
            <a:r>
              <a:rPr lang="en-US" dirty="0"/>
              <a:t>y(0) = 20 = (0)</a:t>
            </a:r>
            <a:r>
              <a:rPr lang="en-US" baseline="30000" dirty="0"/>
              <a:t>3</a:t>
            </a:r>
            <a:r>
              <a:rPr lang="en-US" dirty="0"/>
              <a:t>-2(0)</a:t>
            </a:r>
            <a:r>
              <a:rPr lang="en-US" baseline="30000" dirty="0"/>
              <a:t>2</a:t>
            </a:r>
            <a:r>
              <a:rPr lang="en-US" dirty="0"/>
              <a:t>+10(0)+C</a:t>
            </a:r>
          </a:p>
        </p:txBody>
      </p:sp>
      <p:sp>
        <p:nvSpPr>
          <p:cNvPr id="5" name="Rectangle 4">
            <a:extLst>
              <a:ext uri="{FF2B5EF4-FFF2-40B4-BE49-F238E27FC236}">
                <a16:creationId xmlns:a16="http://schemas.microsoft.com/office/drawing/2014/main" id="{6595E8ED-07C1-4A9E-86C8-83B8AB86A268}"/>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8</a:t>
            </a:r>
            <a:endParaRPr lang="en-US" altLang="en-US" sz="2400" i="1" dirty="0">
              <a:solidFill>
                <a:schemeClr val="folHlink"/>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838200"/>
            <a:ext cx="8229600" cy="5638800"/>
          </a:xfrm>
        </p:spPr>
        <p:txBody>
          <a:bodyPr/>
          <a:lstStyle/>
          <a:p>
            <a:pPr eaLnBrk="1" hangingPunct="1"/>
            <a:r>
              <a:rPr lang="en-US" altLang="en-US" dirty="0"/>
              <a:t>So… C = 20</a:t>
            </a:r>
          </a:p>
          <a:p>
            <a:pPr eaLnBrk="1" hangingPunct="1"/>
            <a:endParaRPr lang="en-US" dirty="0"/>
          </a:p>
          <a:p>
            <a:r>
              <a:rPr lang="en-US" dirty="0"/>
              <a:t>	</a:t>
            </a:r>
          </a:p>
        </p:txBody>
      </p:sp>
      <p:sp>
        <p:nvSpPr>
          <p:cNvPr id="5" name="Rectangle 4">
            <a:extLst>
              <a:ext uri="{FF2B5EF4-FFF2-40B4-BE49-F238E27FC236}">
                <a16:creationId xmlns:a16="http://schemas.microsoft.com/office/drawing/2014/main" id="{6484A891-FA6B-4E31-9CC2-8130B85FA88B}"/>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8</a:t>
            </a:r>
            <a:endParaRPr lang="en-US" altLang="en-US" sz="2400" i="1" dirty="0">
              <a:solidFill>
                <a:schemeClr val="folHlink"/>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62B2-F24B-4607-AE4D-630621E9ADCE}"/>
              </a:ext>
            </a:extLst>
          </p:cNvPr>
          <p:cNvSpPr>
            <a:spLocks noGrp="1"/>
          </p:cNvSpPr>
          <p:nvPr>
            <p:ph type="title"/>
          </p:nvPr>
        </p:nvSpPr>
        <p:spPr/>
        <p:txBody>
          <a:bodyPr/>
          <a:lstStyle/>
          <a:p>
            <a:r>
              <a:rPr lang="en-US" dirty="0"/>
              <a:t>Arc (Curve) Length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513688F-F7E7-40A0-BBE4-5EEA048E77B4}"/>
                  </a:ext>
                </a:extLst>
              </p:cNvPr>
              <p:cNvSpPr>
                <a:spLocks noGrp="1"/>
              </p:cNvSpPr>
              <p:nvPr>
                <p:ph idx="1"/>
              </p:nvPr>
            </p:nvSpPr>
            <p:spPr>
              <a:xfrm>
                <a:off x="457200" y="1219200"/>
                <a:ext cx="8686800" cy="5638800"/>
              </a:xfrm>
            </p:spPr>
            <p:txBody>
              <a:bodyPr/>
              <a:lstStyle/>
              <a:p>
                <a:r>
                  <a:rPr lang="en-US" dirty="0"/>
                  <a:t>The length of each line is: </a:t>
                </a:r>
                <a14:m>
                  <m:oMath xmlns:m="http://schemas.openxmlformats.org/officeDocument/2006/math">
                    <m:rad>
                      <m:radPr>
                        <m:degHide m:val="on"/>
                        <m:ctrlPr>
                          <a:rPr lang="en-US" i="1" smtClean="0">
                            <a:latin typeface="Cambria Math" panose="02040503050406030204" pitchFamily="18" charset="0"/>
                          </a:rPr>
                        </m:ctrlPr>
                      </m:radPr>
                      <m:deg/>
                      <m:e>
                        <m:d>
                          <m:dPr>
                            <m:ctrlPr>
                              <a:rPr lang="en-US" i="1" smtClean="0">
                                <a:latin typeface="Cambria Math" panose="02040503050406030204" pitchFamily="18" charset="0"/>
                              </a:rPr>
                            </m:ctrlPr>
                          </m:dPr>
                          <m:e>
                            <m:sSub>
                              <m:sSubPr>
                                <m:ctrlPr>
                                  <a:rPr lang="en-US" i="1">
                                    <a:latin typeface="Cambria Math" panose="02040503050406030204" pitchFamily="18" charset="0"/>
                                  </a:rPr>
                                </m:ctrlPr>
                              </m:sSubPr>
                              <m:e>
                                <m:r>
                                  <m:rPr>
                                    <m:nor/>
                                  </m:rPr>
                                  <a:rPr lang="en-US" dirty="0"/>
                                  <m:t>x</m:t>
                                </m:r>
                              </m:e>
                              <m:sub>
                                <m:r>
                                  <m:rPr>
                                    <m:nor/>
                                  </m:rPr>
                                  <a:rPr lang="en-US" baseline="-25000" dirty="0"/>
                                  <m:t>i</m:t>
                                </m:r>
                              </m:sub>
                            </m:sSub>
                            <m:r>
                              <m:rPr>
                                <m:nor/>
                              </m:rPr>
                              <a:rPr lang="en-US" dirty="0"/>
                              <m:t>−</m:t>
                            </m:r>
                            <m:sSub>
                              <m:sSubPr>
                                <m:ctrlPr>
                                  <a:rPr lang="en-US" i="1">
                                    <a:latin typeface="Cambria Math" panose="02040503050406030204" pitchFamily="18" charset="0"/>
                                  </a:rPr>
                                </m:ctrlPr>
                              </m:sSubPr>
                              <m:e>
                                <m:r>
                                  <m:rPr>
                                    <m:nor/>
                                  </m:rPr>
                                  <a:rPr lang="en-US" dirty="0"/>
                                  <m:t>x</m:t>
                                </m:r>
                              </m:e>
                              <m:sub>
                                <m:r>
                                  <m:rPr>
                                    <m:nor/>
                                  </m:rPr>
                                  <a:rPr lang="en-US" baseline="-25000" dirty="0"/>
                                  <m:t>i</m:t>
                                </m:r>
                                <m:r>
                                  <m:rPr>
                                    <m:nor/>
                                  </m:rPr>
                                  <a:rPr lang="en-US" baseline="-25000" dirty="0"/>
                                  <m:t>−1</m:t>
                                </m:r>
                              </m:sub>
                            </m:sSub>
                          </m:e>
                        </m:d>
                        <m:r>
                          <m:rPr>
                            <m:nor/>
                          </m:rPr>
                          <a:rPr lang="en-US" baseline="30000" dirty="0" smtClean="0"/>
                          <m:t>2</m:t>
                        </m:r>
                        <m:r>
                          <m:rPr>
                            <m:nor/>
                          </m:rPr>
                          <a:rPr lang="en-US" dirty="0"/>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m:rPr>
                                    <m:nor/>
                                  </m:rPr>
                                  <a:rPr lang="en-US" b="1" i="0" dirty="0" smtClean="0"/>
                                  <m:t>y</m:t>
                                </m:r>
                              </m:e>
                              <m:sub>
                                <m:r>
                                  <m:rPr>
                                    <m:nor/>
                                  </m:rPr>
                                  <a:rPr lang="en-US" baseline="-25000" dirty="0"/>
                                  <m:t>i</m:t>
                                </m:r>
                              </m:sub>
                            </m:sSub>
                            <m:r>
                              <m:rPr>
                                <m:nor/>
                              </m:rPr>
                              <a:rPr lang="en-US" dirty="0"/>
                              <m:t>−</m:t>
                            </m:r>
                            <m:sSub>
                              <m:sSubPr>
                                <m:ctrlPr>
                                  <a:rPr lang="en-US" i="1">
                                    <a:latin typeface="Cambria Math" panose="02040503050406030204" pitchFamily="18" charset="0"/>
                                  </a:rPr>
                                </m:ctrlPr>
                              </m:sSubPr>
                              <m:e>
                                <m:r>
                                  <m:rPr>
                                    <m:nor/>
                                  </m:rPr>
                                  <a:rPr lang="en-US" b="1" i="0" dirty="0" smtClean="0"/>
                                  <m:t>y</m:t>
                                </m:r>
                              </m:e>
                              <m:sub>
                                <m:r>
                                  <m:rPr>
                                    <m:nor/>
                                  </m:rPr>
                                  <a:rPr lang="en-US" baseline="-25000" dirty="0"/>
                                  <m:t>i</m:t>
                                </m:r>
                                <m:r>
                                  <m:rPr>
                                    <m:nor/>
                                  </m:rPr>
                                  <a:rPr lang="en-US" baseline="-25000" dirty="0"/>
                                  <m:t>−1</m:t>
                                </m:r>
                              </m:sub>
                            </m:sSub>
                          </m:e>
                        </m:d>
                        <m:r>
                          <m:rPr>
                            <m:nor/>
                          </m:rPr>
                          <a:rPr lang="en-US" baseline="30000" dirty="0"/>
                          <m:t>2</m:t>
                        </m:r>
                      </m:e>
                    </m:rad>
                    <m:r>
                      <a:rPr lang="en-US" b="1" i="1" dirty="0" smtClean="0">
                        <a:latin typeface="Cambria Math" panose="02040503050406030204" pitchFamily="18" charset="0"/>
                      </a:rPr>
                      <m:t> </m:t>
                    </m:r>
                  </m:oMath>
                </a14:m>
                <a:r>
                  <a:rPr lang="en-US" dirty="0"/>
                  <a:t> =</a:t>
                </a:r>
                <a14:m>
                  <m:oMath xmlns:m="http://schemas.openxmlformats.org/officeDocument/2006/math">
                    <m:rad>
                      <m:radPr>
                        <m:degHide m:val="on"/>
                        <m:ctrlPr>
                          <a:rPr lang="en-US" i="1">
                            <a:latin typeface="Cambria Math" panose="02040503050406030204" pitchFamily="18" charset="0"/>
                          </a:rPr>
                        </m:ctrlPr>
                      </m:radPr>
                      <m:deg/>
                      <m:e>
                        <m:r>
                          <m:rPr>
                            <m:nor/>
                          </m:rPr>
                          <a:rPr lang="en-US" dirty="0"/>
                          <m:t>Δx</m:t>
                        </m:r>
                        <m:r>
                          <m:rPr>
                            <m:nor/>
                          </m:rPr>
                          <a:rPr lang="en-US" baseline="30000" dirty="0"/>
                          <m:t>2</m:t>
                        </m:r>
                        <m:r>
                          <m:rPr>
                            <m:nor/>
                          </m:rPr>
                          <a:rPr lang="en-US" b="1" i="0" dirty="0" smtClean="0"/>
                          <m:t>+</m:t>
                        </m:r>
                        <m:r>
                          <m:rPr>
                            <m:nor/>
                          </m:rPr>
                          <a:rPr lang="en-US" dirty="0"/>
                          <m:t>Δ</m:t>
                        </m:r>
                        <m:r>
                          <m:rPr>
                            <m:nor/>
                          </m:rPr>
                          <a:rPr lang="en-US" b="1" i="0" dirty="0" smtClean="0"/>
                          <m:t>y</m:t>
                        </m:r>
                        <m:r>
                          <m:rPr>
                            <m:nor/>
                          </m:rPr>
                          <a:rPr lang="en-US" baseline="30000" dirty="0"/>
                          <m:t>2</m:t>
                        </m:r>
                      </m:e>
                    </m:rad>
                  </m:oMath>
                </a14:m>
                <a:endParaRPr lang="en-US" i="1" baseline="-25000" dirty="0">
                  <a:latin typeface="Cambria Math" panose="02040503050406030204" pitchFamily="18" charset="0"/>
                </a:endParaRPr>
              </a:p>
            </p:txBody>
          </p:sp>
        </mc:Choice>
        <mc:Fallback xmlns="">
          <p:sp>
            <p:nvSpPr>
              <p:cNvPr id="3" name="Content Placeholder 2">
                <a:extLst>
                  <a:ext uri="{FF2B5EF4-FFF2-40B4-BE49-F238E27FC236}">
                    <a16:creationId xmlns:a16="http://schemas.microsoft.com/office/drawing/2014/main" id="{C513688F-F7E7-40A0-BBE4-5EEA048E77B4}"/>
                  </a:ext>
                </a:extLst>
              </p:cNvPr>
              <p:cNvSpPr>
                <a:spLocks noGrp="1" noRot="1" noChangeAspect="1" noMove="1" noResize="1" noEditPoints="1" noAdjustHandles="1" noChangeArrowheads="1" noChangeShapeType="1" noTextEdit="1"/>
              </p:cNvSpPr>
              <p:nvPr>
                <p:ph idx="1"/>
              </p:nvPr>
            </p:nvSpPr>
            <p:spPr>
              <a:xfrm>
                <a:off x="457200" y="1219200"/>
                <a:ext cx="8686800" cy="5638800"/>
              </a:xfrm>
              <a:blipFill>
                <a:blip r:embed="rId2"/>
                <a:stretch>
                  <a:fillRect l="-2456" t="-1946"/>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B1FE4BA6-3C81-4649-9FC1-5578A705C720}"/>
              </a:ext>
            </a:extLst>
          </p:cNvPr>
          <p:cNvPicPr>
            <a:picLocks noChangeAspect="1"/>
          </p:cNvPicPr>
          <p:nvPr/>
        </p:nvPicPr>
        <p:blipFill>
          <a:blip r:embed="rId3"/>
          <a:stretch>
            <a:fillRect/>
          </a:stretch>
        </p:blipFill>
        <p:spPr>
          <a:xfrm>
            <a:off x="4540102" y="3657600"/>
            <a:ext cx="4603898" cy="3200400"/>
          </a:xfrm>
          <a:prstGeom prst="rect">
            <a:avLst/>
          </a:prstGeom>
        </p:spPr>
      </p:pic>
      <p:sp>
        <p:nvSpPr>
          <p:cNvPr id="5" name="TextBox 4">
            <a:extLst>
              <a:ext uri="{FF2B5EF4-FFF2-40B4-BE49-F238E27FC236}">
                <a16:creationId xmlns:a16="http://schemas.microsoft.com/office/drawing/2014/main" id="{5E0BCEAE-84DA-4EC0-B675-4FE3C232515F}"/>
              </a:ext>
            </a:extLst>
          </p:cNvPr>
          <p:cNvSpPr txBox="1"/>
          <p:nvPr/>
        </p:nvSpPr>
        <p:spPr>
          <a:xfrm>
            <a:off x="4953000" y="6260068"/>
            <a:ext cx="685800" cy="369332"/>
          </a:xfrm>
          <a:prstGeom prst="rect">
            <a:avLst/>
          </a:prstGeom>
          <a:noFill/>
        </p:spPr>
        <p:txBody>
          <a:bodyPr wrap="square">
            <a:spAutoFit/>
          </a:bodyPr>
          <a:lstStyle/>
          <a:p>
            <a:r>
              <a:rPr lang="en-US" dirty="0" err="1">
                <a:solidFill>
                  <a:srgbClr val="CCFFFF"/>
                </a:solidFill>
              </a:rPr>
              <a:t>Δx</a:t>
            </a:r>
            <a:r>
              <a:rPr lang="en-US" dirty="0">
                <a:solidFill>
                  <a:srgbClr val="CCFFFF"/>
                </a:solidFill>
              </a:rPr>
              <a:t> </a:t>
            </a:r>
          </a:p>
        </p:txBody>
      </p:sp>
      <p:sp>
        <p:nvSpPr>
          <p:cNvPr id="7" name="TextBox 6">
            <a:extLst>
              <a:ext uri="{FF2B5EF4-FFF2-40B4-BE49-F238E27FC236}">
                <a16:creationId xmlns:a16="http://schemas.microsoft.com/office/drawing/2014/main" id="{0A70BEEE-81E5-4BF9-B105-7AC456DE42BF}"/>
              </a:ext>
            </a:extLst>
          </p:cNvPr>
          <p:cNvSpPr txBox="1"/>
          <p:nvPr/>
        </p:nvSpPr>
        <p:spPr>
          <a:xfrm rot="16200000">
            <a:off x="4459940" y="5644635"/>
            <a:ext cx="685800" cy="369332"/>
          </a:xfrm>
          <a:prstGeom prst="rect">
            <a:avLst/>
          </a:prstGeom>
          <a:noFill/>
        </p:spPr>
        <p:txBody>
          <a:bodyPr wrap="square">
            <a:spAutoFit/>
          </a:bodyPr>
          <a:lstStyle/>
          <a:p>
            <a:r>
              <a:rPr lang="en-US" dirty="0" err="1">
                <a:solidFill>
                  <a:srgbClr val="CCFFFF"/>
                </a:solidFill>
              </a:rPr>
              <a:t>Δy</a:t>
            </a:r>
            <a:r>
              <a:rPr lang="en-US" dirty="0">
                <a:solidFill>
                  <a:srgbClr val="CCFFFF"/>
                </a:solidFill>
              </a:rPr>
              <a:t> </a:t>
            </a:r>
          </a:p>
        </p:txBody>
      </p:sp>
      <p:sp>
        <p:nvSpPr>
          <p:cNvPr id="8" name="TextBox 7">
            <a:extLst>
              <a:ext uri="{FF2B5EF4-FFF2-40B4-BE49-F238E27FC236}">
                <a16:creationId xmlns:a16="http://schemas.microsoft.com/office/drawing/2014/main" id="{7FDC2C22-84CE-4990-8014-9ABC84AB6381}"/>
              </a:ext>
            </a:extLst>
          </p:cNvPr>
          <p:cNvSpPr txBox="1"/>
          <p:nvPr/>
        </p:nvSpPr>
        <p:spPr>
          <a:xfrm>
            <a:off x="-76200" y="6629400"/>
            <a:ext cx="5943600" cy="323165"/>
          </a:xfrm>
          <a:prstGeom prst="rect">
            <a:avLst/>
          </a:prstGeom>
          <a:noFill/>
        </p:spPr>
        <p:txBody>
          <a:bodyPr wrap="square">
            <a:spAutoFit/>
          </a:bodyPr>
          <a:lstStyle/>
          <a:p>
            <a:r>
              <a:rPr lang="en-US" sz="1500" b="0" dirty="0">
                <a:solidFill>
                  <a:srgbClr val="00B0F0"/>
                </a:solidFill>
              </a:rPr>
              <a:t>https://tutorial.math.lamar.edu/Classes/CalcII/ArcLength.aspx</a:t>
            </a:r>
          </a:p>
        </p:txBody>
      </p:sp>
    </p:spTree>
    <p:extLst>
      <p:ext uri="{BB962C8B-B14F-4D97-AF65-F5344CB8AC3E}">
        <p14:creationId xmlns:p14="http://schemas.microsoft.com/office/powerpoint/2010/main" val="21371521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ontent Placeholder 2"/>
          <p:cNvSpPr>
            <a:spLocks noGrp="1"/>
          </p:cNvSpPr>
          <p:nvPr>
            <p:ph idx="1"/>
          </p:nvPr>
        </p:nvSpPr>
        <p:spPr>
          <a:xfrm>
            <a:off x="381000" y="838200"/>
            <a:ext cx="8229600" cy="5638800"/>
          </a:xfrm>
        </p:spPr>
        <p:txBody>
          <a:bodyPr/>
          <a:lstStyle/>
          <a:p>
            <a:pPr eaLnBrk="1" hangingPunct="1"/>
            <a:r>
              <a:rPr lang="en-US" altLang="en-US" dirty="0"/>
              <a:t>So… C = 20</a:t>
            </a:r>
          </a:p>
          <a:p>
            <a:pPr eaLnBrk="1" hangingPunct="1"/>
            <a:r>
              <a:rPr lang="en-US" altLang="en-US" dirty="0"/>
              <a:t>And the original equation is:</a:t>
            </a:r>
          </a:p>
        </p:txBody>
      </p:sp>
      <p:sp>
        <p:nvSpPr>
          <p:cNvPr id="5" name="Rectangle 4">
            <a:extLst>
              <a:ext uri="{FF2B5EF4-FFF2-40B4-BE49-F238E27FC236}">
                <a16:creationId xmlns:a16="http://schemas.microsoft.com/office/drawing/2014/main" id="{617CD261-71CF-49D3-AED6-CC226324F348}"/>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8</a:t>
            </a:r>
            <a:endParaRPr lang="en-US" altLang="en-US" sz="2400" i="1" dirty="0">
              <a:solidFill>
                <a:schemeClr val="folHlink"/>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Content Placeholder 2"/>
          <p:cNvSpPr>
            <a:spLocks noGrp="1"/>
          </p:cNvSpPr>
          <p:nvPr>
            <p:ph idx="1"/>
          </p:nvPr>
        </p:nvSpPr>
        <p:spPr>
          <a:xfrm>
            <a:off x="381000" y="838200"/>
            <a:ext cx="8229600" cy="5638800"/>
          </a:xfrm>
        </p:spPr>
        <p:txBody>
          <a:bodyPr/>
          <a:lstStyle/>
          <a:p>
            <a:pPr eaLnBrk="1" hangingPunct="1"/>
            <a:r>
              <a:rPr lang="en-US" altLang="en-US" dirty="0"/>
              <a:t>So… C = 20</a:t>
            </a:r>
          </a:p>
          <a:p>
            <a:pPr eaLnBrk="1" hangingPunct="1"/>
            <a:r>
              <a:rPr lang="en-US" altLang="en-US" dirty="0"/>
              <a:t>And the original equation is:</a:t>
            </a:r>
          </a:p>
          <a:p>
            <a:pPr eaLnBrk="1" hangingPunct="1"/>
            <a:r>
              <a:rPr lang="en-US" dirty="0"/>
              <a:t>y(t) = t</a:t>
            </a:r>
            <a:r>
              <a:rPr lang="en-US" baseline="30000" dirty="0"/>
              <a:t>3</a:t>
            </a:r>
            <a:r>
              <a:rPr lang="en-US" dirty="0"/>
              <a:t> - 2t</a:t>
            </a:r>
            <a:r>
              <a:rPr lang="en-US" baseline="30000" dirty="0"/>
              <a:t>2</a:t>
            </a:r>
            <a:r>
              <a:rPr lang="en-US" dirty="0"/>
              <a:t> + 10t + 20</a:t>
            </a:r>
          </a:p>
          <a:p>
            <a:pPr eaLnBrk="1" hangingPunct="1"/>
            <a:endParaRPr lang="en-US" altLang="en-US" dirty="0"/>
          </a:p>
        </p:txBody>
      </p:sp>
      <p:sp>
        <p:nvSpPr>
          <p:cNvPr id="5" name="Rectangle 4">
            <a:extLst>
              <a:ext uri="{FF2B5EF4-FFF2-40B4-BE49-F238E27FC236}">
                <a16:creationId xmlns:a16="http://schemas.microsoft.com/office/drawing/2014/main" id="{C809480F-6AC6-48C9-8403-17FCEE17A852}"/>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8</a:t>
            </a:r>
            <a:endParaRPr lang="en-US" altLang="en-US" sz="2400" i="1" dirty="0">
              <a:solidFill>
                <a:schemeClr val="folHlink"/>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a:spcBef>
                <a:spcPct val="0"/>
              </a:spcBef>
              <a:buFontTx/>
              <a:buNone/>
            </a:pPr>
            <a:r>
              <a:rPr lang="en-US" altLang="en-US" sz="6000" dirty="0">
                <a:solidFill>
                  <a:srgbClr val="FFFF00"/>
                </a:solidFill>
              </a:rPr>
              <a:t>Questions?</a:t>
            </a: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397000"/>
            <a:ext cx="38608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F2A99D1A-4E00-4EEE-B0E6-C30C76365E88}"/>
              </a:ext>
            </a:extLst>
          </p:cNvPr>
          <p:cNvSpPr/>
          <p:nvPr/>
        </p:nvSpPr>
        <p:spPr>
          <a:xfrm>
            <a:off x="0" y="6553200"/>
            <a:ext cx="3042821" cy="323165"/>
          </a:xfrm>
          <a:prstGeom prst="rect">
            <a:avLst/>
          </a:prstGeom>
        </p:spPr>
        <p:txBody>
          <a:bodyPr wrap="none">
            <a:spAutoFit/>
          </a:bodyPr>
          <a:lstStyle/>
          <a:p>
            <a:r>
              <a:rPr lang="en-US" sz="1500" b="1" dirty="0">
                <a:solidFill>
                  <a:srgbClr val="00B0F0"/>
                </a:solidFill>
              </a:rPr>
              <a:t>http://i.imgur.com/aliTlT3.jpg</a:t>
            </a:r>
          </a:p>
        </p:txBody>
      </p:sp>
    </p:spTree>
    <p:extLst>
      <p:ext uri="{BB962C8B-B14F-4D97-AF65-F5344CB8AC3E}">
        <p14:creationId xmlns:p14="http://schemas.microsoft.com/office/powerpoint/2010/main" val="881068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0659" name="Content Placeholder 2"/>
              <p:cNvSpPr>
                <a:spLocks noGrp="1"/>
              </p:cNvSpPr>
              <p:nvPr>
                <p:ph idx="1"/>
              </p:nvPr>
            </p:nvSpPr>
            <p:spPr>
              <a:xfrm>
                <a:off x="381000" y="838200"/>
                <a:ext cx="8763000" cy="5638800"/>
              </a:xfrm>
            </p:spPr>
            <p:txBody>
              <a:bodyPr/>
              <a:lstStyle/>
              <a:p>
                <a:pPr eaLnBrk="1" hangingPunct="1"/>
                <a:r>
                  <a:rPr lang="en-US" dirty="0">
                    <a:effectLst/>
                    <a:ea typeface="Times New Roman" panose="02020603050405020304" pitchFamily="18" charset="0"/>
                  </a:rPr>
                  <a:t>Solve the differential equation:   </a:t>
                </a:r>
                <a14:m>
                  <m:oMath xmlns:m="http://schemas.openxmlformats.org/officeDocument/2006/math">
                    <m:f>
                      <m:fPr>
                        <m:ctrlPr>
                          <a:rPr lang="en-US" i="1">
                            <a:effectLst/>
                            <a:latin typeface="Cambria Math" panose="02040503050406030204" pitchFamily="18" charset="0"/>
                          </a:rPr>
                        </m:ctrlPr>
                      </m:fPr>
                      <m:num>
                        <m:r>
                          <m:rPr>
                            <m:nor/>
                          </m:rPr>
                          <a:rPr lang="en-US" altLang="en-US" dirty="0"/>
                          <m:t>dy</m:t>
                        </m:r>
                      </m:num>
                      <m:den>
                        <m:r>
                          <m:rPr>
                            <m:nor/>
                          </m:rPr>
                          <a:rPr lang="en-US" dirty="0">
                            <a:ea typeface="Times New Roman" panose="02020603050405020304" pitchFamily="18" charset="0"/>
                          </a:rPr>
                          <m:t>dt</m:t>
                        </m:r>
                      </m:den>
                    </m:f>
                  </m:oMath>
                </a14:m>
                <a:r>
                  <a:rPr lang="en-US" dirty="0">
                    <a:effectLst/>
                    <a:ea typeface="Times New Roman" panose="02020603050405020304" pitchFamily="18" charset="0"/>
                  </a:rPr>
                  <a:t> = </a:t>
                </a:r>
                <a:r>
                  <a:rPr lang="en-US" dirty="0"/>
                  <a:t>5t – 3</a:t>
                </a:r>
                <a:r>
                  <a:rPr lang="en-US" dirty="0">
                    <a:effectLst/>
                    <a:ea typeface="Times New Roman" panose="02020603050405020304" pitchFamily="18" charset="0"/>
                  </a:rPr>
                  <a:t>  for y(t)  if y(4) = 10</a:t>
                </a:r>
              </a:p>
              <a:p>
                <a:pPr eaLnBrk="1" hangingPunct="1"/>
                <a:endParaRPr lang="en-US" sz="2000" dirty="0">
                  <a:ea typeface="Times New Roman" panose="02020603050405020304" pitchFamily="18" charset="0"/>
                </a:endParaRPr>
              </a:p>
              <a:p>
                <a:pPr eaLnBrk="1" hangingPunct="1"/>
                <a:r>
                  <a:rPr lang="en-US" dirty="0">
                    <a:effectLst/>
                    <a:ea typeface="Times New Roman" panose="02020603050405020304" pitchFamily="18" charset="0"/>
                  </a:rPr>
                  <a:t>What’s first?</a:t>
                </a:r>
              </a:p>
              <a:p>
                <a:pPr eaLnBrk="1" hangingPunct="1"/>
                <a:endParaRPr lang="en-US" sz="2000" dirty="0">
                  <a:ea typeface="Times New Roman" panose="02020603050405020304" pitchFamily="18" charset="0"/>
                </a:endParaRPr>
              </a:p>
            </p:txBody>
          </p:sp>
        </mc:Choice>
        <mc:Fallback xmlns="">
          <p:sp>
            <p:nvSpPr>
              <p:cNvPr id="70659" name="Content Placeholder 2"/>
              <p:cNvSpPr>
                <a:spLocks noGrp="1" noRot="1" noChangeAspect="1" noMove="1" noResize="1" noEditPoints="1" noAdjustHandles="1" noChangeArrowheads="1" noChangeShapeType="1" noTextEdit="1"/>
              </p:cNvSpPr>
              <p:nvPr>
                <p:ph idx="1"/>
              </p:nvPr>
            </p:nvSpPr>
            <p:spPr>
              <a:xfrm>
                <a:off x="381000" y="838200"/>
                <a:ext cx="8763000" cy="5638800"/>
              </a:xfrm>
              <a:blipFill>
                <a:blip r:embed="rId2"/>
                <a:stretch>
                  <a:fillRect l="-2505" t="-1946" r="-2436"/>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809480F-6AC6-48C9-8403-17FCEE17A852}"/>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9</a:t>
            </a:r>
            <a:endParaRPr lang="en-US" altLang="en-US" sz="2400" i="1" dirty="0">
              <a:solidFill>
                <a:schemeClr val="folHlink"/>
              </a:solidFill>
            </a:endParaRPr>
          </a:p>
        </p:txBody>
      </p:sp>
    </p:spTree>
    <p:extLst>
      <p:ext uri="{BB962C8B-B14F-4D97-AF65-F5344CB8AC3E}">
        <p14:creationId xmlns:p14="http://schemas.microsoft.com/office/powerpoint/2010/main" val="1480470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0659" name="Content Placeholder 2"/>
              <p:cNvSpPr>
                <a:spLocks noGrp="1"/>
              </p:cNvSpPr>
              <p:nvPr>
                <p:ph idx="1"/>
              </p:nvPr>
            </p:nvSpPr>
            <p:spPr>
              <a:xfrm>
                <a:off x="381000" y="838200"/>
                <a:ext cx="8763000" cy="5638800"/>
              </a:xfrm>
            </p:spPr>
            <p:txBody>
              <a:bodyPr/>
              <a:lstStyle/>
              <a:p>
                <a:pPr eaLnBrk="1" hangingPunct="1"/>
                <a:r>
                  <a:rPr lang="en-US" dirty="0">
                    <a:effectLst/>
                    <a:ea typeface="Times New Roman" panose="02020603050405020304" pitchFamily="18" charset="0"/>
                  </a:rPr>
                  <a:t>Solve the differential equation:   </a:t>
                </a:r>
                <a14:m>
                  <m:oMath xmlns:m="http://schemas.openxmlformats.org/officeDocument/2006/math">
                    <m:f>
                      <m:fPr>
                        <m:ctrlPr>
                          <a:rPr lang="en-US" i="1">
                            <a:latin typeface="Cambria Math" panose="02040503050406030204" pitchFamily="18" charset="0"/>
                          </a:rPr>
                        </m:ctrlPr>
                      </m:fPr>
                      <m:num>
                        <m:r>
                          <m:rPr>
                            <m:nor/>
                          </m:rPr>
                          <a:rPr lang="en-US" altLang="en-US" dirty="0"/>
                          <m:t>dy</m:t>
                        </m:r>
                      </m:num>
                      <m:den>
                        <m:r>
                          <m:rPr>
                            <m:nor/>
                          </m:rPr>
                          <a:rPr lang="en-US" dirty="0">
                            <a:ea typeface="Times New Roman" panose="02020603050405020304" pitchFamily="18" charset="0"/>
                          </a:rPr>
                          <m:t>dt</m:t>
                        </m:r>
                      </m:den>
                    </m:f>
                  </m:oMath>
                </a14:m>
                <a:r>
                  <a:rPr lang="en-US" dirty="0">
                    <a:ea typeface="Times New Roman" panose="02020603050405020304" pitchFamily="18" charset="0"/>
                  </a:rPr>
                  <a:t> = </a:t>
                </a:r>
                <a:r>
                  <a:rPr lang="en-US" dirty="0"/>
                  <a:t>5t – 3</a:t>
                </a:r>
                <a:r>
                  <a:rPr lang="en-US" dirty="0">
                    <a:ea typeface="Times New Roman" panose="02020603050405020304" pitchFamily="18" charset="0"/>
                  </a:rPr>
                  <a:t>  for y(t)  if y(4) = 10</a:t>
                </a:r>
                <a:endParaRPr lang="en-US" dirty="0">
                  <a:effectLst/>
                  <a:ea typeface="Times New Roman" panose="02020603050405020304" pitchFamily="18" charset="0"/>
                </a:endParaRPr>
              </a:p>
              <a:p>
                <a:pPr eaLnBrk="1" hangingPunct="1"/>
                <a:endParaRPr lang="en-US" sz="2000" dirty="0">
                  <a:ea typeface="Times New Roman" panose="02020603050405020304" pitchFamily="18" charset="0"/>
                </a:endParaRPr>
              </a:p>
              <a:p>
                <a:pPr eaLnBrk="1" hangingPunct="1"/>
                <a:r>
                  <a:rPr lang="en-US" dirty="0">
                    <a:effectLst/>
                    <a:ea typeface="Times New Roman" panose="02020603050405020304" pitchFamily="18" charset="0"/>
                  </a:rPr>
                  <a:t>What’s first? </a:t>
                </a:r>
              </a:p>
              <a:p>
                <a:pPr eaLnBrk="1" hangingPunct="1"/>
                <a:r>
                  <a:rPr lang="en-US" dirty="0">
                    <a:solidFill>
                      <a:srgbClr val="FFFF00"/>
                    </a:solidFill>
                    <a:effectLst/>
                    <a:ea typeface="Times New Roman" panose="02020603050405020304" pitchFamily="18" charset="0"/>
                  </a:rPr>
                  <a:t>Integrate both sides of the </a:t>
                </a:r>
                <a:r>
                  <a:rPr lang="en-US" dirty="0" err="1">
                    <a:solidFill>
                      <a:srgbClr val="FFFF00"/>
                    </a:solidFill>
                    <a:effectLst/>
                    <a:ea typeface="Times New Roman" panose="02020603050405020304" pitchFamily="18" charset="0"/>
                  </a:rPr>
                  <a:t>DiffEq</a:t>
                </a:r>
                <a:endParaRPr lang="en-US" dirty="0">
                  <a:solidFill>
                    <a:srgbClr val="FFFF00"/>
                  </a:solidFill>
                  <a:effectLst/>
                  <a:ea typeface="Times New Roman" panose="02020603050405020304" pitchFamily="18" charset="0"/>
                </a:endParaRPr>
              </a:p>
              <a:p>
                <a:pPr eaLnBrk="1" hangingPunct="1"/>
                <a:endParaRPr lang="en-US" sz="2000" dirty="0">
                  <a:ea typeface="Times New Roman" panose="02020603050405020304" pitchFamily="18" charset="0"/>
                </a:endParaRPr>
              </a:p>
            </p:txBody>
          </p:sp>
        </mc:Choice>
        <mc:Fallback xmlns="">
          <p:sp>
            <p:nvSpPr>
              <p:cNvPr id="70659" name="Content Placeholder 2"/>
              <p:cNvSpPr>
                <a:spLocks noGrp="1" noRot="1" noChangeAspect="1" noMove="1" noResize="1" noEditPoints="1" noAdjustHandles="1" noChangeArrowheads="1" noChangeShapeType="1" noTextEdit="1"/>
              </p:cNvSpPr>
              <p:nvPr>
                <p:ph idx="1"/>
              </p:nvPr>
            </p:nvSpPr>
            <p:spPr>
              <a:xfrm>
                <a:off x="381000" y="838200"/>
                <a:ext cx="8763000" cy="5638800"/>
              </a:xfrm>
              <a:blipFill>
                <a:blip r:embed="rId2"/>
                <a:stretch>
                  <a:fillRect l="-2505" t="-1946" r="-2436"/>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809480F-6AC6-48C9-8403-17FCEE17A852}"/>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9</a:t>
            </a:r>
            <a:endParaRPr lang="en-US" altLang="en-US" sz="2400" i="1" dirty="0">
              <a:solidFill>
                <a:schemeClr val="folHlink"/>
              </a:solidFill>
            </a:endParaRPr>
          </a:p>
        </p:txBody>
      </p:sp>
    </p:spTree>
    <p:extLst>
      <p:ext uri="{BB962C8B-B14F-4D97-AF65-F5344CB8AC3E}">
        <p14:creationId xmlns:p14="http://schemas.microsoft.com/office/powerpoint/2010/main" val="15486219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0659" name="Content Placeholder 2"/>
              <p:cNvSpPr>
                <a:spLocks noGrp="1"/>
              </p:cNvSpPr>
              <p:nvPr>
                <p:ph idx="1"/>
              </p:nvPr>
            </p:nvSpPr>
            <p:spPr>
              <a:xfrm>
                <a:off x="381000" y="838200"/>
                <a:ext cx="8763000" cy="5638800"/>
              </a:xfrm>
            </p:spPr>
            <p:txBody>
              <a:bodyPr/>
              <a:lstStyle/>
              <a:p>
                <a:pPr eaLnBrk="1" hangingPunct="1"/>
                <a:r>
                  <a:rPr lang="en-US" dirty="0">
                    <a:effectLst/>
                    <a:ea typeface="Times New Roman" panose="02020603050405020304" pitchFamily="18" charset="0"/>
                  </a:rPr>
                  <a:t>Solve the differential equation:   </a:t>
                </a:r>
                <a14:m>
                  <m:oMath xmlns:m="http://schemas.openxmlformats.org/officeDocument/2006/math">
                    <m:f>
                      <m:fPr>
                        <m:ctrlPr>
                          <a:rPr lang="en-US" i="1">
                            <a:latin typeface="Cambria Math" panose="02040503050406030204" pitchFamily="18" charset="0"/>
                          </a:rPr>
                        </m:ctrlPr>
                      </m:fPr>
                      <m:num>
                        <m:r>
                          <m:rPr>
                            <m:nor/>
                          </m:rPr>
                          <a:rPr lang="en-US" altLang="en-US" dirty="0"/>
                          <m:t>dy</m:t>
                        </m:r>
                      </m:num>
                      <m:den>
                        <m:r>
                          <m:rPr>
                            <m:nor/>
                          </m:rPr>
                          <a:rPr lang="en-US" dirty="0">
                            <a:ea typeface="Times New Roman" panose="02020603050405020304" pitchFamily="18" charset="0"/>
                          </a:rPr>
                          <m:t>dt</m:t>
                        </m:r>
                      </m:den>
                    </m:f>
                  </m:oMath>
                </a14:m>
                <a:r>
                  <a:rPr lang="en-US" dirty="0">
                    <a:ea typeface="Times New Roman" panose="02020603050405020304" pitchFamily="18" charset="0"/>
                  </a:rPr>
                  <a:t> = </a:t>
                </a:r>
                <a:r>
                  <a:rPr lang="en-US" dirty="0"/>
                  <a:t>5t – 3</a:t>
                </a:r>
                <a:r>
                  <a:rPr lang="en-US" dirty="0">
                    <a:ea typeface="Times New Roman" panose="02020603050405020304" pitchFamily="18" charset="0"/>
                  </a:rPr>
                  <a:t>  for y(t)  if y(4) = 10</a:t>
                </a:r>
                <a:endParaRPr lang="en-US" dirty="0">
                  <a:effectLst/>
                  <a:ea typeface="Times New Roman" panose="02020603050405020304" pitchFamily="18" charset="0"/>
                </a:endParaRPr>
              </a:p>
              <a:p>
                <a:pPr eaLnBrk="1" hangingPunct="1"/>
                <a:endParaRPr lang="en-US" sz="2000" dirty="0">
                  <a:ea typeface="Times New Roman" panose="02020603050405020304" pitchFamily="18" charset="0"/>
                </a:endParaRPr>
              </a:p>
              <a:p>
                <a:r>
                  <a:rPr lang="en-US" dirty="0"/>
                  <a:t>∫</a:t>
                </a:r>
                <a:r>
                  <a:rPr lang="en-US" dirty="0" err="1"/>
                  <a:t>dy</a:t>
                </a:r>
                <a:r>
                  <a:rPr lang="en-US" dirty="0"/>
                  <a:t>/dt </a:t>
                </a:r>
                <a:r>
                  <a:rPr lang="en-US" dirty="0" err="1"/>
                  <a:t>dt</a:t>
                </a:r>
                <a:r>
                  <a:rPr lang="en-US" dirty="0"/>
                  <a:t> = ∫(5t-3) dt</a:t>
                </a:r>
              </a:p>
              <a:p>
                <a:r>
                  <a:rPr lang="en-US" dirty="0"/>
                  <a:t>which is what?</a:t>
                </a:r>
              </a:p>
            </p:txBody>
          </p:sp>
        </mc:Choice>
        <mc:Fallback xmlns="">
          <p:sp>
            <p:nvSpPr>
              <p:cNvPr id="70659" name="Content Placeholder 2"/>
              <p:cNvSpPr>
                <a:spLocks noGrp="1" noRot="1" noChangeAspect="1" noMove="1" noResize="1" noEditPoints="1" noAdjustHandles="1" noChangeArrowheads="1" noChangeShapeType="1" noTextEdit="1"/>
              </p:cNvSpPr>
              <p:nvPr>
                <p:ph idx="1"/>
              </p:nvPr>
            </p:nvSpPr>
            <p:spPr>
              <a:xfrm>
                <a:off x="381000" y="838200"/>
                <a:ext cx="8763000" cy="5638800"/>
              </a:xfrm>
              <a:blipFill>
                <a:blip r:embed="rId2"/>
                <a:stretch>
                  <a:fillRect l="-2505" t="-1946" r="-2436"/>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809480F-6AC6-48C9-8403-17FCEE17A852}"/>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9</a:t>
            </a:r>
            <a:endParaRPr lang="en-US" altLang="en-US" sz="2400" i="1" dirty="0">
              <a:solidFill>
                <a:schemeClr val="folHlink"/>
              </a:solidFill>
            </a:endParaRPr>
          </a:p>
        </p:txBody>
      </p:sp>
    </p:spTree>
    <p:extLst>
      <p:ext uri="{BB962C8B-B14F-4D97-AF65-F5344CB8AC3E}">
        <p14:creationId xmlns:p14="http://schemas.microsoft.com/office/powerpoint/2010/main" val="7561567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0659" name="Content Placeholder 2"/>
              <p:cNvSpPr>
                <a:spLocks noGrp="1"/>
              </p:cNvSpPr>
              <p:nvPr>
                <p:ph idx="1"/>
              </p:nvPr>
            </p:nvSpPr>
            <p:spPr>
              <a:xfrm>
                <a:off x="381000" y="838200"/>
                <a:ext cx="8763000" cy="5638800"/>
              </a:xfrm>
            </p:spPr>
            <p:txBody>
              <a:bodyPr/>
              <a:lstStyle/>
              <a:p>
                <a:pPr eaLnBrk="1" hangingPunct="1"/>
                <a:r>
                  <a:rPr lang="en-US" dirty="0">
                    <a:effectLst/>
                    <a:ea typeface="Times New Roman" panose="02020603050405020304" pitchFamily="18" charset="0"/>
                  </a:rPr>
                  <a:t>Solve the differential equation:   </a:t>
                </a:r>
                <a14:m>
                  <m:oMath xmlns:m="http://schemas.openxmlformats.org/officeDocument/2006/math">
                    <m:f>
                      <m:fPr>
                        <m:ctrlPr>
                          <a:rPr lang="en-US" i="1">
                            <a:latin typeface="Cambria Math" panose="02040503050406030204" pitchFamily="18" charset="0"/>
                          </a:rPr>
                        </m:ctrlPr>
                      </m:fPr>
                      <m:num>
                        <m:r>
                          <m:rPr>
                            <m:nor/>
                          </m:rPr>
                          <a:rPr lang="en-US" altLang="en-US" dirty="0"/>
                          <m:t>dy</m:t>
                        </m:r>
                      </m:num>
                      <m:den>
                        <m:r>
                          <m:rPr>
                            <m:nor/>
                          </m:rPr>
                          <a:rPr lang="en-US" dirty="0">
                            <a:ea typeface="Times New Roman" panose="02020603050405020304" pitchFamily="18" charset="0"/>
                          </a:rPr>
                          <m:t>dt</m:t>
                        </m:r>
                      </m:den>
                    </m:f>
                  </m:oMath>
                </a14:m>
                <a:r>
                  <a:rPr lang="en-US" dirty="0">
                    <a:ea typeface="Times New Roman" panose="02020603050405020304" pitchFamily="18" charset="0"/>
                  </a:rPr>
                  <a:t> = </a:t>
                </a:r>
                <a:r>
                  <a:rPr lang="en-US" dirty="0"/>
                  <a:t>5t – 3</a:t>
                </a:r>
                <a:r>
                  <a:rPr lang="en-US" dirty="0">
                    <a:ea typeface="Times New Roman" panose="02020603050405020304" pitchFamily="18" charset="0"/>
                  </a:rPr>
                  <a:t>  for y(t)  if y(4) = 10</a:t>
                </a:r>
              </a:p>
              <a:p>
                <a:pPr eaLnBrk="1" hangingPunct="1"/>
                <a:endParaRPr lang="en-US" sz="2000" dirty="0">
                  <a:ea typeface="Times New Roman" panose="02020603050405020304" pitchFamily="18" charset="0"/>
                </a:endParaRPr>
              </a:p>
              <a:p>
                <a:r>
                  <a:rPr lang="en-US" dirty="0"/>
                  <a:t>∫</a:t>
                </a:r>
                <a:r>
                  <a:rPr lang="en-US" dirty="0" err="1"/>
                  <a:t>dy</a:t>
                </a:r>
                <a:r>
                  <a:rPr lang="en-US" dirty="0"/>
                  <a:t>/dt </a:t>
                </a:r>
                <a:r>
                  <a:rPr lang="en-US" dirty="0" err="1"/>
                  <a:t>dt</a:t>
                </a:r>
                <a:r>
                  <a:rPr lang="en-US" dirty="0"/>
                  <a:t> = ∫(5t-3) dt</a:t>
                </a:r>
              </a:p>
              <a:p>
                <a:r>
                  <a:rPr lang="en-US" dirty="0">
                    <a:solidFill>
                      <a:srgbClr val="FFFF00"/>
                    </a:solidFill>
                  </a:rPr>
                  <a:t>y = 5/2 t</a:t>
                </a:r>
                <a:r>
                  <a:rPr lang="en-US" baseline="30000" dirty="0">
                    <a:solidFill>
                      <a:srgbClr val="FFFF00"/>
                    </a:solidFill>
                  </a:rPr>
                  <a:t>2</a:t>
                </a:r>
                <a:r>
                  <a:rPr lang="en-US" dirty="0">
                    <a:solidFill>
                      <a:srgbClr val="FFFF00"/>
                    </a:solidFill>
                  </a:rPr>
                  <a:t> – 3t + c</a:t>
                </a:r>
              </a:p>
              <a:p>
                <a:r>
                  <a:rPr lang="en-US" dirty="0"/>
                  <a:t>Now what?</a:t>
                </a:r>
              </a:p>
            </p:txBody>
          </p:sp>
        </mc:Choice>
        <mc:Fallback xmlns="">
          <p:sp>
            <p:nvSpPr>
              <p:cNvPr id="70659" name="Content Placeholder 2"/>
              <p:cNvSpPr>
                <a:spLocks noGrp="1" noRot="1" noChangeAspect="1" noMove="1" noResize="1" noEditPoints="1" noAdjustHandles="1" noChangeArrowheads="1" noChangeShapeType="1" noTextEdit="1"/>
              </p:cNvSpPr>
              <p:nvPr>
                <p:ph idx="1"/>
              </p:nvPr>
            </p:nvSpPr>
            <p:spPr>
              <a:xfrm>
                <a:off x="381000" y="838200"/>
                <a:ext cx="8763000" cy="5638800"/>
              </a:xfrm>
              <a:blipFill>
                <a:blip r:embed="rId2"/>
                <a:stretch>
                  <a:fillRect l="-2505" t="-1946" r="-2436"/>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809480F-6AC6-48C9-8403-17FCEE17A852}"/>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9</a:t>
            </a:r>
            <a:endParaRPr lang="en-US" altLang="en-US" sz="2400" i="1" dirty="0">
              <a:solidFill>
                <a:schemeClr val="folHlink"/>
              </a:solidFill>
            </a:endParaRPr>
          </a:p>
        </p:txBody>
      </p:sp>
    </p:spTree>
    <p:extLst>
      <p:ext uri="{BB962C8B-B14F-4D97-AF65-F5344CB8AC3E}">
        <p14:creationId xmlns:p14="http://schemas.microsoft.com/office/powerpoint/2010/main" val="14141428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0659" name="Content Placeholder 2"/>
              <p:cNvSpPr>
                <a:spLocks noGrp="1"/>
              </p:cNvSpPr>
              <p:nvPr>
                <p:ph idx="1"/>
              </p:nvPr>
            </p:nvSpPr>
            <p:spPr>
              <a:xfrm>
                <a:off x="381000" y="838200"/>
                <a:ext cx="8763000" cy="5638800"/>
              </a:xfrm>
            </p:spPr>
            <p:txBody>
              <a:bodyPr/>
              <a:lstStyle/>
              <a:p>
                <a:pPr eaLnBrk="1" hangingPunct="1"/>
                <a:r>
                  <a:rPr lang="en-US" dirty="0">
                    <a:effectLst/>
                    <a:ea typeface="Times New Roman" panose="02020603050405020304" pitchFamily="18" charset="0"/>
                  </a:rPr>
                  <a:t>Solve the differential equation:   </a:t>
                </a:r>
                <a14:m>
                  <m:oMath xmlns:m="http://schemas.openxmlformats.org/officeDocument/2006/math">
                    <m:f>
                      <m:fPr>
                        <m:ctrlPr>
                          <a:rPr lang="en-US" i="1">
                            <a:latin typeface="Cambria Math" panose="02040503050406030204" pitchFamily="18" charset="0"/>
                          </a:rPr>
                        </m:ctrlPr>
                      </m:fPr>
                      <m:num>
                        <m:r>
                          <m:rPr>
                            <m:nor/>
                          </m:rPr>
                          <a:rPr lang="en-US" altLang="en-US" dirty="0"/>
                          <m:t>dy</m:t>
                        </m:r>
                      </m:num>
                      <m:den>
                        <m:r>
                          <m:rPr>
                            <m:nor/>
                          </m:rPr>
                          <a:rPr lang="en-US" dirty="0">
                            <a:ea typeface="Times New Roman" panose="02020603050405020304" pitchFamily="18" charset="0"/>
                          </a:rPr>
                          <m:t>dt</m:t>
                        </m:r>
                      </m:den>
                    </m:f>
                  </m:oMath>
                </a14:m>
                <a:r>
                  <a:rPr lang="en-US" dirty="0">
                    <a:ea typeface="Times New Roman" panose="02020603050405020304" pitchFamily="18" charset="0"/>
                  </a:rPr>
                  <a:t> = </a:t>
                </a:r>
                <a:r>
                  <a:rPr lang="en-US" dirty="0"/>
                  <a:t>5t – 3</a:t>
                </a:r>
                <a:r>
                  <a:rPr lang="en-US" dirty="0">
                    <a:ea typeface="Times New Roman" panose="02020603050405020304" pitchFamily="18" charset="0"/>
                  </a:rPr>
                  <a:t>  for y(t)  if y(4) = 10</a:t>
                </a:r>
              </a:p>
              <a:p>
                <a:pPr eaLnBrk="1" hangingPunct="1"/>
                <a:endParaRPr lang="en-US" sz="2000" dirty="0">
                  <a:ea typeface="Times New Roman" panose="02020603050405020304" pitchFamily="18" charset="0"/>
                </a:endParaRPr>
              </a:p>
              <a:p>
                <a:r>
                  <a:rPr lang="en-US" dirty="0"/>
                  <a:t>∫</a:t>
                </a:r>
                <a:r>
                  <a:rPr lang="en-US" dirty="0" err="1"/>
                  <a:t>dy</a:t>
                </a:r>
                <a:r>
                  <a:rPr lang="en-US" dirty="0"/>
                  <a:t>/dt </a:t>
                </a:r>
                <a:r>
                  <a:rPr lang="en-US" dirty="0" err="1"/>
                  <a:t>dt</a:t>
                </a:r>
                <a:r>
                  <a:rPr lang="en-US" dirty="0"/>
                  <a:t> = ∫(5t-3) dt</a:t>
                </a:r>
              </a:p>
              <a:p>
                <a:r>
                  <a:rPr lang="en-US" dirty="0">
                    <a:solidFill>
                      <a:srgbClr val="FFFF00"/>
                    </a:solidFill>
                  </a:rPr>
                  <a:t>y = 5/2 t</a:t>
                </a:r>
                <a:r>
                  <a:rPr lang="en-US" baseline="30000" dirty="0">
                    <a:solidFill>
                      <a:srgbClr val="FFFF00"/>
                    </a:solidFill>
                  </a:rPr>
                  <a:t>2</a:t>
                </a:r>
                <a:r>
                  <a:rPr lang="en-US" dirty="0">
                    <a:solidFill>
                      <a:srgbClr val="FFFF00"/>
                    </a:solidFill>
                  </a:rPr>
                  <a:t> – 3t + c</a:t>
                </a:r>
              </a:p>
              <a:p>
                <a:r>
                  <a:rPr lang="en-US" dirty="0"/>
                  <a:t>Now what? Solve for “c”</a:t>
                </a:r>
              </a:p>
            </p:txBody>
          </p:sp>
        </mc:Choice>
        <mc:Fallback xmlns="">
          <p:sp>
            <p:nvSpPr>
              <p:cNvPr id="70659" name="Content Placeholder 2"/>
              <p:cNvSpPr>
                <a:spLocks noGrp="1" noRot="1" noChangeAspect="1" noMove="1" noResize="1" noEditPoints="1" noAdjustHandles="1" noChangeArrowheads="1" noChangeShapeType="1" noTextEdit="1"/>
              </p:cNvSpPr>
              <p:nvPr>
                <p:ph idx="1"/>
              </p:nvPr>
            </p:nvSpPr>
            <p:spPr>
              <a:xfrm>
                <a:off x="381000" y="838200"/>
                <a:ext cx="8763000" cy="5638800"/>
              </a:xfrm>
              <a:blipFill>
                <a:blip r:embed="rId2"/>
                <a:stretch>
                  <a:fillRect l="-2505" t="-1946" r="-2436"/>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809480F-6AC6-48C9-8403-17FCEE17A852}"/>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9</a:t>
            </a:r>
            <a:endParaRPr lang="en-US" altLang="en-US" sz="2400" i="1" dirty="0">
              <a:solidFill>
                <a:schemeClr val="folHlink"/>
              </a:solidFill>
            </a:endParaRPr>
          </a:p>
        </p:txBody>
      </p:sp>
    </p:spTree>
    <p:extLst>
      <p:ext uri="{BB962C8B-B14F-4D97-AF65-F5344CB8AC3E}">
        <p14:creationId xmlns:p14="http://schemas.microsoft.com/office/powerpoint/2010/main" val="15313887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0659" name="Content Placeholder 2"/>
              <p:cNvSpPr>
                <a:spLocks noGrp="1"/>
              </p:cNvSpPr>
              <p:nvPr>
                <p:ph idx="1"/>
              </p:nvPr>
            </p:nvSpPr>
            <p:spPr>
              <a:xfrm>
                <a:off x="381000" y="838200"/>
                <a:ext cx="8763000" cy="5638800"/>
              </a:xfrm>
            </p:spPr>
            <p:txBody>
              <a:bodyPr/>
              <a:lstStyle/>
              <a:p>
                <a:pPr eaLnBrk="1" hangingPunct="1"/>
                <a:r>
                  <a:rPr lang="en-US" dirty="0">
                    <a:effectLst/>
                    <a:ea typeface="Times New Roman" panose="02020603050405020304" pitchFamily="18" charset="0"/>
                  </a:rPr>
                  <a:t>Solve the differential equation:   </a:t>
                </a:r>
                <a14:m>
                  <m:oMath xmlns:m="http://schemas.openxmlformats.org/officeDocument/2006/math">
                    <m:f>
                      <m:fPr>
                        <m:ctrlPr>
                          <a:rPr lang="en-US" i="1">
                            <a:latin typeface="Cambria Math" panose="02040503050406030204" pitchFamily="18" charset="0"/>
                          </a:rPr>
                        </m:ctrlPr>
                      </m:fPr>
                      <m:num>
                        <m:r>
                          <m:rPr>
                            <m:nor/>
                          </m:rPr>
                          <a:rPr lang="en-US" altLang="en-US" dirty="0"/>
                          <m:t>dy</m:t>
                        </m:r>
                      </m:num>
                      <m:den>
                        <m:r>
                          <m:rPr>
                            <m:nor/>
                          </m:rPr>
                          <a:rPr lang="en-US" dirty="0">
                            <a:ea typeface="Times New Roman" panose="02020603050405020304" pitchFamily="18" charset="0"/>
                          </a:rPr>
                          <m:t>dt</m:t>
                        </m:r>
                      </m:den>
                    </m:f>
                  </m:oMath>
                </a14:m>
                <a:r>
                  <a:rPr lang="en-US" dirty="0">
                    <a:ea typeface="Times New Roman" panose="02020603050405020304" pitchFamily="18" charset="0"/>
                  </a:rPr>
                  <a:t> = </a:t>
                </a:r>
                <a:r>
                  <a:rPr lang="en-US" dirty="0"/>
                  <a:t>5t – 3</a:t>
                </a:r>
                <a:r>
                  <a:rPr lang="en-US" dirty="0">
                    <a:ea typeface="Times New Roman" panose="02020603050405020304" pitchFamily="18" charset="0"/>
                  </a:rPr>
                  <a:t>  for y(t)  if y(4) = 10</a:t>
                </a:r>
              </a:p>
              <a:p>
                <a:pPr eaLnBrk="1" hangingPunct="1"/>
                <a:endParaRPr lang="en-US" sz="2000" dirty="0">
                  <a:ea typeface="Times New Roman" panose="02020603050405020304" pitchFamily="18" charset="0"/>
                </a:endParaRPr>
              </a:p>
              <a:p>
                <a:r>
                  <a:rPr lang="en-US" dirty="0"/>
                  <a:t>∫</a:t>
                </a:r>
                <a:r>
                  <a:rPr lang="en-US" dirty="0" err="1"/>
                  <a:t>dy</a:t>
                </a:r>
                <a:r>
                  <a:rPr lang="en-US" dirty="0"/>
                  <a:t>/dt </a:t>
                </a:r>
                <a:r>
                  <a:rPr lang="en-US" dirty="0" err="1"/>
                  <a:t>dt</a:t>
                </a:r>
                <a:r>
                  <a:rPr lang="en-US" dirty="0"/>
                  <a:t> = ∫(5t-3) dt</a:t>
                </a:r>
              </a:p>
              <a:p>
                <a:r>
                  <a:rPr lang="en-US" dirty="0"/>
                  <a:t>y = 5/2 t</a:t>
                </a:r>
                <a:r>
                  <a:rPr lang="en-US" baseline="30000" dirty="0"/>
                  <a:t>2</a:t>
                </a:r>
                <a:r>
                  <a:rPr lang="en-US" dirty="0"/>
                  <a:t> – 3t + c</a:t>
                </a:r>
              </a:p>
              <a:p>
                <a:r>
                  <a:rPr lang="en-US" dirty="0"/>
                  <a:t>Now what? </a:t>
                </a:r>
                <a:r>
                  <a:rPr lang="en-US" dirty="0">
                    <a:solidFill>
                      <a:srgbClr val="FFFF00"/>
                    </a:solidFill>
                  </a:rPr>
                  <a:t>Solve for “c”</a:t>
                </a:r>
              </a:p>
              <a:p>
                <a:r>
                  <a:rPr lang="en-US" dirty="0"/>
                  <a:t>How?</a:t>
                </a:r>
              </a:p>
            </p:txBody>
          </p:sp>
        </mc:Choice>
        <mc:Fallback xmlns="">
          <p:sp>
            <p:nvSpPr>
              <p:cNvPr id="70659" name="Content Placeholder 2"/>
              <p:cNvSpPr>
                <a:spLocks noGrp="1" noRot="1" noChangeAspect="1" noMove="1" noResize="1" noEditPoints="1" noAdjustHandles="1" noChangeArrowheads="1" noChangeShapeType="1" noTextEdit="1"/>
              </p:cNvSpPr>
              <p:nvPr>
                <p:ph idx="1"/>
              </p:nvPr>
            </p:nvSpPr>
            <p:spPr>
              <a:xfrm>
                <a:off x="381000" y="838200"/>
                <a:ext cx="8763000" cy="5638800"/>
              </a:xfrm>
              <a:blipFill>
                <a:blip r:embed="rId2"/>
                <a:stretch>
                  <a:fillRect l="-2505" t="-1946" r="-2436"/>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809480F-6AC6-48C9-8403-17FCEE17A852}"/>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9</a:t>
            </a:r>
            <a:endParaRPr lang="en-US" altLang="en-US" sz="2400" i="1" dirty="0">
              <a:solidFill>
                <a:schemeClr val="folHlink"/>
              </a:solidFill>
            </a:endParaRPr>
          </a:p>
        </p:txBody>
      </p:sp>
    </p:spTree>
    <p:extLst>
      <p:ext uri="{BB962C8B-B14F-4D97-AF65-F5344CB8AC3E}">
        <p14:creationId xmlns:p14="http://schemas.microsoft.com/office/powerpoint/2010/main" val="29134569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0659" name="Content Placeholder 2"/>
              <p:cNvSpPr>
                <a:spLocks noGrp="1"/>
              </p:cNvSpPr>
              <p:nvPr>
                <p:ph idx="1"/>
              </p:nvPr>
            </p:nvSpPr>
            <p:spPr>
              <a:xfrm>
                <a:off x="381000" y="838200"/>
                <a:ext cx="8763000" cy="5638800"/>
              </a:xfrm>
            </p:spPr>
            <p:txBody>
              <a:bodyPr/>
              <a:lstStyle/>
              <a:p>
                <a:pPr eaLnBrk="1" hangingPunct="1"/>
                <a:r>
                  <a:rPr lang="en-US" dirty="0">
                    <a:effectLst/>
                    <a:ea typeface="Times New Roman" panose="02020603050405020304" pitchFamily="18" charset="0"/>
                  </a:rPr>
                  <a:t>Solve the differential equation:   </a:t>
                </a:r>
                <a14:m>
                  <m:oMath xmlns:m="http://schemas.openxmlformats.org/officeDocument/2006/math">
                    <m:f>
                      <m:fPr>
                        <m:ctrlPr>
                          <a:rPr lang="en-US" i="1">
                            <a:latin typeface="Cambria Math" panose="02040503050406030204" pitchFamily="18" charset="0"/>
                          </a:rPr>
                        </m:ctrlPr>
                      </m:fPr>
                      <m:num>
                        <m:r>
                          <m:rPr>
                            <m:nor/>
                          </m:rPr>
                          <a:rPr lang="en-US" altLang="en-US" dirty="0"/>
                          <m:t>dy</m:t>
                        </m:r>
                      </m:num>
                      <m:den>
                        <m:r>
                          <m:rPr>
                            <m:nor/>
                          </m:rPr>
                          <a:rPr lang="en-US" dirty="0">
                            <a:ea typeface="Times New Roman" panose="02020603050405020304" pitchFamily="18" charset="0"/>
                          </a:rPr>
                          <m:t>dt</m:t>
                        </m:r>
                      </m:den>
                    </m:f>
                  </m:oMath>
                </a14:m>
                <a:r>
                  <a:rPr lang="en-US" dirty="0">
                    <a:ea typeface="Times New Roman" panose="02020603050405020304" pitchFamily="18" charset="0"/>
                  </a:rPr>
                  <a:t> = </a:t>
                </a:r>
                <a:r>
                  <a:rPr lang="en-US" dirty="0"/>
                  <a:t>5t – 3</a:t>
                </a:r>
                <a:r>
                  <a:rPr lang="en-US" dirty="0">
                    <a:ea typeface="Times New Roman" panose="02020603050405020304" pitchFamily="18" charset="0"/>
                  </a:rPr>
                  <a:t>  for y(t)  if y(4) = 10</a:t>
                </a:r>
              </a:p>
              <a:p>
                <a:pPr eaLnBrk="1" hangingPunct="1"/>
                <a:endParaRPr lang="en-US" sz="2000" dirty="0">
                  <a:ea typeface="Times New Roman" panose="02020603050405020304" pitchFamily="18" charset="0"/>
                </a:endParaRPr>
              </a:p>
              <a:p>
                <a:r>
                  <a:rPr lang="en-US" dirty="0"/>
                  <a:t>y(t) = 5/2 t</a:t>
                </a:r>
                <a:r>
                  <a:rPr lang="en-US" baseline="30000" dirty="0"/>
                  <a:t>2</a:t>
                </a:r>
                <a:r>
                  <a:rPr lang="en-US" dirty="0"/>
                  <a:t> – 3t + c</a:t>
                </a:r>
              </a:p>
              <a:p>
                <a:r>
                  <a:rPr lang="en-US" dirty="0"/>
                  <a:t>10 = 5/2 (4)</a:t>
                </a:r>
                <a:r>
                  <a:rPr lang="en-US" baseline="30000" dirty="0"/>
                  <a:t>2</a:t>
                </a:r>
                <a:r>
                  <a:rPr lang="en-US" dirty="0"/>
                  <a:t> – 3(4) + c</a:t>
                </a:r>
              </a:p>
              <a:p>
                <a:r>
                  <a:rPr lang="en-US" dirty="0"/>
                  <a:t>Do it!</a:t>
                </a:r>
              </a:p>
            </p:txBody>
          </p:sp>
        </mc:Choice>
        <mc:Fallback xmlns="">
          <p:sp>
            <p:nvSpPr>
              <p:cNvPr id="70659" name="Content Placeholder 2"/>
              <p:cNvSpPr>
                <a:spLocks noGrp="1" noRot="1" noChangeAspect="1" noMove="1" noResize="1" noEditPoints="1" noAdjustHandles="1" noChangeArrowheads="1" noChangeShapeType="1" noTextEdit="1"/>
              </p:cNvSpPr>
              <p:nvPr>
                <p:ph idx="1"/>
              </p:nvPr>
            </p:nvSpPr>
            <p:spPr>
              <a:xfrm>
                <a:off x="381000" y="838200"/>
                <a:ext cx="8763000" cy="5638800"/>
              </a:xfrm>
              <a:blipFill>
                <a:blip r:embed="rId2"/>
                <a:stretch>
                  <a:fillRect l="-2505" t="-1946" r="-2436"/>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809480F-6AC6-48C9-8403-17FCEE17A852}"/>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DIFFERENTIAL EQUATIONS</a:t>
            </a:r>
          </a:p>
          <a:p>
            <a:pPr algn="ctr" eaLnBrk="1" hangingPunct="1">
              <a:spcBef>
                <a:spcPct val="0"/>
              </a:spcBef>
              <a:buFontTx/>
              <a:buNone/>
            </a:pPr>
            <a:r>
              <a:rPr lang="en-US" altLang="en-US" sz="2400" dirty="0">
                <a:solidFill>
                  <a:schemeClr val="bg1"/>
                </a:solidFill>
              </a:rPr>
              <a:t>IN-CLASS PROBLEM 9</a:t>
            </a:r>
            <a:endParaRPr lang="en-US" altLang="en-US" sz="2400" i="1" dirty="0">
              <a:solidFill>
                <a:schemeClr val="folHlink"/>
              </a:solidFill>
            </a:endParaRPr>
          </a:p>
        </p:txBody>
      </p:sp>
      <p:cxnSp>
        <p:nvCxnSpPr>
          <p:cNvPr id="3" name="Straight Arrow Connector 2">
            <a:extLst>
              <a:ext uri="{FF2B5EF4-FFF2-40B4-BE49-F238E27FC236}">
                <a16:creationId xmlns:a16="http://schemas.microsoft.com/office/drawing/2014/main" id="{820A3DC4-D72E-49CE-957E-3D222CC9469A}"/>
              </a:ext>
            </a:extLst>
          </p:cNvPr>
          <p:cNvCxnSpPr/>
          <p:nvPr/>
        </p:nvCxnSpPr>
        <p:spPr>
          <a:xfrm flipH="1">
            <a:off x="1143000" y="2362200"/>
            <a:ext cx="7620000" cy="1524000"/>
          </a:xfrm>
          <a:prstGeom prst="straightConnector1">
            <a:avLst/>
          </a:prstGeom>
          <a:ln w="635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30EFDB1-422B-431A-ACC5-F08C78220EF7}"/>
              </a:ext>
            </a:extLst>
          </p:cNvPr>
          <p:cNvCxnSpPr>
            <a:cxnSpLocks/>
          </p:cNvCxnSpPr>
          <p:nvPr/>
        </p:nvCxnSpPr>
        <p:spPr>
          <a:xfrm flipH="1">
            <a:off x="3276600" y="2362200"/>
            <a:ext cx="4114800" cy="1524000"/>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F9BCA2A-FA7D-425E-BCC8-AEAC21DAEA46}"/>
              </a:ext>
            </a:extLst>
          </p:cNvPr>
          <p:cNvCxnSpPr>
            <a:cxnSpLocks/>
          </p:cNvCxnSpPr>
          <p:nvPr/>
        </p:nvCxnSpPr>
        <p:spPr>
          <a:xfrm flipH="1">
            <a:off x="5181600" y="2362200"/>
            <a:ext cx="2171700" cy="1524000"/>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94782"/>
      </p:ext>
    </p:extLst>
  </p:cSld>
  <p:clrMapOvr>
    <a:masterClrMapping/>
  </p:clrMapOvr>
</p:sld>
</file>

<file path=ppt/theme/theme1.xml><?xml version="1.0" encoding="utf-8"?>
<a:theme xmlns:a="http://schemas.openxmlformats.org/drawingml/2006/main" name="Office Theme">
  <a:themeElements>
    <a:clrScheme name="VikkiDk">
      <a:dk1>
        <a:srgbClr val="FFFFFF"/>
      </a:dk1>
      <a:lt1>
        <a:srgbClr val="000000"/>
      </a:lt1>
      <a:dk2>
        <a:srgbClr val="000000"/>
      </a:dk2>
      <a:lt2>
        <a:srgbClr val="000000"/>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Vikki">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6257</TotalTime>
  <Words>5841</Words>
  <Application>Microsoft Office PowerPoint</Application>
  <PresentationFormat>On-screen Show (4:3)</PresentationFormat>
  <Paragraphs>917</Paragraphs>
  <Slides>160</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160</vt:i4>
      </vt:variant>
    </vt:vector>
  </HeadingPairs>
  <TitlesOfParts>
    <vt:vector size="167" baseType="lpstr">
      <vt:lpstr>Arial</vt:lpstr>
      <vt:lpstr>Calibri</vt:lpstr>
      <vt:lpstr>Cambria Math</vt:lpstr>
      <vt:lpstr>Comic Sans MS</vt:lpstr>
      <vt:lpstr>Symbol</vt:lpstr>
      <vt:lpstr>Wingdings</vt:lpstr>
      <vt:lpstr>Office Theme</vt:lpstr>
      <vt:lpstr>PowerPoint Presentation</vt:lpstr>
      <vt:lpstr>What’s Up?</vt:lpstr>
      <vt:lpstr>What’s Up?</vt:lpstr>
      <vt:lpstr>Review</vt:lpstr>
      <vt:lpstr>Arc (Curve) Length</vt:lpstr>
      <vt:lpstr>Arc (Curve) Length</vt:lpstr>
      <vt:lpstr>Arc (Curve) Length</vt:lpstr>
      <vt:lpstr>Arc (Curve) Length</vt:lpstr>
      <vt:lpstr>Arc (Curve) Length</vt:lpstr>
      <vt:lpstr>Arc (Curve) Length</vt:lpstr>
      <vt:lpstr>Arc (Curve) Length</vt:lpstr>
      <vt:lpstr>Arc (Curve) Length</vt:lpstr>
      <vt:lpstr>Surface Area</vt:lpstr>
      <vt:lpstr>Surface Area</vt:lpstr>
      <vt:lpstr>Surface Area</vt:lpstr>
      <vt:lpstr>Surface Area</vt:lpstr>
      <vt:lpstr>Surface Area</vt:lpstr>
      <vt:lpstr>Surface Area</vt:lpstr>
      <vt:lpstr>Surface Area</vt:lpstr>
      <vt:lpstr>Surface Area</vt:lpstr>
      <vt:lpstr>Surface Area</vt:lpstr>
      <vt:lpstr>Surface Area</vt:lpstr>
      <vt:lpstr>Surface Area</vt:lpstr>
      <vt:lpstr>Growth Models</vt:lpstr>
      <vt:lpstr>Growth Models</vt:lpstr>
      <vt:lpstr>Compound Interest</vt:lpstr>
      <vt:lpstr>Growth and Decay Models</vt:lpstr>
      <vt:lpstr>Growth and Decay Models</vt:lpstr>
      <vt:lpstr>Growth and Decay Models</vt:lpstr>
      <vt:lpstr>Growth and Decay Models</vt:lpstr>
      <vt:lpstr>Growth Models</vt:lpstr>
      <vt:lpstr>Questions?</vt:lpstr>
      <vt:lpstr>Differential Equations</vt:lpstr>
      <vt:lpstr>Differential Equations</vt:lpstr>
      <vt:lpstr>Differential Equations</vt:lpstr>
      <vt:lpstr>Differential Equations</vt:lpstr>
      <vt:lpstr>Differential Equations</vt:lpstr>
      <vt:lpstr>Differential Equations</vt:lpstr>
      <vt:lpstr>Differential Equations</vt:lpstr>
      <vt:lpstr>Differential Equations</vt:lpstr>
      <vt:lpstr>Differential Equations</vt:lpstr>
      <vt:lpstr>Differential Equations</vt:lpstr>
      <vt:lpstr>Differential Equations</vt:lpstr>
      <vt:lpstr>Differential Equations</vt:lpstr>
      <vt:lpstr>Differential Equations</vt:lpstr>
      <vt:lpstr>DiffEqs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Differential Equations</vt:lpstr>
      <vt:lpstr>Differential Equations</vt:lpstr>
      <vt:lpstr>Differential Equations</vt:lpstr>
      <vt:lpstr>Differential Equations</vt:lpstr>
      <vt:lpstr>Differential Equations</vt:lpstr>
      <vt:lpstr>Differential Equations</vt:lpstr>
      <vt:lpstr>PowerPoint Presentation</vt:lpstr>
      <vt:lpstr>PowerPoint Presentation</vt:lpstr>
      <vt:lpstr>Differential Equations</vt:lpstr>
      <vt:lpstr>Differential Equations</vt:lpstr>
      <vt:lpstr>Differential Equations</vt:lpstr>
      <vt:lpstr>PowerPoint Presentation</vt:lpstr>
      <vt:lpstr>Differential Equations</vt:lpstr>
      <vt:lpstr>Differential Equations</vt:lpstr>
      <vt:lpstr>Differential Equations</vt:lpstr>
      <vt:lpstr>Differential Equations</vt:lpstr>
      <vt:lpstr>Differential Equations</vt:lpstr>
      <vt:lpstr>Differential Equations</vt:lpstr>
      <vt:lpstr>Differential Equations</vt:lpstr>
      <vt:lpstr>Differential Equations</vt:lpstr>
      <vt:lpstr>Differential Equations</vt:lpstr>
      <vt:lpstr>Differential Equations</vt:lpstr>
      <vt:lpstr>Differential Equations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Differential Equations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Differential Equations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Differential Equations</vt:lpstr>
      <vt:lpstr>Differential Equations</vt:lpstr>
      <vt:lpstr>Differential Equations</vt:lpstr>
      <vt:lpstr>Differential Equations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Differential Equations</vt:lpstr>
      <vt:lpstr>Differential Equations</vt:lpstr>
      <vt:lpstr>Differential Equations</vt:lpstr>
      <vt:lpstr>Differential Equations</vt:lpstr>
      <vt:lpstr>Differential Equations</vt:lpstr>
      <vt:lpstr>Differential Equations</vt:lpstr>
      <vt:lpstr>Differential Equations</vt:lpstr>
      <vt:lpstr>Differential Equations</vt:lpstr>
      <vt:lpstr>Differential Equations</vt:lpstr>
      <vt:lpstr>Differential Equations</vt:lpstr>
      <vt:lpstr>Differential Equations</vt:lpstr>
      <vt:lpstr>Differential Equations</vt:lpstr>
      <vt:lpstr>Differential Equations</vt:lpstr>
      <vt:lpstr>Differential Equations</vt:lpstr>
      <vt:lpstr>Differential Equations</vt:lpstr>
      <vt:lpstr>Differential Equations</vt:lpstr>
      <vt:lpstr>PowerPoint Presentation</vt:lpstr>
      <vt:lpstr>Differential Equations</vt:lpstr>
      <vt:lpstr>Differential Equations</vt:lpstr>
      <vt:lpstr>PowerPoint Presentation</vt:lpstr>
      <vt:lpstr>PowerPoint Presentation</vt:lpstr>
      <vt:lpstr>PowerPoint Presentation</vt:lpstr>
      <vt:lpstr>PowerPoint Presentation</vt:lpstr>
      <vt:lpstr>Summary</vt:lpstr>
      <vt:lpstr>You Survived!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Vikki French at 049</dc:creator>
  <cp:lastModifiedBy>Vikki French</cp:lastModifiedBy>
  <cp:revision>584</cp:revision>
  <dcterms:created xsi:type="dcterms:W3CDTF">2012-09-06T22:30:26Z</dcterms:created>
  <dcterms:modified xsi:type="dcterms:W3CDTF">2023-01-12T08:26:40Z</dcterms:modified>
</cp:coreProperties>
</file>