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0"/>
  </p:notesMasterIdLst>
  <p:handoutMasterIdLst>
    <p:handoutMasterId r:id="rId181"/>
  </p:handoutMasterIdLst>
  <p:sldIdLst>
    <p:sldId id="546" r:id="rId2"/>
    <p:sldId id="538" r:id="rId3"/>
    <p:sldId id="547" r:id="rId4"/>
    <p:sldId id="2976" r:id="rId5"/>
    <p:sldId id="1613" r:id="rId6"/>
    <p:sldId id="1614" r:id="rId7"/>
    <p:sldId id="1615" r:id="rId8"/>
    <p:sldId id="605" r:id="rId9"/>
    <p:sldId id="1616" r:id="rId10"/>
    <p:sldId id="1627" r:id="rId11"/>
    <p:sldId id="1628" r:id="rId12"/>
    <p:sldId id="1626" r:id="rId13"/>
    <p:sldId id="1629" r:id="rId14"/>
    <p:sldId id="1634" r:id="rId15"/>
    <p:sldId id="619" r:id="rId16"/>
    <p:sldId id="1630" r:id="rId17"/>
    <p:sldId id="1617" r:id="rId18"/>
    <p:sldId id="1633" r:id="rId19"/>
    <p:sldId id="1635" r:id="rId20"/>
    <p:sldId id="620" r:id="rId21"/>
    <p:sldId id="1631" r:id="rId22"/>
    <p:sldId id="1632" r:id="rId23"/>
    <p:sldId id="1636" r:id="rId24"/>
    <p:sldId id="616" r:id="rId25"/>
    <p:sldId id="1618" r:id="rId26"/>
    <p:sldId id="1552" r:id="rId27"/>
    <p:sldId id="1619" r:id="rId28"/>
    <p:sldId id="1828" r:id="rId29"/>
    <p:sldId id="1620" r:id="rId30"/>
    <p:sldId id="1638" r:id="rId31"/>
    <p:sldId id="1637" r:id="rId32"/>
    <p:sldId id="1621" r:id="rId33"/>
    <p:sldId id="1725" r:id="rId34"/>
    <p:sldId id="1622" r:id="rId35"/>
    <p:sldId id="1623" r:id="rId36"/>
    <p:sldId id="1624" r:id="rId37"/>
    <p:sldId id="1639" r:id="rId38"/>
    <p:sldId id="1625" r:id="rId39"/>
    <p:sldId id="1640" r:id="rId40"/>
    <p:sldId id="1642" r:id="rId41"/>
    <p:sldId id="1643" r:id="rId42"/>
    <p:sldId id="1644" r:id="rId43"/>
    <p:sldId id="1645" r:id="rId44"/>
    <p:sldId id="1646" r:id="rId45"/>
    <p:sldId id="1647" r:id="rId46"/>
    <p:sldId id="2960" r:id="rId47"/>
    <p:sldId id="2961" r:id="rId48"/>
    <p:sldId id="1648" r:id="rId49"/>
    <p:sldId id="2962" r:id="rId50"/>
    <p:sldId id="1649" r:id="rId51"/>
    <p:sldId id="1610" r:id="rId52"/>
    <p:sldId id="1650" r:id="rId53"/>
    <p:sldId id="1651" r:id="rId54"/>
    <p:sldId id="1652" r:id="rId55"/>
    <p:sldId id="1726" r:id="rId56"/>
    <p:sldId id="1653" r:id="rId57"/>
    <p:sldId id="1654" r:id="rId58"/>
    <p:sldId id="1655" r:id="rId59"/>
    <p:sldId id="1656" r:id="rId60"/>
    <p:sldId id="1657" r:id="rId61"/>
    <p:sldId id="1658" r:id="rId62"/>
    <p:sldId id="1659" r:id="rId63"/>
    <p:sldId id="1660" r:id="rId64"/>
    <p:sldId id="1558" r:id="rId65"/>
    <p:sldId id="1699" r:id="rId66"/>
    <p:sldId id="1829" r:id="rId67"/>
    <p:sldId id="1705" r:id="rId68"/>
    <p:sldId id="1706" r:id="rId69"/>
    <p:sldId id="1707" r:id="rId70"/>
    <p:sldId id="1708" r:id="rId71"/>
    <p:sldId id="1702" r:id="rId72"/>
    <p:sldId id="1728" r:id="rId73"/>
    <p:sldId id="1729" r:id="rId74"/>
    <p:sldId id="1698" r:id="rId75"/>
    <p:sldId id="1661" r:id="rId76"/>
    <p:sldId id="1662" r:id="rId77"/>
    <p:sldId id="2954" r:id="rId78"/>
    <p:sldId id="1664" r:id="rId79"/>
    <p:sldId id="2953" r:id="rId80"/>
    <p:sldId id="1675" r:id="rId81"/>
    <p:sldId id="1676" r:id="rId82"/>
    <p:sldId id="1683" r:id="rId83"/>
    <p:sldId id="1678" r:id="rId84"/>
    <p:sldId id="1679" r:id="rId85"/>
    <p:sldId id="1680" r:id="rId86"/>
    <p:sldId id="1727" r:id="rId87"/>
    <p:sldId id="1681" r:id="rId88"/>
    <p:sldId id="1682" r:id="rId89"/>
    <p:sldId id="1685" r:id="rId90"/>
    <p:sldId id="1684" r:id="rId91"/>
    <p:sldId id="1686" r:id="rId92"/>
    <p:sldId id="1599" r:id="rId93"/>
    <p:sldId id="1717" r:id="rId94"/>
    <p:sldId id="2956" r:id="rId95"/>
    <p:sldId id="2957" r:id="rId96"/>
    <p:sldId id="2958" r:id="rId97"/>
    <p:sldId id="2955" r:id="rId98"/>
    <p:sldId id="1718" r:id="rId99"/>
    <p:sldId id="1719" r:id="rId100"/>
    <p:sldId id="1721" r:id="rId101"/>
    <p:sldId id="1722" r:id="rId102"/>
    <p:sldId id="1731" r:id="rId103"/>
    <p:sldId id="1723" r:id="rId104"/>
    <p:sldId id="2963" r:id="rId105"/>
    <p:sldId id="1724" r:id="rId106"/>
    <p:sldId id="2964" r:id="rId107"/>
    <p:sldId id="2921" r:id="rId108"/>
    <p:sldId id="2965" r:id="rId109"/>
    <p:sldId id="651" r:id="rId110"/>
    <p:sldId id="2966" r:id="rId111"/>
    <p:sldId id="652" r:id="rId112"/>
    <p:sldId id="2967" r:id="rId113"/>
    <p:sldId id="2968" r:id="rId114"/>
    <p:sldId id="1743" r:id="rId115"/>
    <p:sldId id="1733" r:id="rId116"/>
    <p:sldId id="1744" r:id="rId117"/>
    <p:sldId id="2969" r:id="rId118"/>
    <p:sldId id="1730" r:id="rId119"/>
    <p:sldId id="1734" r:id="rId120"/>
    <p:sldId id="2767" r:id="rId121"/>
    <p:sldId id="2768" r:id="rId122"/>
    <p:sldId id="2769" r:id="rId123"/>
    <p:sldId id="2770" r:id="rId124"/>
    <p:sldId id="1732" r:id="rId125"/>
    <p:sldId id="1735" r:id="rId126"/>
    <p:sldId id="1736" r:id="rId127"/>
    <p:sldId id="1737" r:id="rId128"/>
    <p:sldId id="1738" r:id="rId129"/>
    <p:sldId id="1741" r:id="rId130"/>
    <p:sldId id="2970" r:id="rId131"/>
    <p:sldId id="1818" r:id="rId132"/>
    <p:sldId id="1819" r:id="rId133"/>
    <p:sldId id="1827" r:id="rId134"/>
    <p:sldId id="1822" r:id="rId135"/>
    <p:sldId id="1823" r:id="rId136"/>
    <p:sldId id="2971" r:id="rId137"/>
    <p:sldId id="2972" r:id="rId138"/>
    <p:sldId id="1830" r:id="rId139"/>
    <p:sldId id="1831" r:id="rId140"/>
    <p:sldId id="1824" r:id="rId141"/>
    <p:sldId id="1825" r:id="rId142"/>
    <p:sldId id="1820" r:id="rId143"/>
    <p:sldId id="1821" r:id="rId144"/>
    <p:sldId id="1817" r:id="rId145"/>
    <p:sldId id="1739" r:id="rId146"/>
    <p:sldId id="1742" r:id="rId147"/>
    <p:sldId id="1740" r:id="rId148"/>
    <p:sldId id="1745" r:id="rId149"/>
    <p:sldId id="1747" r:id="rId150"/>
    <p:sldId id="1746" r:id="rId151"/>
    <p:sldId id="1758" r:id="rId152"/>
    <p:sldId id="1748" r:id="rId153"/>
    <p:sldId id="1749" r:id="rId154"/>
    <p:sldId id="1750" r:id="rId155"/>
    <p:sldId id="1751" r:id="rId156"/>
    <p:sldId id="1752" r:id="rId157"/>
    <p:sldId id="1753" r:id="rId158"/>
    <p:sldId id="1754" r:id="rId159"/>
    <p:sldId id="1755" r:id="rId160"/>
    <p:sldId id="1756" r:id="rId161"/>
    <p:sldId id="1757" r:id="rId162"/>
    <p:sldId id="1759" r:id="rId163"/>
    <p:sldId id="631" r:id="rId164"/>
    <p:sldId id="2973" r:id="rId165"/>
    <p:sldId id="1800" r:id="rId166"/>
    <p:sldId id="2975" r:id="rId167"/>
    <p:sldId id="1760" r:id="rId168"/>
    <p:sldId id="680" r:id="rId169"/>
    <p:sldId id="682" r:id="rId170"/>
    <p:sldId id="1761" r:id="rId171"/>
    <p:sldId id="1801" r:id="rId172"/>
    <p:sldId id="1802" r:id="rId173"/>
    <p:sldId id="1809" r:id="rId174"/>
    <p:sldId id="1815" r:id="rId175"/>
    <p:sldId id="1816" r:id="rId176"/>
    <p:sldId id="2772" r:id="rId177"/>
    <p:sldId id="543" r:id="rId178"/>
    <p:sldId id="2780" r:id="rId1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4" autoAdjust="0"/>
    <p:restoredTop sz="94660"/>
  </p:normalViewPr>
  <p:slideViewPr>
    <p:cSldViewPr>
      <p:cViewPr varScale="1">
        <p:scale>
          <a:sx n="106" d="100"/>
          <a:sy n="106" d="100"/>
        </p:scale>
        <p:origin x="1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8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9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3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8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4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8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4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02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7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79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4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19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6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8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1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8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0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2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67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7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1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25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37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02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0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31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3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19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61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36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2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035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63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16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087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6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69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85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09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02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93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37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8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41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65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17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10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74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457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34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91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20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935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7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7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7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wolframalpha.com/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framalpha.com/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framalpha.com/" TargetMode="Externa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40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fractalkitty.com/wp-content/uploads/2019/07/untitled_artwork-10.jpg?fit=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9</a:t>
            </a:r>
            <a:r>
              <a:rPr lang="en-US" altLang="en-US" sz="2000" b="1" dirty="0">
                <a:solidFill>
                  <a:srgbClr val="CCFFFF"/>
                </a:solidFill>
              </a:rPr>
              <a:t> </a:t>
            </a:r>
            <a:r>
              <a:rPr lang="en-US" altLang="en-US" sz="7500" b="1" dirty="0">
                <a:solidFill>
                  <a:srgbClr val="CCFFFF"/>
                </a:solidFill>
              </a:rPr>
              <a:t>! </a:t>
            </a:r>
            <a:r>
              <a:rPr lang="en-US" altLang="en-US" sz="100" b="1" dirty="0">
                <a:solidFill>
                  <a:srgbClr val="CCFFFF"/>
                </a:solidFill>
              </a:rPr>
              <a:t>.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The area of a rectangle is: </a:t>
            </a:r>
            <a:r>
              <a:rPr lang="en-US" i="1" dirty="0" err="1"/>
              <a:t>lw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B38F3-9839-4812-9E61-B21ED9194648}"/>
              </a:ext>
            </a:extLst>
          </p:cNvPr>
          <p:cNvSpPr/>
          <p:nvPr/>
        </p:nvSpPr>
        <p:spPr>
          <a:xfrm>
            <a:off x="2971800" y="34290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EBD8-3988-4C8C-96E7-DB046CB8507C}"/>
              </a:ext>
            </a:extLst>
          </p:cNvPr>
          <p:cNvSpPr txBox="1"/>
          <p:nvPr/>
        </p:nvSpPr>
        <p:spPr>
          <a:xfrm>
            <a:off x="4191000" y="3028890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AF32-E029-4FC3-894D-39B9EE32BEC1}"/>
              </a:ext>
            </a:extLst>
          </p:cNvPr>
          <p:cNvSpPr txBox="1"/>
          <p:nvPr/>
        </p:nvSpPr>
        <p:spPr>
          <a:xfrm>
            <a:off x="6019800" y="3990945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C897C-467E-40F8-8DBE-2ABAE8D28E90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299318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Find the area under the curve between T=20°C and 25°C </a:t>
            </a:r>
          </a:p>
          <a:p>
            <a:r>
              <a:rPr lang="en-US" sz="4000" b="1" dirty="0"/>
              <a:t>∫</a:t>
            </a:r>
            <a:r>
              <a:rPr lang="en-US" baseline="-25000" dirty="0"/>
              <a:t>20</a:t>
            </a:r>
            <a:r>
              <a:rPr lang="en-US" baseline="30000" dirty="0"/>
              <a:t>25</a:t>
            </a:r>
            <a:r>
              <a:rPr lang="en-US" sz="4000" b="1" dirty="0"/>
              <a:t> (0.009T</a:t>
            </a:r>
            <a:r>
              <a:rPr lang="en-US" sz="4000" b="1" baseline="30000" dirty="0"/>
              <a:t>2</a:t>
            </a:r>
            <a:r>
              <a:rPr lang="en-US" sz="4000" b="1" dirty="0"/>
              <a:t> + 0.02T – 0.7) dT</a:t>
            </a:r>
            <a:endParaRPr lang="en-US" dirty="0"/>
          </a:p>
          <a:p>
            <a:r>
              <a:rPr lang="en-US" dirty="0"/>
              <a:t>(0.009/3)</a:t>
            </a:r>
            <a:r>
              <a:rPr lang="en-US" sz="4000" b="1" dirty="0">
                <a:solidFill>
                  <a:srgbClr val="CCFFFF"/>
                </a:solidFill>
              </a:rPr>
              <a:t>T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+(0.02/2)T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-0.7T</a:t>
            </a:r>
            <a:r>
              <a:rPr lang="en-US" sz="4800" b="1" dirty="0"/>
              <a:t>|</a:t>
            </a:r>
            <a:r>
              <a:rPr lang="en-US" sz="3000" baseline="-25000" dirty="0"/>
              <a:t>20</a:t>
            </a:r>
            <a:r>
              <a:rPr lang="en-US" sz="3000" baseline="30000" dirty="0"/>
              <a:t>25</a:t>
            </a:r>
            <a:endParaRPr lang="en-US" sz="3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79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30" y="838200"/>
            <a:ext cx="8993370" cy="5638800"/>
          </a:xfrm>
        </p:spPr>
        <p:txBody>
          <a:bodyPr/>
          <a:lstStyle/>
          <a:p>
            <a:r>
              <a:rPr lang="en-US" sz="4000" b="1" dirty="0"/>
              <a:t>∫</a:t>
            </a:r>
            <a:r>
              <a:rPr lang="en-US" baseline="-25000" dirty="0"/>
              <a:t>20</a:t>
            </a:r>
            <a:r>
              <a:rPr lang="en-US" baseline="30000" dirty="0"/>
              <a:t>25</a:t>
            </a:r>
            <a:r>
              <a:rPr lang="en-US" sz="4000" b="1" dirty="0"/>
              <a:t> (0.009T</a:t>
            </a:r>
            <a:r>
              <a:rPr lang="en-US" sz="4000" b="1" baseline="30000" dirty="0"/>
              <a:t>2</a:t>
            </a:r>
            <a:r>
              <a:rPr lang="en-US" sz="4000" b="1" dirty="0"/>
              <a:t> +0.02T – 0.7) dT</a:t>
            </a:r>
            <a:endParaRPr lang="en-US" sz="2000" dirty="0"/>
          </a:p>
          <a:p>
            <a:r>
              <a:rPr lang="en-US" dirty="0"/>
              <a:t>=(0.009/3)</a:t>
            </a:r>
            <a:r>
              <a:rPr lang="en-US" sz="4000" b="1" dirty="0">
                <a:solidFill>
                  <a:srgbClr val="CCFFFF"/>
                </a:solidFill>
              </a:rPr>
              <a:t>T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+(0.02/2)T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-0.7T</a:t>
            </a:r>
            <a:r>
              <a:rPr lang="en-US" sz="4000" b="1" dirty="0"/>
              <a:t> |</a:t>
            </a:r>
            <a:r>
              <a:rPr lang="en-US" sz="3000" baseline="-25000" dirty="0">
                <a:solidFill>
                  <a:srgbClr val="00B0F0"/>
                </a:solidFill>
              </a:rPr>
              <a:t>20</a:t>
            </a:r>
            <a:r>
              <a:rPr lang="en-US" sz="3000" baseline="30000" dirty="0">
                <a:solidFill>
                  <a:srgbClr val="FF0000"/>
                </a:solidFill>
              </a:rPr>
              <a:t>25</a:t>
            </a:r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(0.003(25</a:t>
            </a:r>
            <a:r>
              <a:rPr lang="en-US" sz="4000" b="1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)+0.01(25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)-0.7(25))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-(0.003(20</a:t>
            </a:r>
            <a:r>
              <a:rPr lang="en-US" sz="4000" b="1" baseline="30000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00B0F0"/>
                </a:solidFill>
              </a:rPr>
              <a:t>)+0.01(20</a:t>
            </a:r>
            <a:r>
              <a:rPr lang="en-US" sz="4000" b="1" baseline="30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)-0.7(20))</a:t>
            </a:r>
          </a:p>
          <a:p>
            <a:r>
              <a:rPr lang="en-US" dirty="0"/>
              <a:t>≈ (46.9+6.25-17.5)-(24+4-14)</a:t>
            </a:r>
          </a:p>
          <a:p>
            <a:r>
              <a:rPr lang="en-US" dirty="0"/>
              <a:t>≈ 21.625 </a:t>
            </a:r>
          </a:p>
          <a:p>
            <a:r>
              <a:rPr lang="en-US" dirty="0"/>
              <a:t>what are the units on this?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740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" y="838200"/>
            <a:ext cx="9047747" cy="5638800"/>
          </a:xfrm>
        </p:spPr>
        <p:txBody>
          <a:bodyPr/>
          <a:lstStyle/>
          <a:p>
            <a:r>
              <a:rPr lang="en-US" sz="4000" b="1" dirty="0"/>
              <a:t>∫</a:t>
            </a:r>
            <a:r>
              <a:rPr lang="en-US" baseline="-25000" dirty="0"/>
              <a:t>20</a:t>
            </a:r>
            <a:r>
              <a:rPr lang="en-US" baseline="30000" dirty="0"/>
              <a:t>25</a:t>
            </a:r>
            <a:r>
              <a:rPr lang="en-US" sz="4000" b="1" dirty="0"/>
              <a:t> (0.009T</a:t>
            </a:r>
            <a:r>
              <a:rPr lang="en-US" sz="4000" b="1" baseline="30000" dirty="0"/>
              <a:t>2</a:t>
            </a:r>
            <a:r>
              <a:rPr lang="en-US" sz="4000" b="1" dirty="0"/>
              <a:t> +0.02T – 0.7) dT</a:t>
            </a:r>
            <a:endParaRPr lang="en-US" sz="2000" dirty="0"/>
          </a:p>
          <a:p>
            <a:r>
              <a:rPr lang="en-US" dirty="0"/>
              <a:t>=(0.009/3)</a:t>
            </a:r>
            <a:r>
              <a:rPr lang="en-US" sz="4000" b="1" dirty="0">
                <a:solidFill>
                  <a:srgbClr val="CCFFFF"/>
                </a:solidFill>
              </a:rPr>
              <a:t>T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+(0.02/2)T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-0.7T </a:t>
            </a:r>
            <a:r>
              <a:rPr lang="en-US" sz="4800" b="1" dirty="0"/>
              <a:t>|</a:t>
            </a:r>
            <a:r>
              <a:rPr lang="en-US" sz="3000" baseline="-25000" dirty="0"/>
              <a:t>20</a:t>
            </a:r>
            <a:r>
              <a:rPr lang="en-US" sz="3000" baseline="30000" dirty="0"/>
              <a:t>25</a:t>
            </a:r>
            <a:endParaRPr lang="en-US" sz="3000" b="1" dirty="0">
              <a:solidFill>
                <a:srgbClr val="CCFFFF"/>
              </a:solidFill>
            </a:endParaRPr>
          </a:p>
          <a:p>
            <a:r>
              <a:rPr lang="en-US" dirty="0"/>
              <a:t>= (0.003(25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)+0.01(25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dirty="0"/>
              <a:t>)-0.7(25))</a:t>
            </a:r>
          </a:p>
          <a:p>
            <a:r>
              <a:rPr lang="en-US" dirty="0"/>
              <a:t> -(0.003(20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)+0.01(20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dirty="0"/>
              <a:t>)-0.7(20))</a:t>
            </a:r>
          </a:p>
          <a:p>
            <a:r>
              <a:rPr lang="en-US" dirty="0"/>
              <a:t>≈ (46.9+6.25-17.5)-(24+4-14)</a:t>
            </a:r>
          </a:p>
          <a:p>
            <a:r>
              <a:rPr lang="en-US" dirty="0"/>
              <a:t>≈ 21.625 </a:t>
            </a:r>
          </a:p>
          <a:p>
            <a:r>
              <a:rPr lang="en-US" dirty="0"/>
              <a:t>what are the units on this?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3334E-FC59-4B38-A03C-1E251A17104C}"/>
              </a:ext>
            </a:extLst>
          </p:cNvPr>
          <p:cNvSpPr txBox="1"/>
          <p:nvPr/>
        </p:nvSpPr>
        <p:spPr>
          <a:xfrm>
            <a:off x="2209800" y="6292334"/>
            <a:ext cx="6083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You would think it would be ohms/degree C… but…</a:t>
            </a:r>
          </a:p>
        </p:txBody>
      </p:sp>
    </p:spTree>
    <p:extLst>
      <p:ext uri="{BB962C8B-B14F-4D97-AF65-F5344CB8AC3E}">
        <p14:creationId xmlns:p14="http://schemas.microsoft.com/office/powerpoint/2010/main" val="14816427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FA39-A6A0-4928-8A77-58DD160F5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graph is </a:t>
            </a:r>
            <a:r>
              <a:rPr lang="el-GR" dirty="0"/>
              <a:t>Δ</a:t>
            </a:r>
            <a:r>
              <a:rPr lang="en-US" dirty="0"/>
              <a:t>R/</a:t>
            </a:r>
            <a:r>
              <a:rPr lang="el-GR" dirty="0"/>
              <a:t>Δ</a:t>
            </a:r>
            <a:r>
              <a:rPr lang="en-US" dirty="0"/>
              <a:t>T vs temp </a:t>
            </a:r>
          </a:p>
          <a:p>
            <a:r>
              <a:rPr lang="el-GR" dirty="0"/>
              <a:t>Δ</a:t>
            </a:r>
            <a:r>
              <a:rPr lang="en-US" dirty="0"/>
              <a:t>R/</a:t>
            </a:r>
            <a:r>
              <a:rPr lang="el-GR" dirty="0"/>
              <a:t>Δ</a:t>
            </a:r>
            <a:r>
              <a:rPr lang="en-US" dirty="0"/>
              <a:t>T seems to be called “sensitivity” – it’s units would be ohms per degree C</a:t>
            </a:r>
          </a:p>
          <a:p>
            <a:r>
              <a:rPr lang="en-US" dirty="0"/>
              <a:t>The area will be</a:t>
            </a:r>
          </a:p>
          <a:p>
            <a:pPr>
              <a:spcBef>
                <a:spcPts val="0"/>
              </a:spcBef>
            </a:pPr>
            <a:r>
              <a:rPr lang="el-GR" dirty="0"/>
              <a:t>Δ</a:t>
            </a:r>
            <a:r>
              <a:rPr lang="en-US" dirty="0"/>
              <a:t>R/</a:t>
            </a:r>
            <a:r>
              <a:rPr lang="el-GR" dirty="0"/>
              <a:t>Δ</a:t>
            </a:r>
            <a:r>
              <a:rPr lang="en-US" dirty="0"/>
              <a:t>T x 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r>
              <a:rPr lang="en-US" dirty="0"/>
              <a:t>So the units </a:t>
            </a:r>
          </a:p>
          <a:p>
            <a:pPr>
              <a:spcBef>
                <a:spcPts val="0"/>
              </a:spcBef>
            </a:pPr>
            <a:r>
              <a:rPr lang="en-US" dirty="0"/>
              <a:t>should be </a:t>
            </a:r>
            <a:r>
              <a:rPr lang="en-US" dirty="0">
                <a:solidFill>
                  <a:srgbClr val="FFFF00"/>
                </a:solidFill>
              </a:rPr>
              <a:t>ohms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8D128-0BDD-4C02-83EA-D6978AD51D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41148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80B5A-1D94-4691-83FC-64BE48268AE6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https://www.wolframalpha.com/input/?i=definite+integral+%280.009T%5E2+%2B0.02T+%E2%80%93+0.7%29+dT+from+20+to+25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7B84D-FEFD-4125-B65B-36DD8CF70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E8560-34EF-4A52-A1A4-9E9F68DD952F}"/>
              </a:ext>
            </a:extLst>
          </p:cNvPr>
          <p:cNvSpPr txBox="1"/>
          <p:nvPr/>
        </p:nvSpPr>
        <p:spPr>
          <a:xfrm>
            <a:off x="6019800" y="6333793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 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E4E3A-89AF-4D55-B60D-4EE6D168C622}"/>
              </a:ext>
            </a:extLst>
          </p:cNvPr>
          <p:cNvSpPr txBox="1"/>
          <p:nvPr/>
        </p:nvSpPr>
        <p:spPr>
          <a:xfrm rot="16200000">
            <a:off x="4183176" y="4935111"/>
            <a:ext cx="1981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dirty="0">
                <a:solidFill>
                  <a:schemeClr val="bg1"/>
                </a:solidFill>
              </a:rPr>
              <a:t>R/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dirty="0">
                <a:solidFill>
                  <a:schemeClr val="bg1"/>
                </a:solidFill>
              </a:rPr>
              <a:t>T ohms/°C</a:t>
            </a:r>
          </a:p>
        </p:txBody>
      </p:sp>
    </p:spTree>
    <p:extLst>
      <p:ext uri="{BB962C8B-B14F-4D97-AF65-F5344CB8AC3E}">
        <p14:creationId xmlns:p14="http://schemas.microsoft.com/office/powerpoint/2010/main" val="28691076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A little algebra:</a:t>
            </a:r>
          </a:p>
          <a:p>
            <a:r>
              <a:rPr lang="en-US" dirty="0" err="1"/>
              <a:t>dR</a:t>
            </a:r>
            <a:r>
              <a:rPr lang="en-US" dirty="0"/>
              <a:t> = (0.009T</a:t>
            </a:r>
            <a:r>
              <a:rPr lang="en-US" baseline="30000" dirty="0"/>
              <a:t>2</a:t>
            </a:r>
            <a:r>
              <a:rPr lang="en-US" dirty="0"/>
              <a:t> + 0.02T – 0.7) dT</a:t>
            </a:r>
          </a:p>
          <a:p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∫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(0.009T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0.02T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–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0.7)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dT</a:t>
            </a:r>
          </a:p>
          <a:p>
            <a:r>
              <a:rPr lang="en-US" dirty="0">
                <a:solidFill>
                  <a:srgbClr val="FFFF00"/>
                </a:solidFill>
              </a:rPr>
              <a:t>≈ 21.625 ohms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036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6FE0-82E8-4BC7-9834-355B0D1F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006AC-CA27-41CA-81FB-B6049C29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units of the area under the curve are the units of the Y axis times units of the x axis</a:t>
            </a:r>
          </a:p>
        </p:txBody>
      </p:sp>
    </p:spTree>
    <p:extLst>
      <p:ext uri="{BB962C8B-B14F-4D97-AF65-F5344CB8AC3E}">
        <p14:creationId xmlns:p14="http://schemas.microsoft.com/office/powerpoint/2010/main" val="34312749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521198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E6D-0C3B-33D6-2D3E-A382EBB4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9B0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The secret word for this unit is: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>
                <a:solidFill>
                  <a:srgbClr val="9B2DA3"/>
                </a:solidFill>
              </a:rPr>
              <a:t>UNDER</a:t>
            </a:r>
            <a:endParaRPr lang="en-US" dirty="0">
              <a:solidFill>
                <a:srgbClr val="9B2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834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under a curve is pretty easy if you know how to integrate the curve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FC51B-54C9-43FA-848A-4B2DCDF9C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0"/>
            <a:ext cx="6222124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B89C96-B96C-4138-869F-2A078A3D9D66}"/>
              </a:ext>
            </a:extLst>
          </p:cNvPr>
          <p:cNvSpPr txBox="1"/>
          <p:nvPr/>
        </p:nvSpPr>
        <p:spPr>
          <a:xfrm>
            <a:off x="28755" y="66052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10956065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if you wanted to know the area between two curves?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FEB39-026C-417F-ABDE-C82BE387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262B7-48D7-4EBF-89A9-99BA1AA11DFA}"/>
              </a:ext>
            </a:extLst>
          </p:cNvPr>
          <p:cNvSpPr txBox="1"/>
          <p:nvPr/>
        </p:nvSpPr>
        <p:spPr>
          <a:xfrm>
            <a:off x="28755" y="66052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The area of a triangle is: ½</a:t>
            </a:r>
            <a:r>
              <a:rPr lang="en-US" i="1" dirty="0"/>
              <a:t>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AF32-E029-4FC3-894D-39B9EE32BEC1}"/>
              </a:ext>
            </a:extLst>
          </p:cNvPr>
          <p:cNvSpPr txBox="1"/>
          <p:nvPr/>
        </p:nvSpPr>
        <p:spPr>
          <a:xfrm>
            <a:off x="4343400" y="4812701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b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FA41788-5EEE-49DA-BC11-8F710ADA6447}"/>
              </a:ext>
            </a:extLst>
          </p:cNvPr>
          <p:cNvSpPr/>
          <p:nvPr/>
        </p:nvSpPr>
        <p:spPr>
          <a:xfrm>
            <a:off x="4191000" y="3028890"/>
            <a:ext cx="1143000" cy="17717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EBD8-3988-4C8C-96E7-DB046CB8507C}"/>
              </a:ext>
            </a:extLst>
          </p:cNvPr>
          <p:cNvSpPr txBox="1"/>
          <p:nvPr/>
        </p:nvSpPr>
        <p:spPr>
          <a:xfrm>
            <a:off x="4724400" y="4206486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B273EC-742E-4541-8F0C-5F40B0D9D902}"/>
              </a:ext>
            </a:extLst>
          </p:cNvPr>
          <p:cNvCxnSpPr>
            <a:stCxn id="5" idx="0"/>
            <a:endCxn id="5" idx="3"/>
          </p:cNvCxnSpPr>
          <p:nvPr/>
        </p:nvCxnSpPr>
        <p:spPr>
          <a:xfrm>
            <a:off x="4762500" y="3028890"/>
            <a:ext cx="0" cy="17717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62246F-B4EB-4929-9D48-2AA90976C56B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949101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That is easy, too! </a:t>
            </a:r>
          </a:p>
          <a:p>
            <a:r>
              <a:rPr lang="en-US" altLang="en-US" dirty="0"/>
              <a:t>(Believe it or not…)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FEB39-026C-417F-ABDE-C82BE387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262B7-48D7-4EBF-89A9-99BA1AA11DFA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3E3546-D080-4CDE-85F7-EFC7DB75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2540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BFFE28-9D0A-464B-B5CB-72713C7C0972}"/>
              </a:ext>
            </a:extLst>
          </p:cNvPr>
          <p:cNvSpPr/>
          <p:nvPr/>
        </p:nvSpPr>
        <p:spPr>
          <a:xfrm>
            <a:off x="-1" y="6629400"/>
            <a:ext cx="38862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rkitp</a:t>
            </a:r>
            <a:r>
              <a:rPr lang="en-US" sz="1500" dirty="0">
                <a:solidFill>
                  <a:srgbClr val="00B0F0"/>
                </a:solidFill>
              </a:rPr>
              <a:t>/curriculum/v1n5/v1n5_wiki_how-t... </a:t>
            </a:r>
          </a:p>
        </p:txBody>
      </p:sp>
    </p:spTree>
    <p:extLst>
      <p:ext uri="{BB962C8B-B14F-4D97-AF65-F5344CB8AC3E}">
        <p14:creationId xmlns:p14="http://schemas.microsoft.com/office/powerpoint/2010/main" val="31774068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Both curves have to be continuous over the interval</a:t>
            </a: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CF2A4-D0C1-46EB-8E05-A990904D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It’s easier if one curve is always above or even with the other curve</a:t>
            </a: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CF2A4-D0C1-46EB-8E05-A990904D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11039698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between the curves is:</a:t>
            </a:r>
          </a:p>
          <a:p>
            <a:endParaRPr lang="en-US" altLang="en-US" sz="1000" dirty="0"/>
          </a:p>
          <a:p>
            <a:r>
              <a:rPr lang="en-US" altLang="en-US" dirty="0"/>
              <a:t>            -           =</a:t>
            </a:r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F8E98-D5B2-43DA-A9A3-B06F1C9BD783}"/>
              </a:ext>
            </a:extLst>
          </p:cNvPr>
          <p:cNvGrpSpPr/>
          <p:nvPr/>
        </p:nvGrpSpPr>
        <p:grpSpPr>
          <a:xfrm>
            <a:off x="1" y="2814589"/>
            <a:ext cx="9143999" cy="2367011"/>
            <a:chOff x="1" y="2585990"/>
            <a:chExt cx="9143999" cy="23670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CCF2A4-D0C1-46EB-8E05-A990904D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206064"/>
              <a:ext cx="2971800" cy="174693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862618-742B-42E5-9E47-DF8720C6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3206064"/>
              <a:ext cx="2971800" cy="1746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AA5CF-08A2-45FD-AC55-643C71B8DBF1}"/>
                </a:ext>
              </a:extLst>
            </p:cNvPr>
            <p:cNvSpPr txBox="1"/>
            <p:nvPr/>
          </p:nvSpPr>
          <p:spPr>
            <a:xfrm>
              <a:off x="685800" y="2585990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upper curve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712C79-8849-49E4-89EB-498B93A7BD14}"/>
                </a:ext>
              </a:extLst>
            </p:cNvPr>
            <p:cNvSpPr txBox="1"/>
            <p:nvPr/>
          </p:nvSpPr>
          <p:spPr>
            <a:xfrm>
              <a:off x="3619501" y="2612583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lower curve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F33EB8-FA24-485D-AEC4-1E9935E47A49}"/>
                </a:ext>
              </a:extLst>
            </p:cNvPr>
            <p:cNvSpPr txBox="1"/>
            <p:nvPr/>
          </p:nvSpPr>
          <p:spPr>
            <a:xfrm>
              <a:off x="6553200" y="2630269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between the curves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F1F864-2118-4E03-B07C-A31DC7C2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6101" y="3206064"/>
              <a:ext cx="2971800" cy="174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7254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between the curves is:</a:t>
            </a:r>
          </a:p>
          <a:p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           -           =</a:t>
            </a:r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F8E98-D5B2-43DA-A9A3-B06F1C9BD783}"/>
              </a:ext>
            </a:extLst>
          </p:cNvPr>
          <p:cNvGrpSpPr/>
          <p:nvPr/>
        </p:nvGrpSpPr>
        <p:grpSpPr>
          <a:xfrm>
            <a:off x="1" y="4338589"/>
            <a:ext cx="9143999" cy="2367011"/>
            <a:chOff x="1" y="2585990"/>
            <a:chExt cx="9143999" cy="23670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CCF2A4-D0C1-46EB-8E05-A990904D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206064"/>
              <a:ext cx="2971800" cy="174693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862618-742B-42E5-9E47-DF8720C6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3206064"/>
              <a:ext cx="2971800" cy="1746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AA5CF-08A2-45FD-AC55-643C71B8DBF1}"/>
                </a:ext>
              </a:extLst>
            </p:cNvPr>
            <p:cNvSpPr txBox="1"/>
            <p:nvPr/>
          </p:nvSpPr>
          <p:spPr>
            <a:xfrm>
              <a:off x="685800" y="2585990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upper curve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712C79-8849-49E4-89EB-498B93A7BD14}"/>
                </a:ext>
              </a:extLst>
            </p:cNvPr>
            <p:cNvSpPr txBox="1"/>
            <p:nvPr/>
          </p:nvSpPr>
          <p:spPr>
            <a:xfrm>
              <a:off x="3619501" y="2612583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lower curve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F33EB8-FA24-485D-AEC4-1E9935E47A49}"/>
                </a:ext>
              </a:extLst>
            </p:cNvPr>
            <p:cNvSpPr txBox="1"/>
            <p:nvPr/>
          </p:nvSpPr>
          <p:spPr>
            <a:xfrm>
              <a:off x="6553200" y="2630269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between the curves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F1F864-2118-4E03-B07C-A31DC7C2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6101" y="3206064"/>
              <a:ext cx="2971800" cy="17469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E2AA1-1810-4943-B58A-9B291EE595F4}"/>
              </a:ext>
            </a:extLst>
          </p:cNvPr>
          <p:cNvGrpSpPr/>
          <p:nvPr/>
        </p:nvGrpSpPr>
        <p:grpSpPr>
          <a:xfrm>
            <a:off x="1949570" y="2278798"/>
            <a:ext cx="4572000" cy="879715"/>
            <a:chOff x="2286000" y="3188262"/>
            <a:chExt cx="4572000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C3E0FC-7971-4D1F-B30F-28AA56D5A872}"/>
                </a:ext>
              </a:extLst>
            </p:cNvPr>
            <p:cNvSpPr txBox="1"/>
            <p:nvPr/>
          </p:nvSpPr>
          <p:spPr>
            <a:xfrm>
              <a:off x="2286000" y="3188262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ƒ(x) – g(x) 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737ABB-41F5-4F5F-B691-A10E49C8A2C4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4FC6E-D1D0-478A-8F34-657DA19C2438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0666EF-530C-425E-93E3-FDA2030DB758}"/>
              </a:ext>
            </a:extLst>
          </p:cNvPr>
          <p:cNvSpPr txBox="1"/>
          <p:nvPr/>
        </p:nvSpPr>
        <p:spPr>
          <a:xfrm>
            <a:off x="1295400" y="3723252"/>
            <a:ext cx="99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ƒ(x)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48BA5-3002-459A-8698-B78F76B91580}"/>
              </a:ext>
            </a:extLst>
          </p:cNvPr>
          <p:cNvSpPr txBox="1"/>
          <p:nvPr/>
        </p:nvSpPr>
        <p:spPr>
          <a:xfrm>
            <a:off x="4191000" y="3761601"/>
            <a:ext cx="99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g(x)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74542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6D67C62-6534-4654-B517-CD936AE93B13}"/>
              </a:ext>
            </a:extLst>
          </p:cNvPr>
          <p:cNvGrpSpPr/>
          <p:nvPr/>
        </p:nvGrpSpPr>
        <p:grpSpPr>
          <a:xfrm>
            <a:off x="3124200" y="3319334"/>
            <a:ext cx="6019800" cy="3538666"/>
            <a:chOff x="3124200" y="3319334"/>
            <a:chExt cx="6019800" cy="353866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C287C4-DB2F-4D3E-AE82-287FE60CF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319334"/>
              <a:ext cx="6019800" cy="353866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0D39B4-D10D-48E3-AE15-EBFBE19A99F7}"/>
                </a:ext>
              </a:extLst>
            </p:cNvPr>
            <p:cNvSpPr/>
            <p:nvPr/>
          </p:nvSpPr>
          <p:spPr>
            <a:xfrm>
              <a:off x="5867400" y="3916392"/>
              <a:ext cx="533400" cy="195100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834F1C-E2F6-43B5-8AD4-ABAF0CAB9C31}"/>
                </a:ext>
              </a:extLst>
            </p:cNvPr>
            <p:cNvSpPr/>
            <p:nvPr/>
          </p:nvSpPr>
          <p:spPr>
            <a:xfrm>
              <a:off x="6400800" y="3795622"/>
              <a:ext cx="533400" cy="201858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1FD29B-52AD-4ACF-B831-96A030C4B93C}"/>
                </a:ext>
              </a:extLst>
            </p:cNvPr>
            <p:cNvSpPr/>
            <p:nvPr/>
          </p:nvSpPr>
          <p:spPr>
            <a:xfrm>
              <a:off x="5334000" y="4244498"/>
              <a:ext cx="533400" cy="15517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Another way to look at it: what height is each rectangle in the Riemann sum?</a:t>
            </a:r>
          </a:p>
          <a:p>
            <a:endParaRPr lang="en-US" altLang="en-US" sz="1000" dirty="0"/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3138130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6383C0-24F6-49C4-9422-07DBBF7AEE5E}"/>
              </a:ext>
            </a:extLst>
          </p:cNvPr>
          <p:cNvGrpSpPr/>
          <p:nvPr/>
        </p:nvGrpSpPr>
        <p:grpSpPr>
          <a:xfrm>
            <a:off x="3124200" y="3319334"/>
            <a:ext cx="6019800" cy="3538666"/>
            <a:chOff x="3124200" y="3319334"/>
            <a:chExt cx="6019800" cy="35386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9DFCD2-E39C-4AEB-A902-24226301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319334"/>
              <a:ext cx="6019800" cy="353866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D1898E-A69A-4E59-A542-CF987FBF07CC}"/>
                </a:ext>
              </a:extLst>
            </p:cNvPr>
            <p:cNvSpPr/>
            <p:nvPr/>
          </p:nvSpPr>
          <p:spPr>
            <a:xfrm>
              <a:off x="5867400" y="3916392"/>
              <a:ext cx="533400" cy="195100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A762B2-A3B9-480B-A3AE-39C3F5F05797}"/>
                </a:ext>
              </a:extLst>
            </p:cNvPr>
            <p:cNvSpPr/>
            <p:nvPr/>
          </p:nvSpPr>
          <p:spPr>
            <a:xfrm>
              <a:off x="6400800" y="3795622"/>
              <a:ext cx="533400" cy="201858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2FC5A4-E621-4FAE-BAC9-E53D99200EFA}"/>
                </a:ext>
              </a:extLst>
            </p:cNvPr>
            <p:cNvSpPr/>
            <p:nvPr/>
          </p:nvSpPr>
          <p:spPr>
            <a:xfrm>
              <a:off x="5334000" y="4244498"/>
              <a:ext cx="533400" cy="15517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height = high value – low value</a:t>
            </a:r>
          </a:p>
          <a:p>
            <a:r>
              <a:rPr lang="en-US" altLang="en-US" dirty="0"/>
              <a:t>        = ƒ(x) – g(x)</a:t>
            </a:r>
          </a:p>
          <a:p>
            <a:r>
              <a:rPr lang="en-US" altLang="en-US" dirty="0"/>
              <a:t>So the integral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will give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area</a:t>
            </a:r>
          </a:p>
          <a:p>
            <a:endParaRPr lang="en-US" altLang="en-US" sz="1000" dirty="0"/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5EAC2C-D2C5-476C-A6FB-7D8264FA53E8}"/>
              </a:ext>
            </a:extLst>
          </p:cNvPr>
          <p:cNvGrpSpPr/>
          <p:nvPr/>
        </p:nvGrpSpPr>
        <p:grpSpPr>
          <a:xfrm>
            <a:off x="4343400" y="2701685"/>
            <a:ext cx="4572000" cy="879715"/>
            <a:chOff x="2286000" y="3188262"/>
            <a:chExt cx="4572000" cy="8797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1E0D7F-A971-4381-8DA6-66B0253624E0}"/>
                </a:ext>
              </a:extLst>
            </p:cNvPr>
            <p:cNvSpPr txBox="1"/>
            <p:nvPr/>
          </p:nvSpPr>
          <p:spPr>
            <a:xfrm>
              <a:off x="2286000" y="3188262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ƒ(x) – g(x) dx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6B80C3-B93A-43FC-8400-31B663A44621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156EDD-01B9-4EED-8E76-C2B91CF3359B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98782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Which is the “top” curve?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10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340280-0E22-4A2F-806C-DB06477F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412190"/>
            <a:ext cx="3810000" cy="3445809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Which is the “top” curve?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It doesn’t really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matter!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But 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+5 is higher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A786D-DFB0-4E4A-BC5A-332C87CFDCC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https://www.wolframalpha.com/input/?i=area+between+curves+y%3Dx%5E2%2B5+and+y%3Dx%2B1+interval+0%2C1</a:t>
            </a:r>
          </a:p>
        </p:txBody>
      </p:sp>
    </p:spTree>
    <p:extLst>
      <p:ext uri="{BB962C8B-B14F-4D97-AF65-F5344CB8AC3E}">
        <p14:creationId xmlns:p14="http://schemas.microsoft.com/office/powerpoint/2010/main" val="3868052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the integral?</a:t>
            </a:r>
          </a:p>
          <a:p>
            <a:r>
              <a:rPr lang="en-US" altLang="en-US" dirty="0"/>
              <a:t>What is 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59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An area is easy to find for regions with straight sides</a:t>
            </a:r>
          </a:p>
        </p:txBody>
      </p:sp>
    </p:spTree>
    <p:extLst>
      <p:ext uri="{BB962C8B-B14F-4D97-AF65-F5344CB8AC3E}">
        <p14:creationId xmlns:p14="http://schemas.microsoft.com/office/powerpoint/2010/main" val="3561689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a?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altLang="en-US" dirty="0"/>
              <a:t>What is b?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31067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a? 0</a:t>
            </a:r>
          </a:p>
          <a:p>
            <a:r>
              <a:rPr lang="en-US" altLang="en-US" dirty="0"/>
              <a:t>What is b? </a:t>
            </a:r>
            <a:r>
              <a:rPr lang="en-US" alt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altLang="en-US" dirty="0"/>
              <a:t>What is </a:t>
            </a:r>
            <a:r>
              <a:rPr lang="en-US" sz="4000" dirty="0"/>
              <a:t>ƒ(x)?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09432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a? 0</a:t>
            </a:r>
          </a:p>
          <a:p>
            <a:r>
              <a:rPr lang="en-US" altLang="en-US" dirty="0"/>
              <a:t>What is b? 1</a:t>
            </a:r>
          </a:p>
          <a:p>
            <a:r>
              <a:rPr lang="en-US" altLang="en-US" dirty="0"/>
              <a:t>What is </a:t>
            </a:r>
            <a:r>
              <a:rPr lang="en-US" sz="4000" dirty="0"/>
              <a:t>ƒ(x)? </a:t>
            </a: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 + 5 </a:t>
            </a:r>
          </a:p>
          <a:p>
            <a:r>
              <a:rPr lang="en-US" altLang="en-US" dirty="0"/>
              <a:t>What is g(x)?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3261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a? 0</a:t>
            </a:r>
          </a:p>
          <a:p>
            <a:r>
              <a:rPr lang="en-US" altLang="en-US" dirty="0"/>
              <a:t>What is b? 1</a:t>
            </a:r>
          </a:p>
          <a:p>
            <a:r>
              <a:rPr lang="en-US" altLang="en-US" dirty="0"/>
              <a:t>What is </a:t>
            </a:r>
            <a:r>
              <a:rPr lang="en-US" sz="4000" dirty="0"/>
              <a:t>ƒ(x)? 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+ 5 </a:t>
            </a:r>
          </a:p>
          <a:p>
            <a:r>
              <a:rPr lang="en-US" altLang="en-US" dirty="0"/>
              <a:t>What is g(x)? </a:t>
            </a:r>
            <a:r>
              <a:rPr lang="en-US" altLang="en-US" dirty="0">
                <a:solidFill>
                  <a:srgbClr val="FFFF00"/>
                </a:solidFill>
              </a:rPr>
              <a:t>x + 1 </a:t>
            </a:r>
          </a:p>
          <a:p>
            <a:r>
              <a:rPr lang="en-US" altLang="en-US" dirty="0"/>
              <a:t>What is the integral?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47912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the integral?</a:t>
            </a:r>
          </a:p>
          <a:p>
            <a:endParaRPr lang="en-US" altLang="en-US" dirty="0"/>
          </a:p>
          <a:p>
            <a:r>
              <a:rPr lang="en-US" altLang="en-US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1949570" y="3539885"/>
            <a:ext cx="5594230" cy="879715"/>
            <a:chOff x="2286000" y="3188262"/>
            <a:chExt cx="5594230" cy="8797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55942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FFFF00"/>
                  </a:solidFill>
                </a:rPr>
                <a:t>2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 + 5</a:t>
              </a:r>
              <a:r>
                <a:rPr lang="en-US" sz="4000" b="1" dirty="0">
                  <a:solidFill>
                    <a:srgbClr val="FFFF00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10685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</a:p>
          <a:p>
            <a:r>
              <a:rPr lang="en-US" altLang="en-US" dirty="0"/>
              <a:t> = (x</a:t>
            </a:r>
            <a:r>
              <a:rPr lang="en-US" altLang="en-US" baseline="30000" dirty="0"/>
              <a:t>3</a:t>
            </a:r>
            <a:r>
              <a:rPr lang="en-US" altLang="en-US" dirty="0"/>
              <a:t>/3+5x)   – (x</a:t>
            </a:r>
            <a:r>
              <a:rPr lang="en-US" altLang="en-US" baseline="30000" dirty="0"/>
              <a:t>2</a:t>
            </a:r>
            <a:r>
              <a:rPr lang="en-US" altLang="en-US" dirty="0"/>
              <a:t>/2+x)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80162" cy="879715"/>
            <a:chOff x="2286000" y="3188262"/>
            <a:chExt cx="5180162" cy="8797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51801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49BC-0E61-4ADB-B72C-3D5ACCF1835D}"/>
              </a:ext>
            </a:extLst>
          </p:cNvPr>
          <p:cNvGrpSpPr/>
          <p:nvPr/>
        </p:nvGrpSpPr>
        <p:grpSpPr>
          <a:xfrm>
            <a:off x="3352800" y="3435739"/>
            <a:ext cx="762000" cy="933510"/>
            <a:chOff x="2286000" y="3205515"/>
            <a:chExt cx="762000" cy="933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6F0A1-099F-4E40-9E29-8FD25DD87CA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B330A-7337-4888-A83D-EEE1237305D6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C09B64-6115-459D-A287-9A1C136A4274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D8921-9C26-4118-8FF4-9C764C6C6EB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7B129-DB1A-4D91-9D33-25FCF38D39FE}"/>
              </a:ext>
            </a:extLst>
          </p:cNvPr>
          <p:cNvGrpSpPr/>
          <p:nvPr/>
        </p:nvGrpSpPr>
        <p:grpSpPr>
          <a:xfrm>
            <a:off x="6477000" y="3429000"/>
            <a:ext cx="762000" cy="933510"/>
            <a:chOff x="2286000" y="3205515"/>
            <a:chExt cx="762000" cy="933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A74A15-6B49-4E28-9877-DC7DFC1984E3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6CD011-70DB-405D-907C-3475522B6AD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F33165-37DC-46D1-843A-B684FC3642D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4C327F-F70A-4C26-BC24-E9DC5FD9B574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04307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</a:p>
          <a:p>
            <a:r>
              <a:rPr lang="en-US" altLang="en-US" dirty="0"/>
              <a:t> 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/3+5x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  <a:r>
              <a:rPr lang="en-US" altLang="en-US" dirty="0"/>
              <a:t>   – </a:t>
            </a:r>
            <a:r>
              <a:rPr lang="en-US" altLang="en-US" dirty="0">
                <a:solidFill>
                  <a:srgbClr val="92D050"/>
                </a:solidFill>
              </a:rPr>
              <a:t>(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/2+x</a:t>
            </a:r>
            <a:r>
              <a:rPr lang="en-US" altLang="en-US" dirty="0">
                <a:solidFill>
                  <a:srgbClr val="92D050"/>
                </a:solidFill>
              </a:rPr>
              <a:t>)</a:t>
            </a:r>
          </a:p>
          <a:p>
            <a:r>
              <a:rPr lang="en-US" altLang="en-US" dirty="0"/>
              <a:t> 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((1</a:t>
            </a:r>
            <a:r>
              <a:rPr lang="en-US" altLang="en-US" baseline="30000" dirty="0"/>
              <a:t>3</a:t>
            </a:r>
            <a:r>
              <a:rPr lang="en-US" altLang="en-US" dirty="0"/>
              <a:t>)/3+5(1))-((0</a:t>
            </a:r>
            <a:r>
              <a:rPr lang="en-US" altLang="en-US" baseline="30000" dirty="0"/>
              <a:t>3</a:t>
            </a:r>
            <a:r>
              <a:rPr lang="en-US" altLang="en-US" dirty="0"/>
              <a:t>)/3+5(0))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    – </a:t>
            </a:r>
            <a:r>
              <a:rPr lang="en-US" altLang="en-US" dirty="0">
                <a:solidFill>
                  <a:srgbClr val="92D050"/>
                </a:solidFill>
              </a:rPr>
              <a:t>(</a:t>
            </a:r>
            <a:r>
              <a:rPr lang="en-US" altLang="en-US" dirty="0"/>
              <a:t>(1</a:t>
            </a:r>
            <a:r>
              <a:rPr lang="en-US" altLang="en-US" baseline="30000" dirty="0"/>
              <a:t>2</a:t>
            </a:r>
            <a:r>
              <a:rPr lang="en-US" altLang="en-US" dirty="0"/>
              <a:t>/2+1)–(0</a:t>
            </a:r>
            <a:r>
              <a:rPr lang="en-US" altLang="en-US" baseline="30000" dirty="0"/>
              <a:t>2</a:t>
            </a:r>
            <a:r>
              <a:rPr lang="en-US" altLang="en-US" dirty="0"/>
              <a:t>/2+0)</a:t>
            </a:r>
            <a:r>
              <a:rPr lang="en-US" altLang="en-US" dirty="0">
                <a:solidFill>
                  <a:srgbClr val="92D050"/>
                </a:solidFill>
              </a:rPr>
              <a:t>)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03962" cy="879715"/>
            <a:chOff x="2286000" y="3188262"/>
            <a:chExt cx="5103962" cy="8797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51039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49BC-0E61-4ADB-B72C-3D5ACCF1835D}"/>
              </a:ext>
            </a:extLst>
          </p:cNvPr>
          <p:cNvGrpSpPr/>
          <p:nvPr/>
        </p:nvGrpSpPr>
        <p:grpSpPr>
          <a:xfrm>
            <a:off x="3352800" y="3435739"/>
            <a:ext cx="762000" cy="933510"/>
            <a:chOff x="2286000" y="3205515"/>
            <a:chExt cx="762000" cy="933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6F0A1-099F-4E40-9E29-8FD25DD87CA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B330A-7337-4888-A83D-EEE1237305D6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C09B64-6115-459D-A287-9A1C136A4274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D8921-9C26-4118-8FF4-9C764C6C6EB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7B129-DB1A-4D91-9D33-25FCF38D39FE}"/>
              </a:ext>
            </a:extLst>
          </p:cNvPr>
          <p:cNvGrpSpPr/>
          <p:nvPr/>
        </p:nvGrpSpPr>
        <p:grpSpPr>
          <a:xfrm>
            <a:off x="6477000" y="3429000"/>
            <a:ext cx="762000" cy="933510"/>
            <a:chOff x="2286000" y="3205515"/>
            <a:chExt cx="762000" cy="933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A74A15-6B49-4E28-9877-DC7DFC1984E3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6CD011-70DB-405D-907C-3475522B6AD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F33165-37DC-46D1-843A-B684FC3642D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4C327F-F70A-4C26-BC24-E9DC5FD9B574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5201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</a:p>
          <a:p>
            <a:r>
              <a:rPr lang="en-US" altLang="en-US" dirty="0"/>
              <a:t> = (x</a:t>
            </a:r>
            <a:r>
              <a:rPr lang="en-US" altLang="en-US" baseline="30000" dirty="0"/>
              <a:t>3</a:t>
            </a:r>
            <a:r>
              <a:rPr lang="en-US" altLang="en-US" dirty="0"/>
              <a:t>/3+5x)   – (x</a:t>
            </a:r>
            <a:r>
              <a:rPr lang="en-US" altLang="en-US" baseline="30000" dirty="0"/>
              <a:t>2</a:t>
            </a:r>
            <a:r>
              <a:rPr lang="en-US" altLang="en-US" dirty="0"/>
              <a:t>/2+x)</a:t>
            </a:r>
          </a:p>
          <a:p>
            <a:r>
              <a:rPr lang="en-US" altLang="en-US" dirty="0"/>
              <a:t> = (((1</a:t>
            </a:r>
            <a:r>
              <a:rPr lang="en-US" altLang="en-US" baseline="30000" dirty="0"/>
              <a:t>3</a:t>
            </a:r>
            <a:r>
              <a:rPr lang="en-US" altLang="en-US" dirty="0"/>
              <a:t>)/3+5(1))-((0</a:t>
            </a:r>
            <a:r>
              <a:rPr lang="en-US" altLang="en-US" baseline="30000" dirty="0"/>
              <a:t>3</a:t>
            </a:r>
            <a:r>
              <a:rPr lang="en-US" altLang="en-US" dirty="0"/>
              <a:t>)/3+5(0))) </a:t>
            </a:r>
          </a:p>
          <a:p>
            <a:r>
              <a:rPr lang="en-US" altLang="en-US" dirty="0"/>
              <a:t>    – ((1</a:t>
            </a:r>
            <a:r>
              <a:rPr lang="en-US" altLang="en-US" baseline="30000" dirty="0"/>
              <a:t>2</a:t>
            </a:r>
            <a:r>
              <a:rPr lang="en-US" altLang="en-US" dirty="0"/>
              <a:t>/2+1)–(0</a:t>
            </a:r>
            <a:r>
              <a:rPr lang="en-US" altLang="en-US" baseline="30000" dirty="0"/>
              <a:t>2</a:t>
            </a:r>
            <a:r>
              <a:rPr lang="en-US" altLang="en-US" dirty="0"/>
              <a:t>/2+0))</a:t>
            </a:r>
          </a:p>
          <a:p>
            <a:r>
              <a:rPr lang="en-US" altLang="en-US" dirty="0"/>
              <a:t> = ((1/3+5)-(0+0))–((1/2+1)-(0+0))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03962" cy="1323439"/>
            <a:chOff x="2286000" y="3188262"/>
            <a:chExt cx="4646762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464676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49BC-0E61-4ADB-B72C-3D5ACCF1835D}"/>
              </a:ext>
            </a:extLst>
          </p:cNvPr>
          <p:cNvGrpSpPr/>
          <p:nvPr/>
        </p:nvGrpSpPr>
        <p:grpSpPr>
          <a:xfrm>
            <a:off x="3352800" y="3435739"/>
            <a:ext cx="762000" cy="933510"/>
            <a:chOff x="2286000" y="3205515"/>
            <a:chExt cx="762000" cy="933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6F0A1-099F-4E40-9E29-8FD25DD87CA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B330A-7337-4888-A83D-EEE1237305D6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C09B64-6115-459D-A287-9A1C136A4274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D8921-9C26-4118-8FF4-9C764C6C6EB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7B129-DB1A-4D91-9D33-25FCF38D39FE}"/>
              </a:ext>
            </a:extLst>
          </p:cNvPr>
          <p:cNvGrpSpPr/>
          <p:nvPr/>
        </p:nvGrpSpPr>
        <p:grpSpPr>
          <a:xfrm>
            <a:off x="6477000" y="3429000"/>
            <a:ext cx="762000" cy="933510"/>
            <a:chOff x="2286000" y="3205515"/>
            <a:chExt cx="762000" cy="933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A74A15-6B49-4E28-9877-DC7DFC1984E3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6CD011-70DB-405D-907C-3475522B6AD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F33165-37DC-46D1-843A-B684FC3642D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4C327F-F70A-4C26-BC24-E9DC5FD9B574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28527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</a:p>
          <a:p>
            <a:r>
              <a:rPr lang="en-US" altLang="en-US" dirty="0"/>
              <a:t> = (x</a:t>
            </a:r>
            <a:r>
              <a:rPr lang="en-US" altLang="en-US" baseline="30000" dirty="0"/>
              <a:t>3</a:t>
            </a:r>
            <a:r>
              <a:rPr lang="en-US" altLang="en-US" dirty="0"/>
              <a:t>/3+5x)   – (x</a:t>
            </a:r>
            <a:r>
              <a:rPr lang="en-US" altLang="en-US" baseline="30000" dirty="0"/>
              <a:t>2</a:t>
            </a:r>
            <a:r>
              <a:rPr lang="en-US" altLang="en-US" dirty="0"/>
              <a:t>/2+x)</a:t>
            </a:r>
          </a:p>
          <a:p>
            <a:r>
              <a:rPr lang="en-US" altLang="en-US" dirty="0"/>
              <a:t> = ((1/3+5)-(0+0))–((1/2+1)-(0+0))</a:t>
            </a:r>
          </a:p>
          <a:p>
            <a:r>
              <a:rPr lang="en-US" altLang="en-US" dirty="0"/>
              <a:t> = 16/3 – 3/2 = 32/6 – 9/6 </a:t>
            </a:r>
          </a:p>
          <a:p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23/6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03962" cy="1323439"/>
            <a:chOff x="2286000" y="3188262"/>
            <a:chExt cx="4646762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464676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49BC-0E61-4ADB-B72C-3D5ACCF1835D}"/>
              </a:ext>
            </a:extLst>
          </p:cNvPr>
          <p:cNvGrpSpPr/>
          <p:nvPr/>
        </p:nvGrpSpPr>
        <p:grpSpPr>
          <a:xfrm>
            <a:off x="3352800" y="3435739"/>
            <a:ext cx="762000" cy="933510"/>
            <a:chOff x="2286000" y="3205515"/>
            <a:chExt cx="762000" cy="933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6F0A1-099F-4E40-9E29-8FD25DD87CA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B330A-7337-4888-A83D-EEE1237305D6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C09B64-6115-459D-A287-9A1C136A4274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D8921-9C26-4118-8FF4-9C764C6C6EB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7B129-DB1A-4D91-9D33-25FCF38D39FE}"/>
              </a:ext>
            </a:extLst>
          </p:cNvPr>
          <p:cNvGrpSpPr/>
          <p:nvPr/>
        </p:nvGrpSpPr>
        <p:grpSpPr>
          <a:xfrm>
            <a:off x="6477000" y="3429000"/>
            <a:ext cx="762000" cy="933510"/>
            <a:chOff x="2286000" y="3205515"/>
            <a:chExt cx="762000" cy="933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A74A15-6B49-4E28-9877-DC7DFC1984E3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6CD011-70DB-405D-907C-3475522B6AD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F33165-37DC-46D1-843A-B684FC3642D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4C327F-F70A-4C26-BC24-E9DC5FD9B574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537438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  <a:r>
              <a:rPr lang="en-US" altLang="en-US" dirty="0">
                <a:solidFill>
                  <a:srgbClr val="FFFF00"/>
                </a:solidFill>
              </a:rPr>
              <a:t>23/6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03962" cy="1323439"/>
            <a:chOff x="2286000" y="3188262"/>
            <a:chExt cx="4646762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464676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87BD61-D3AE-4167-AADF-B0FA2262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39" y="3429000"/>
            <a:ext cx="37391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It isn't so easy to find the area of a region with curved sides</a:t>
            </a:r>
          </a:p>
        </p:txBody>
      </p:sp>
    </p:spTree>
    <p:extLst>
      <p:ext uri="{BB962C8B-B14F-4D97-AF65-F5344CB8AC3E}">
        <p14:creationId xmlns:p14="http://schemas.microsoft.com/office/powerpoint/2010/main" val="242350806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254003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r>
              <a:rPr lang="en-US" altLang="en-US" dirty="0"/>
              <a:t>Each square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has an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= ¼ 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923B26-2539-411F-B245-22611051F727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57BDA2-FF39-447C-8A52-6600904C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4DC970-0E05-4451-9AB1-6570FA6486B7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4D4C49E-1516-401E-92F2-34A691573EAC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45F909D-847E-4551-8F33-6BA9C8EA1504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6AB4FBA3-BB59-4EB9-9101-2833426B0C61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417B0C5-5786-4E1C-9D8A-EED5FE349D1F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890986CB-1596-49BB-A11C-BE9C9B6E552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2D98640-59DC-4629-BB9D-D325A26F0D59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609AF5B-00AD-4204-BF7C-2EBDF31353EE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D236C4E0-201E-472E-A7B9-29772FF8F2EF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2D7FC46-3667-46EB-BB2E-2480066C026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D411D53-52F2-4A40-9D9C-A653DC0AC73F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6827ED49-750A-4F06-9ABD-9582197E0C80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577E69-D2D7-46FF-9BBA-1C84D8CA99A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9901C0-0EE0-484D-80D6-030A8B6923BD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DA14296-79B3-4F89-849F-D1F8E167140E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EB8AD12-DEF1-4CF7-90AE-51A87E01D9A1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75CB86E-3E3F-4C93-B65E-C6CFC44A2653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AD3CF2C-2CDA-4250-970D-29080A740C1F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2FA6160-B132-4D95-B1E5-281B3BA55722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0C5AB96-0C6B-453C-B173-BEC0B15020CC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EC48A9-B6DF-479C-9605-3ED410893B40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EBB56D9-C04B-46EF-B99C-A9501F1BC8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F6A3A1E-821A-4475-ADB9-557AC8A5EBB2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1A59676-0B5E-4F7B-9D20-66C6EC9B37F1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2E9C323-072D-419F-830C-355E19B5E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BA5805C-F3E3-4BC2-9F35-902E183D5F73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5B6796B-8A4F-48C7-B9A5-938087A0FF03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685907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½ </a:t>
            </a:r>
          </a:p>
          <a:p>
            <a:r>
              <a:rPr lang="en-US" altLang="en-US" dirty="0"/>
              <a:t>How did you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do it?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BDB26A-5638-4202-BB87-1284DDF51F8E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F50F87-7AD2-40A2-B89A-7C8FE7084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ABE3FCD-AB6C-4B9F-A819-53E8A9BE7262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7A86705-E1DF-4FB1-9D5D-6D2FD1430AD0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E8EDF1A-E693-4DF3-B0C3-5FD015FF2370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4C48AEC6-2558-4012-8F1F-D37FDDA3E4DA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2CF2EC6-1F5E-4C48-8AAE-77C45E4D2178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D9B57B1-65F2-40FD-9C65-ECDCD7F973A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4B5FB7E-C2D4-4022-822A-5A9CA02E6EC5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FA06ED0D-167A-4CF0-BFE1-5A993F731F31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4EFF2C9A-B084-46C9-B370-61F5D7C7C80A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76672A1-0A4D-4023-9E29-E572441B1AD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74C46AF2-298F-47ED-85E4-552FAF4173B0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C97CF9C-B69E-4846-BE82-816A47E9B41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9238992-C63D-4808-B6EC-5C06DD40A0C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D075619-BE3D-43E1-A361-5C01AD37774E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0F4B2A2-C847-483C-A480-14ECB942A05B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8AA2D07-C607-4D9F-9FB3-F154225B4E6F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5AC6BC7-2C88-4F56-B59F-A3E1C5DBEF23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197FF43-9E2E-4CEC-8FEA-34F09165BA3A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EDE2AD8-93C3-4D2E-A78C-2797E73CBCC2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3EFAD5-DC57-4F5E-A256-B844F55D7227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02F86D8-FEDD-4082-B282-CD0A279A8C89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0A6839A-1396-41DD-AC5D-0DA224B1B0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38D4D48-3459-4738-A241-DEA0C26138B1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63FAD4-E89F-4278-819A-70A79F3375C3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5E3B532-117C-4B63-B351-0594CC6A4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9BED78-217E-413F-A219-2A78253847F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4DDE8A-402F-444F-A517-0FB8F11D0167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115706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AC462-72F3-4904-9A43-ADD96D99A9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86000"/>
            <a:ext cx="4059936" cy="4059936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r>
              <a:rPr lang="en-US" altLang="en-US" dirty="0"/>
              <a:t>Area = ½</a:t>
            </a:r>
          </a:p>
          <a:p>
            <a:r>
              <a:rPr lang="en-US" altLang="en-US" dirty="0"/>
              <a:t>How did you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do it?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Count the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squares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(1+½+½)* ¼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BDB26A-5638-4202-BB87-1284DDF51F8E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ABE3FCD-AB6C-4B9F-A819-53E8A9BE7262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7A86705-E1DF-4FB1-9D5D-6D2FD1430AD0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E8EDF1A-E693-4DF3-B0C3-5FD015FF2370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4C48AEC6-2558-4012-8F1F-D37FDDA3E4DA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2CF2EC6-1F5E-4C48-8AAE-77C45E4D2178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D9B57B1-65F2-40FD-9C65-ECDCD7F973A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4B5FB7E-C2D4-4022-822A-5A9CA02E6EC5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FA06ED0D-167A-4CF0-BFE1-5A993F731F31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4EFF2C9A-B084-46C9-B370-61F5D7C7C80A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76672A1-0A4D-4023-9E29-E572441B1AD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74C46AF2-298F-47ED-85E4-552FAF4173B0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C97CF9C-B69E-4846-BE82-816A47E9B41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9238992-C63D-4808-B6EC-5C06DD40A0C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D075619-BE3D-43E1-A361-5C01AD37774E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0F4B2A2-C847-483C-A480-14ECB942A05B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8AA2D07-C607-4D9F-9FB3-F154225B4E6F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5AC6BC7-2C88-4F56-B59F-A3E1C5DBEF23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197FF43-9E2E-4CEC-8FEA-34F09165BA3A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EDE2AD8-93C3-4D2E-A78C-2797E73CBCC2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3EFAD5-DC57-4F5E-A256-B844F55D7227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02F86D8-FEDD-4082-B282-CD0A279A8C89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0A6839A-1396-41DD-AC5D-0DA224B1B0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38D4D48-3459-4738-A241-DEA0C26138B1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63FAD4-E89F-4278-819A-70A79F3375C3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5E3B532-117C-4B63-B351-0594CC6A4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9BED78-217E-413F-A219-2A78253847F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A62A150-3E5B-4DC4-BE67-9A547687A9B1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FCD162-8D08-97DB-A871-E7DCDD7DDB8C}"/>
              </a:ext>
            </a:extLst>
          </p:cNvPr>
          <p:cNvSpPr txBox="1"/>
          <p:nvPr/>
        </p:nvSpPr>
        <p:spPr>
          <a:xfrm>
            <a:off x="2685438" y="5080798"/>
            <a:ext cx="78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Area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816B16-65AE-24A0-4727-5E524014289E}"/>
              </a:ext>
            </a:extLst>
          </p:cNvPr>
          <p:cNvSpPr txBox="1"/>
          <p:nvPr/>
        </p:nvSpPr>
        <p:spPr>
          <a:xfrm>
            <a:off x="717815" y="5999203"/>
            <a:ext cx="1636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# of squares</a:t>
            </a:r>
          </a:p>
        </p:txBody>
      </p:sp>
    </p:spTree>
    <p:extLst>
      <p:ext uri="{BB962C8B-B14F-4D97-AF65-F5344CB8AC3E}">
        <p14:creationId xmlns:p14="http://schemas.microsoft.com/office/powerpoint/2010/main" val="308863159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-1,1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BEAC54-3F0E-4E64-A0EB-2A8D6E1D6B02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6E579EF-A04C-4569-9498-06BC5713E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638B1D3-0C23-4992-93B2-F5BB42716F13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7B297C1-BDF3-43ED-9E6F-113CD87BF513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4977462-9CD2-41AE-93FC-576574387A47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9D0182A-1667-43E5-91A9-36E2A69D3A31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F1C87426-3881-4762-85AC-F404B058ADBB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BEC1757-32C6-4B98-B98B-0007B9EFF6E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D2CA0B2E-A3BA-4837-B9FC-389962FFFD5E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0E794DB-7625-4656-BA96-8310BAD9D88B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A63CC31-056F-4D7B-89C1-9294B4902732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C4BD06B3-E1A8-461A-BF5D-476F7314B0DC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2DDD9B4-435A-4763-9F7C-8BB69DB9C9A0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E16D0772-AB35-49F0-8ADF-41C5013A1A24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33CF6-CAE8-4921-825F-7F22A4BDFAA5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FEB206-8D0B-4E05-9FA7-F80EE2AFFBF0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129A403-CF90-4BA5-976E-74E5E3B85031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2CAA8DF-828C-44C4-A046-0A2A1FD01BB4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2147BBD-9173-48B9-BB40-DED3F9545F02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1AF869C-AB63-4B76-A0A7-69CA4CDB1DC6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BDB868D-5BFA-42CE-AC78-5F52A32290AE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2F5C6BD-D302-4B49-950F-34EE9CA48F70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33B652E-C21C-4C9C-B2AA-9082A46E09BC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9BED45-2B7C-42FF-8FE5-107B5C1FA3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E4F4E2F-E860-4BF7-85F0-C0DE402325A9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CFCD21-6791-450C-BB25-F47FCEE45993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2DAFBF-6927-46FB-9644-422C12265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87AC90-05EE-4492-BA9C-8961B7B794FC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7082416-1FCF-42E9-924A-00A2C68CD56F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58338165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-1,1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1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D77543-A225-4D05-95A1-38C2FD4BE14C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D9EB8D-F86D-4154-AF09-7D7E3D672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515252D-EA0E-4CAD-A8C4-C8E21DC2D430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BB3C42C-8000-4BC3-AF67-E134302820CF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CCC051C-2C42-475B-98B5-603641D241CA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7D48E517-8358-4AD2-A7A6-AFAA10768F77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A530AD0-21E5-458E-8E08-50D3A61B70C1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2CFFF34-9686-4166-8693-207B991712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65F75C8-EC99-4ECE-BE54-BDF85F4475B4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5855413-9BE9-49AF-84AD-F0F6F708BC4A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7415001-72BD-4CC2-B7E3-B16926E164F2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16067E6-F534-4711-825E-89C407756D46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6868326-55FA-48D6-9580-1194A9C9EAA5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EB9DAC6-CC00-4522-BDB1-F86192C2C22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9044FA-D13E-4C21-BB49-94450F417AFB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F19A720-3A9A-4B5F-9D89-31A3C3CCCAD2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23F189F-FB80-45AE-B029-A4AF97D8890D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72FB35C-8DC1-4422-9D6F-C2725119453A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04B2FD3-0C02-4536-8D6F-16794FF1F80D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DAC2089-53C7-4703-8EF4-E7DA27A1B404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2AEDCA3-2023-4F86-BE77-08843968B159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6B53453-F1E8-4E70-B0E8-D984C7C1E623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992541D-3484-4A9E-9F33-83E9DA607658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89DAD92-E5FC-4298-9F81-D889705A85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E0CD203-048C-40FF-B5EA-EFE2372F041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F409197-365B-47CF-8EDA-F9B058231FA6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6ABC39-5646-4867-AB09-95F7E121E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D275A5D-0926-4D12-AD5F-02A12350C74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14978C-B272-4BF8-9FA6-3B83CAF89766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6642700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838199"/>
            <a:ext cx="8382000" cy="61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Hold it! For the area under a curve, we had:</a:t>
            </a:r>
          </a:p>
          <a:p>
            <a:r>
              <a:rPr lang="en-US" dirty="0"/>
              <a:t>Evaluate</a:t>
            </a:r>
          </a:p>
          <a:p>
            <a:r>
              <a:rPr lang="en-US" dirty="0"/>
              <a:t>          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Why is this </a:t>
            </a:r>
          </a:p>
          <a:p>
            <a:r>
              <a:rPr lang="en-US" dirty="0">
                <a:solidFill>
                  <a:srgbClr val="FFFF00"/>
                </a:solidFill>
              </a:rPr>
              <a:t>different???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40572-8BC8-49F5-B13D-50DBEB6D4E74}"/>
              </a:ext>
            </a:extLst>
          </p:cNvPr>
          <p:cNvGrpSpPr/>
          <p:nvPr/>
        </p:nvGrpSpPr>
        <p:grpSpPr>
          <a:xfrm>
            <a:off x="425570" y="2854085"/>
            <a:ext cx="2590800" cy="879715"/>
            <a:chOff x="1524000" y="621904"/>
            <a:chExt cx="4572000" cy="8797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18AB5D-9166-40AE-9FFD-9FEB965C72FB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5x dx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3A2B83-92DA-4B23-A7BD-79D850955E25}"/>
                </a:ext>
              </a:extLst>
            </p:cNvPr>
            <p:cNvSpPr txBox="1"/>
            <p:nvPr/>
          </p:nvSpPr>
          <p:spPr>
            <a:xfrm>
              <a:off x="2277035" y="621904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769FB8-12B6-474D-9469-710A5800EFEF}"/>
                </a:ext>
              </a:extLst>
            </p:cNvPr>
            <p:cNvSpPr txBox="1"/>
            <p:nvPr/>
          </p:nvSpPr>
          <p:spPr>
            <a:xfrm>
              <a:off x="1927412" y="1101509"/>
              <a:ext cx="9317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0" y="6629401"/>
            <a:ext cx="350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endParaRPr lang="en-US" sz="1500" dirty="0">
              <a:solidFill>
                <a:srgbClr val="00B0F0"/>
              </a:solidFill>
            </a:endParaRPr>
          </a:p>
          <a:p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BE61D5E-2F87-4F77-BA79-EFE4CD04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09E6154-205E-47AC-9354-3D02808439C5}"/>
              </a:ext>
            </a:extLst>
          </p:cNvPr>
          <p:cNvSpPr/>
          <p:nvPr/>
        </p:nvSpPr>
        <p:spPr>
          <a:xfrm>
            <a:off x="3276600" y="6629400"/>
            <a:ext cx="6019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http://www.testically.org/wp-content/uploads/2010/11/hmm.jpg</a:t>
            </a:r>
          </a:p>
        </p:txBody>
      </p:sp>
    </p:spTree>
    <p:extLst>
      <p:ext uri="{BB962C8B-B14F-4D97-AF65-F5344CB8AC3E}">
        <p14:creationId xmlns:p14="http://schemas.microsoft.com/office/powerpoint/2010/main" val="415673337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838199"/>
            <a:ext cx="8382000" cy="61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Last class was about the area UNDER a curve</a:t>
            </a:r>
          </a:p>
          <a:p>
            <a:r>
              <a:rPr lang="en-US" dirty="0"/>
              <a:t>There was an </a:t>
            </a:r>
          </a:p>
          <a:p>
            <a:pPr>
              <a:spcBef>
                <a:spcPts val="0"/>
              </a:spcBef>
            </a:pPr>
            <a:r>
              <a:rPr lang="en-US" dirty="0"/>
              <a:t>required location</a:t>
            </a:r>
          </a:p>
          <a:p>
            <a:pPr>
              <a:spcBef>
                <a:spcPts val="0"/>
              </a:spcBef>
            </a:pPr>
            <a:r>
              <a:rPr lang="en-US" dirty="0"/>
              <a:t>(between the </a:t>
            </a:r>
          </a:p>
          <a:p>
            <a:pPr>
              <a:spcBef>
                <a:spcPts val="0"/>
              </a:spcBef>
            </a:pPr>
            <a:r>
              <a:rPr lang="en-US" dirty="0"/>
              <a:t>curve and the </a:t>
            </a:r>
          </a:p>
          <a:p>
            <a:pPr>
              <a:spcBef>
                <a:spcPts val="0"/>
              </a:spcBef>
            </a:pPr>
            <a:r>
              <a:rPr lang="en-US" dirty="0"/>
              <a:t>x-axis)</a:t>
            </a:r>
          </a:p>
          <a:p>
            <a:pPr>
              <a:spcBef>
                <a:spcPts val="0"/>
              </a:spcBef>
            </a:pPr>
            <a:r>
              <a:rPr lang="en-US" dirty="0"/>
              <a:t>and </a:t>
            </a:r>
            <a:r>
              <a:rPr lang="en-US" i="1" dirty="0"/>
              <a:t>direction</a:t>
            </a:r>
            <a:r>
              <a:rPr lang="en-US" dirty="0"/>
              <a:t> (below the curve)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3886200" y="6629401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24316439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838199"/>
            <a:ext cx="8382000" cy="61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This part is going the wrong direction, so it’s </a:t>
            </a:r>
          </a:p>
          <a:p>
            <a:pPr>
              <a:spcBef>
                <a:spcPts val="0"/>
              </a:spcBef>
            </a:pPr>
            <a:r>
              <a:rPr lang="en-US" dirty="0"/>
              <a:t>negative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3886200" y="6629401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A22FFB-2A0C-4C0E-88CA-0502BF7D4698}"/>
              </a:ext>
            </a:extLst>
          </p:cNvPr>
          <p:cNvCxnSpPr>
            <a:cxnSpLocks/>
          </p:cNvCxnSpPr>
          <p:nvPr/>
        </p:nvCxnSpPr>
        <p:spPr>
          <a:xfrm>
            <a:off x="2819400" y="2514600"/>
            <a:ext cx="2590800" cy="914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2980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The area between curves, though, doesn’t specify which curve is on top</a:t>
            </a:r>
          </a:p>
          <a:p>
            <a:r>
              <a:rPr lang="en-US" altLang="en-US" dirty="0"/>
              <a:t>You just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calculate the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between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two curves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D77543-A225-4D05-95A1-38C2FD4BE14C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D9EB8D-F86D-4154-AF09-7D7E3D672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515252D-EA0E-4CAD-A8C4-C8E21DC2D430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BB3C42C-8000-4BC3-AF67-E134302820CF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CCC051C-2C42-475B-98B5-603641D241CA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7D48E517-8358-4AD2-A7A6-AFAA10768F77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A530AD0-21E5-458E-8E08-50D3A61B70C1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2CFFF34-9686-4166-8693-207B991712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65F75C8-EC99-4ECE-BE54-BDF85F4475B4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5855413-9BE9-49AF-84AD-F0F6F708BC4A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7415001-72BD-4CC2-B7E3-B16926E164F2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16067E6-F534-4711-825E-89C407756D46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6868326-55FA-48D6-9580-1194A9C9EAA5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EB9DAC6-CC00-4522-BDB1-F86192C2C22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9044FA-D13E-4C21-BB49-94450F417AFB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F19A720-3A9A-4B5F-9D89-31A3C3CCCAD2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23F189F-FB80-45AE-B029-A4AF97D8890D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72FB35C-8DC1-4422-9D6F-C2725119453A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04B2FD3-0C02-4536-8D6F-16794FF1F80D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DAC2089-53C7-4703-8EF4-E7DA27A1B404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2AEDCA3-2023-4F86-BE77-08843968B159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6B53453-F1E8-4E70-B0E8-D984C7C1E623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992541D-3484-4A9E-9F33-83E9DA607658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89DAD92-E5FC-4298-9F81-D889705A85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E0CD203-048C-40FF-B5EA-EFE2372F041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F409197-365B-47CF-8EDA-F9B058231FA6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6ABC39-5646-4867-AB09-95F7E121E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D275A5D-0926-4D12-AD5F-02A12350C74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7403C83-C184-4929-AA77-20DFC010BC5A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98172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Under a Curve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a curve, you can draw rectangles (which you CAN find the area for) to sort of fit the curve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74BEE-F4E9-4937-9DB6-0D5FA3FA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00400"/>
            <a:ext cx="495300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97AFB-F6FF-4931-8C07-284DC62801EF}"/>
              </a:ext>
            </a:extLst>
          </p:cNvPr>
          <p:cNvSpPr txBox="1"/>
          <p:nvPr/>
        </p:nvSpPr>
        <p:spPr>
          <a:xfrm>
            <a:off x="0" y="6611035"/>
            <a:ext cx="6629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>
                <a:solidFill>
                  <a:srgbClr val="00B0F0"/>
                </a:solidFill>
              </a:rPr>
              <a:t>http://archives.math.utk.edu/visual.calculus/4/midpoint.1/integral.html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6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1,2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08B0FE-E3AE-4043-8C7C-840EE84E42A2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8B1725-4EAB-473E-9880-D47A4780A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43C03A0-9768-4611-8FAE-58BB410E14DF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267C52C-39DF-47D4-9FB2-EBA7EA3ABE8B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0083047D-7579-4EEB-98AE-D804C83AB4FB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6084381E-BBEB-4D75-AC40-5414B9B09CDA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DCD7A78-2234-4347-84C8-BA2B2C5687BA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69C90123-C584-4266-A917-B4C9428FCF6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60E67F4-830A-4E13-A824-5D2FBC12BB66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91D64467-F402-427A-BEAB-965704CB1DDE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D4F68C5-31C4-418D-888D-3548E98C39A6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ADF9AC3-D58E-4A40-AD66-9C17A8D055DB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561929D-5ECF-451A-9C89-E4A4CEB14B6F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7C3EFF6-FF8B-4F37-A536-94364C59DB4C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D983339-4B53-49B4-9E4A-638E6722B70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AEA6448-1D28-40E8-8840-88E09038C381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9A83DD9-88D7-40BF-9A7D-EFC0830CA98B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D54EA3F-6E17-4C8B-8413-9E20660E6CDB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2F2135C-AC2C-429C-97F8-50C337A5A144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26D91C4-6118-45B8-B584-00B45273DCE4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E7BEA01-FC83-4F38-88C9-22B2DE308B24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9967408-58B5-4763-8612-5E2B12FB8D84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5EBA29D-1F66-4188-A8DB-A40EAC3C0EE3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911C89B-2939-499A-BEF0-AE184EC439F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28AD1DD-CA2A-44EB-AE33-82CE1DD47D4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7FEAB48-C6E5-47F3-BE76-D9387A9FC1F5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6E7C54-F33D-4670-8D7D-265542C28A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755A73-537E-4B53-ABCE-6A47EF5D9D27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E92CBB-0C2C-4912-B4E6-786669A857D1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3139398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1,2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6(¼)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	  = 1.5 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2327BC-9D88-44D8-8298-8938D1C56F53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D1294EF-46A3-4386-8626-AD269AF3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12117F-508F-4790-8E42-E08865953900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EC3A812-EE8F-4616-AB3E-A689EB2B44D8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24FB66F-D57C-4707-9B20-CFB300DD10E9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505A939C-7842-452B-A697-FF7E1E088C05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BF06724E-4999-4100-911C-CCB25F9363EF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8575A64-9659-4925-865A-980F30EBEF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1082663-BC09-4C41-9022-210E77CAED3E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A8DF6553-A9E2-48BD-AD6E-5BA7DF9ACAD8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5C041EE-C329-4CEE-BDD9-B270B61EF1B0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4384901-0874-4A67-BA4A-4A74EE725BD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E5FB88C-FCFF-47AA-B09F-BEEBEB3D577D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4581CDDD-E61A-4567-AF6B-8A611F2E00C7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D45E958-A0B2-46CC-8DA1-448563EB2C20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1D092CA-2BA8-4CEB-894B-4A9CBFA80E09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F2A74A0-77A3-41AD-95D5-EBF99EE658FD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DA4B032-113F-47E3-9D1B-E3271FA048D6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A2E8DD5-A453-4551-AE58-59C5CA2E494A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C1B7207-7C0C-4C72-BDA4-02CF4AFB9C0D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9696181-79E1-4826-A6AD-0A7C035438FA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26CBE43-1D86-4CA7-A1C4-51940EC9F202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7C57BE5-8298-438E-903E-4B90DEBC443E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9BA3452-D0BF-4167-8791-7083438194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98F7781-8C69-48F2-8A48-8D7A52D8A6F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3814AD-53B2-4DA0-9D3E-F480FA031740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F198DD-D8C4-40EF-B460-F51FC65E9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9CED13-A118-49A4-B973-562501FB5DE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A0752C8-DA11-43A0-91DD-93D2D45DE748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0280387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923B26-2539-411F-B245-22611051F727}"/>
              </a:ext>
            </a:extLst>
          </p:cNvPr>
          <p:cNvGrpSpPr/>
          <p:nvPr/>
        </p:nvGrpSpPr>
        <p:grpSpPr>
          <a:xfrm>
            <a:off x="4117050" y="2179956"/>
            <a:ext cx="4717941" cy="4286250"/>
            <a:chOff x="2597259" y="1504950"/>
            <a:chExt cx="4717941" cy="42862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57BDA2-FF39-447C-8A52-6600904C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4DC970-0E05-4451-9AB1-6570FA6486B7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4D4C49E-1516-401E-92F2-34A691573EAC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45F909D-847E-4551-8F33-6BA9C8EA1504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6AB4FBA3-BB59-4EB9-9101-2833426B0C61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417B0C5-5786-4E1C-9D8A-EED5FE349D1F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890986CB-1596-49BB-A11C-BE9C9B6E552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2D98640-59DC-4629-BB9D-D325A26F0D59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609AF5B-00AD-4204-BF7C-2EBDF31353EE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D236C4E0-201E-472E-A7B9-29772FF8F2EF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2D7FC46-3667-46EB-BB2E-2480066C026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D411D53-52F2-4A40-9D9C-A653DC0AC73F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6827ED49-750A-4F06-9ABD-9582197E0C80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577E69-D2D7-46FF-9BBA-1C84D8CA99A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9901C0-0EE0-484D-80D6-030A8B6923BD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DA14296-79B3-4F89-849F-D1F8E167140E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EB8AD12-DEF1-4CF7-90AE-51A87E01D9A1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75CB86E-3E3F-4C93-B65E-C6CFC44A2653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AD3CF2C-2CDA-4250-970D-29080A740C1F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2FA6160-B132-4D95-B1E5-281B3BA55722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0C5AB96-0C6B-453C-B173-BEC0B15020CC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EC48A9-B6DF-479C-9605-3ED410893B40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EBB56D9-C04B-46EF-B99C-A9501F1BC8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F6A3A1E-821A-4475-ADB9-557AC8A5EBB2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1A59676-0B5E-4F7B-9D20-66C6EC9B37F1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2E9C323-072D-419F-830C-355E19B5E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BA5805C-F3E3-4BC2-9F35-902E183D5F73}"/>
                </a:ext>
              </a:extLst>
            </p:cNvPr>
            <p:cNvCxnSpPr>
              <a:cxnSpLocks/>
            </p:cNvCxnSpPr>
            <p:nvPr/>
          </p:nvCxnSpPr>
          <p:spPr>
            <a:xfrm>
              <a:off x="2793417" y="1654126"/>
              <a:ext cx="3950898" cy="3968151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C886A46-6986-40B1-9EC4-85256DD4BA40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3784041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4(¼)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      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= 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FC5E1-B7E5-49EE-99EC-742E700DD43B}"/>
              </a:ext>
            </a:extLst>
          </p:cNvPr>
          <p:cNvGrpSpPr/>
          <p:nvPr/>
        </p:nvGrpSpPr>
        <p:grpSpPr>
          <a:xfrm>
            <a:off x="4117050" y="2179956"/>
            <a:ext cx="4717941" cy="4286250"/>
            <a:chOff x="2597259" y="1504950"/>
            <a:chExt cx="4717941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688112B-1823-4FAB-8D0E-9D216C23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BFEDC15-FBC6-4352-8171-0AAFA2ED6F08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8295717-721F-48E3-BEB2-E10313FFAA53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14F88E3-78BC-4270-854C-8F0F6BBC4817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D0ACFDF-D85D-4560-A445-53C1BC0F581E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8109E850-7DB4-4A66-ABF2-8672764DDF4A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C1720CE6-028B-4DD7-A19D-70E93D7099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F85612EB-BCA5-4F18-9CDA-7DC17071E5A9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C42E726-1997-40D8-92EA-14C825265C89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F091AA1-7A24-4912-843A-8582E924FB3B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B7C018D4-161E-4243-AEF3-7C7C3069ACCA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F670A4C-D344-49D8-A22D-58B78D1DCECE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DD711770-5312-421A-806A-DE6A1B76BD87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E697D22-EDA1-4FEB-945F-0AB284EFDC16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B6BA25-A875-4794-9606-23C5D503C3B5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367DBD2-B90D-4FA6-9C24-963C8A36FAA8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BADA6BE-A1BB-4E4D-B143-E3FE44F7AA57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5376491-2BC5-4B84-8E50-793BFF42D744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4757686-D50C-4B47-98D2-499F486E4400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FDA1F41-4818-464E-8FB8-9C50E6095149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D5A643D-88F7-4FB8-B72B-436219814294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F46385B-75B4-46BA-BFD2-1B60A6699A8D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BB61E1D-D2FC-44BE-8758-6A86699F15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C11F3BF-5FB6-49AC-B6CE-4B160CB27038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02E5AA1-1506-480A-A2BA-141B233492DD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B4D6E2-7A80-4B29-8310-8FD90A442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043DD9-94FA-4C0F-B04C-5E916FEE0ED8}"/>
                </a:ext>
              </a:extLst>
            </p:cNvPr>
            <p:cNvCxnSpPr>
              <a:cxnSpLocks/>
            </p:cNvCxnSpPr>
            <p:nvPr/>
          </p:nvCxnSpPr>
          <p:spPr>
            <a:xfrm>
              <a:off x="2793417" y="1654126"/>
              <a:ext cx="3950898" cy="3968151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4BA1D05-5F76-445C-892E-F7BAE0574A6C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30553388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585585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question is about areas between the intersections of two curves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912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question is about areas between the intersections of two curves (they’re not telling you the interval…)</a:t>
            </a:r>
          </a:p>
        </p:txBody>
      </p:sp>
    </p:spTree>
    <p:extLst>
      <p:ext uri="{BB962C8B-B14F-4D97-AF65-F5344CB8AC3E}">
        <p14:creationId xmlns:p14="http://schemas.microsoft.com/office/powerpoint/2010/main" val="386081068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What’s the integral?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</p:spTree>
    <p:extLst>
      <p:ext uri="{BB962C8B-B14F-4D97-AF65-F5344CB8AC3E}">
        <p14:creationId xmlns:p14="http://schemas.microsoft.com/office/powerpoint/2010/main" val="346927013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What’s the integral?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What’s a and b?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A0405-CAAD-4FD7-A027-7694C64B7BB2}"/>
              </a:ext>
            </a:extLst>
          </p:cNvPr>
          <p:cNvGrpSpPr/>
          <p:nvPr/>
        </p:nvGrpSpPr>
        <p:grpSpPr>
          <a:xfrm>
            <a:off x="381000" y="2805685"/>
            <a:ext cx="559423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086B83-3128-4A75-BBA0-0E16EE799A5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FFFF00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FFFF00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FFFF00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FFFF00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FFFF00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086B83-3128-4A75-BBA0-0E16EE799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3926" t="-11667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34C41-F9ED-4347-B601-7D9186148822}"/>
                </a:ext>
              </a:extLst>
            </p:cNvPr>
            <p:cNvSpPr txBox="1"/>
            <p:nvPr/>
          </p:nvSpPr>
          <p:spPr>
            <a:xfrm>
              <a:off x="2623868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5B0CC0-9341-4A36-A781-BE29BA8E523D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8A449-7298-44C3-AFAB-C3827DF6617E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DF8E13-A961-43D7-85EE-2E4D3894C9B4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181049-F91F-4D27-A483-2C128322510C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E93E12-7A10-43DF-8B40-CE8D2B9DEB81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2249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What’s a and b?</a:t>
                </a:r>
              </a:p>
              <a:p>
                <a:r>
                  <a:rPr lang="en-US" altLang="en-US" dirty="0">
                    <a:solidFill>
                      <a:srgbClr val="FFFF00"/>
                    </a:solidFill>
                  </a:rPr>
                  <a:t>It will be where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x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</m:e>
                    </m:rad>
                  </m:oMath>
                </a14:m>
                <a:endParaRPr lang="en-US" altLang="en-US" dirty="0">
                  <a:solidFill>
                    <a:srgbClr val="FFFF00"/>
                  </a:solidFill>
                </a:endParaRPr>
              </a:p>
              <a:p>
                <a:r>
                  <a:rPr lang="en-US" altLang="en-US" dirty="0"/>
                  <a:t>Solve for that…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A0405-CAAD-4FD7-A027-7694C64B7BB2}"/>
              </a:ext>
            </a:extLst>
          </p:cNvPr>
          <p:cNvGrpSpPr/>
          <p:nvPr/>
        </p:nvGrpSpPr>
        <p:grpSpPr>
          <a:xfrm>
            <a:off x="228600" y="2168285"/>
            <a:ext cx="559423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086B83-3128-4A75-BBA0-0E16EE799A5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086B83-3128-4A75-BBA0-0E16EE799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3926" t="-11765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34C41-F9ED-4347-B601-7D9186148822}"/>
                </a:ext>
              </a:extLst>
            </p:cNvPr>
            <p:cNvSpPr txBox="1"/>
            <p:nvPr/>
          </p:nvSpPr>
          <p:spPr>
            <a:xfrm>
              <a:off x="2623868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5B0CC0-9341-4A36-A781-BE29BA8E523D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BDDE58-7855-42C2-8A48-4AD2875C2468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E9552-4EAD-411F-AF61-8835D487041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44C1F7-71BD-4EAC-8A52-4CAA6DC22103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84892E-56E9-4F1A-99C4-C534A7559EF4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74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9ADBDD5-0CD9-4E79-AB82-01927502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96C9072-B9C8-4D71-B656-54F1FB37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build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above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curve, below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curve,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or going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through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midpoints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28C3F-5C80-428E-8614-DB4FB97C0D24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Kalkulus_Integral__cover.png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075F9-DB86-46E6-BF50-A86A31B40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3965545" y="1143000"/>
            <a:ext cx="517845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What’s a and b?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CCFFFF"/>
                    </a:solidFill>
                  </a:rPr>
                  <a:t>x</a:t>
                </a:r>
                <a:r>
                  <a:rPr lang="en-US" altLang="en-US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altLang="en-US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CCFFFF"/>
                            </a:solidFill>
                          </a:rPr>
                          <m:t>x</m:t>
                        </m:r>
                      </m:e>
                    </m:rad>
                  </m:oMath>
                </a14:m>
                <a:endParaRPr lang="en-US" alt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Happens where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x=0 and x=1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Which is a?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Which is b?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 b="-8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559423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3926" t="-11765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623868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A2DCD0-E2C4-4290-B7F6-91FF5745CCA3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ADBF7-6B51-4A3E-A996-0552E1DD86EB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9C6FC5-E294-4830-B4CC-A0075A3225EB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F1D4F3-132E-4BB6-A7CA-63F093559DF9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60888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In case it’s more complicated,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use your calculator or </a:t>
                </a:r>
                <a:r>
                  <a:rPr lang="en-US" altLang="en-US" dirty="0" err="1"/>
                  <a:t>Wolframalpha</a:t>
                </a:r>
                <a:r>
                  <a:rPr lang="en-US" altLang="en-US" dirty="0"/>
                  <a:t> to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find the interval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4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559423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5"/>
                  <a:stretch>
                    <a:fillRect l="-3926" t="-11765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623868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B8B5BC-F945-4589-AB3A-3EE9A994D17D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F5C373-0B18-461B-A3DA-0F7EB6185CA3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0748B6-0FAF-41FC-9A1C-36AFB517FBF1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DD111E-0FE7-4991-9F78-9FD74BB499E4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13615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Do it!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D59F15-0247-4EC5-B13A-5F7DDD724D69}"/>
              </a:ext>
            </a:extLst>
          </p:cNvPr>
          <p:cNvGrpSpPr/>
          <p:nvPr/>
        </p:nvGrpSpPr>
        <p:grpSpPr>
          <a:xfrm>
            <a:off x="228600" y="2168285"/>
            <a:ext cx="350520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86929E-6CCB-4C8D-B820-8DA57D5F660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86929E-6CCB-4C8D-B820-8DA57D5F66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261" t="-11765" r="-522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12DF07-D72D-4742-8F4E-B197FBBD7675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4D010F-1CB4-432D-AACC-598D481373FB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40650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60597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 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x</a:t>
                </a:r>
                <a:r>
                  <a:rPr lang="en-US" altLang="en-US" baseline="30000" dirty="0"/>
                  <a:t>1½</a:t>
                </a:r>
                <a:r>
                  <a:rPr lang="en-US" altLang="en-US" dirty="0"/>
                  <a:t>/(3/2)</a:t>
                </a:r>
              </a:p>
              <a:p>
                <a:r>
                  <a:rPr lang="en-US" altLang="en-US" dirty="0"/>
                  <a:t>   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F6AA3C-7067-4790-A616-54C6D8F446D7}"/>
              </a:ext>
            </a:extLst>
          </p:cNvPr>
          <p:cNvGrpSpPr/>
          <p:nvPr/>
        </p:nvGrpSpPr>
        <p:grpSpPr>
          <a:xfrm>
            <a:off x="2895600" y="2800290"/>
            <a:ext cx="762000" cy="876420"/>
            <a:chOff x="2286000" y="3205515"/>
            <a:chExt cx="762000" cy="8764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60A1D3-D7A8-4E8C-99C4-15DEB007A454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C357DB-8449-474D-8554-5CD218B57EB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876420"/>
              <a:chOff x="2514600" y="3181290"/>
              <a:chExt cx="519598" cy="87642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9CD6C0-D93E-4B18-8702-F8A14F414126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377D41-D1DB-43A6-A37D-B4AAE8CE18BD}"/>
                  </a:ext>
                </a:extLst>
              </p:cNvPr>
              <p:cNvSpPr txBox="1"/>
              <p:nvPr/>
            </p:nvSpPr>
            <p:spPr>
              <a:xfrm>
                <a:off x="2514600" y="365760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D4D63B-8391-4098-8FDD-155946CB0293}"/>
              </a:ext>
            </a:extLst>
          </p:cNvPr>
          <p:cNvGrpSpPr/>
          <p:nvPr/>
        </p:nvGrpSpPr>
        <p:grpSpPr>
          <a:xfrm>
            <a:off x="6172200" y="2800290"/>
            <a:ext cx="762000" cy="876420"/>
            <a:chOff x="2286000" y="3205515"/>
            <a:chExt cx="762000" cy="8764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6CB71-61E2-4121-805B-603E6AB706F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71DE38B-6A56-4C79-A0F0-9F5D21D213F3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876420"/>
              <a:chOff x="2514600" y="3181290"/>
              <a:chExt cx="519598" cy="8764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C51EF2-59F8-420D-9F5B-61BAC40FB035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848BF8-F5E7-4C31-AA5B-5CBF37A9F507}"/>
                  </a:ext>
                </a:extLst>
              </p:cNvPr>
              <p:cNvSpPr txBox="1"/>
              <p:nvPr/>
            </p:nvSpPr>
            <p:spPr>
              <a:xfrm>
                <a:off x="2514600" y="365760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895600" y="350520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5638800" y="350520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22587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36" y="4223266"/>
            <a:ext cx="2525264" cy="2432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0097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36" y="4223266"/>
            <a:ext cx="2525264" cy="2432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r>
                  <a:rPr lang="en-US" altLang="en-US" dirty="0"/>
                  <a:t>  = 1/3 – 2/3 = -1/3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83664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36" y="4223266"/>
            <a:ext cx="2525264" cy="2432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r>
                  <a:rPr lang="en-US" altLang="en-US" dirty="0"/>
                  <a:t>  = 1/3 – 2/3 = -1/3</a:t>
                </a:r>
              </a:p>
              <a:p>
                <a:r>
                  <a:rPr lang="en-US" altLang="en-US" dirty="0"/>
                  <a:t>Hmm… a negative area…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02476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36" y="4223266"/>
            <a:ext cx="2525264" cy="2432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r>
                  <a:rPr lang="en-US" altLang="en-US" dirty="0"/>
                  <a:t>  = 1/3 – 2/3 = -1/3</a:t>
                </a:r>
              </a:p>
              <a:p>
                <a:r>
                  <a:rPr lang="en-US" altLang="en-US" dirty="0"/>
                  <a:t>Hmm… a negative area…</a:t>
                </a:r>
              </a:p>
              <a:p>
                <a:r>
                  <a:rPr lang="en-US" altLang="en-US" dirty="0"/>
                  <a:t>Oops!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is the big one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 b="-8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910409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36" y="4223266"/>
            <a:ext cx="2525264" cy="2432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r>
                  <a:rPr lang="en-US" altLang="en-US" dirty="0"/>
                  <a:t>  = 1/3 – 2/3 = -1/3</a:t>
                </a:r>
              </a:p>
              <a:p>
                <a:r>
                  <a:rPr lang="en-US" altLang="en-US" dirty="0"/>
                  <a:t>It should have been:</a:t>
                </a:r>
              </a:p>
              <a:p>
                <a:r>
                  <a:rPr lang="en-US" altLang="en-US" dirty="0"/>
                  <a:t>                (drat!)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9EC62D-68CB-44A9-B18F-B3B93A17E177}"/>
              </a:ext>
            </a:extLst>
          </p:cNvPr>
          <p:cNvGrpSpPr/>
          <p:nvPr/>
        </p:nvGrpSpPr>
        <p:grpSpPr>
          <a:xfrm>
            <a:off x="304800" y="58258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B3694D-78CF-4E64-BB1A-1356CB4F8772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dx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B3694D-78CF-4E64-BB1A-1356CB4F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5"/>
                  <a:stretch>
                    <a:fillRect l="-6364" t="-11765" r="-2727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F28F3C-02D0-41E2-ADEC-2B2D1D9EB14D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E3C34E-34C7-49B5-A08E-2E7432BA0500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18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A1859B-C571-460B-9165-157E7AB9B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3965545" y="1143000"/>
            <a:ext cx="5178455" cy="541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You know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true area under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curve is a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number between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sum of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blue 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the sum of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tan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rectangles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3179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223266"/>
            <a:ext cx="2525264" cy="2432715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Good news!</a:t>
            </a:r>
          </a:p>
          <a:p>
            <a:r>
              <a:rPr lang="en-US" altLang="en-US" dirty="0"/>
              <a:t>                = -</a:t>
            </a:r>
          </a:p>
          <a:p>
            <a:r>
              <a:rPr lang="en-US" altLang="en-US" dirty="0"/>
              <a:t>Using the Coefficient Rule:</a:t>
            </a:r>
          </a:p>
          <a:p>
            <a:r>
              <a:rPr lang="en-US" altLang="en-US" dirty="0"/>
              <a:t>             =  </a:t>
            </a:r>
          </a:p>
          <a:p>
            <a:r>
              <a:rPr lang="en-US" altLang="en-US" dirty="0"/>
              <a:t>All we have to do is multiply our (negative) answer by -1 to get the right (positive) 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4645324" y="1525516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3"/>
                  <a:stretch>
                    <a:fillRect l="-6364" t="-11667" r="-5273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9EC62D-68CB-44A9-B18F-B3B93A17E177}"/>
              </a:ext>
            </a:extLst>
          </p:cNvPr>
          <p:cNvGrpSpPr/>
          <p:nvPr/>
        </p:nvGrpSpPr>
        <p:grpSpPr>
          <a:xfrm>
            <a:off x="307675" y="1517011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B3694D-78CF-4E64-BB1A-1356CB4F8772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dx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B3694D-78CF-4E64-BB1A-1356CB4F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364" t="-11765" r="-2909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F28F3C-02D0-41E2-ADEC-2B2D1D9EB14D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E3C34E-34C7-49B5-A08E-2E7432BA0500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439C1EB-4D40-4541-B11D-3D9B2E599CAB}"/>
              </a:ext>
            </a:extLst>
          </p:cNvPr>
          <p:cNvSpPr txBox="1"/>
          <p:nvPr/>
        </p:nvSpPr>
        <p:spPr>
          <a:xfrm>
            <a:off x="309113" y="3006037"/>
            <a:ext cx="2891287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dirty="0" err="1">
                <a:solidFill>
                  <a:srgbClr val="CCFFFF"/>
                </a:solidFill>
              </a:rPr>
              <a:t>kƒ</a:t>
            </a:r>
            <a:r>
              <a:rPr lang="en-US" sz="2000" b="1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’(x)</a:t>
            </a:r>
            <a:r>
              <a:rPr lang="en-US" altLang="en-US" sz="4000" b="1" baseline="30000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dx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7B2B42-1BDD-4BB9-8E3A-B22BB014D006}"/>
              </a:ext>
            </a:extLst>
          </p:cNvPr>
          <p:cNvSpPr txBox="1"/>
          <p:nvPr/>
        </p:nvSpPr>
        <p:spPr>
          <a:xfrm>
            <a:off x="3581400" y="3006037"/>
            <a:ext cx="2891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CFFFF"/>
                </a:solidFill>
              </a:rPr>
              <a:t>k∫ƒ</a:t>
            </a:r>
            <a:r>
              <a:rPr lang="en-US" sz="2000" b="1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’(x)</a:t>
            </a:r>
            <a:r>
              <a:rPr lang="en-US" altLang="en-US" sz="4000" b="1" baseline="30000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dx</a:t>
            </a:r>
          </a:p>
        </p:txBody>
      </p:sp>
    </p:spTree>
    <p:extLst>
      <p:ext uri="{BB962C8B-B14F-4D97-AF65-F5344CB8AC3E}">
        <p14:creationId xmlns:p14="http://schemas.microsoft.com/office/powerpoint/2010/main" val="218547395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C58452A-D079-4309-91B3-E28BEAE4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1/3</a:t>
                </a:r>
              </a:p>
              <a:p>
                <a:r>
                  <a:rPr lang="en-US" altLang="en-US" dirty="0"/>
                  <a:t>Yay!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  <m:r>
                        <a:rPr lang="en-US" altLang="en-US" sz="4000" b="1" i="1" dirty="0">
                          <a:solidFill>
                            <a:srgbClr val="CC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–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1636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71181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1D74-987F-46F4-A842-796C89B7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74"/>
            <a:ext cx="3242930" cy="5901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E081C-7778-43B6-8254-BB577EE8B9D4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http://www.vsexamprep.com/online-test.html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219200"/>
            <a:ext cx="6400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Coefficient Rule  </a:t>
            </a:r>
          </a:p>
          <a:p>
            <a:pPr>
              <a:spcBef>
                <a:spcPts val="0"/>
              </a:spcBef>
            </a:pPr>
            <a:r>
              <a:rPr lang="en-US" dirty="0"/>
              <a:t> means you don’t really  </a:t>
            </a:r>
          </a:p>
          <a:p>
            <a:pPr>
              <a:spcBef>
                <a:spcPts val="0"/>
              </a:spcBef>
            </a:pPr>
            <a:r>
              <a:rPr lang="en-US" dirty="0"/>
              <a:t> have to know which curve is higher than  </a:t>
            </a:r>
          </a:p>
          <a:p>
            <a:pPr>
              <a:spcBef>
                <a:spcPts val="0"/>
              </a:spcBef>
            </a:pPr>
            <a:r>
              <a:rPr lang="en-US" dirty="0"/>
              <a:t> the other – if you get  </a:t>
            </a:r>
          </a:p>
          <a:p>
            <a:pPr>
              <a:spcBef>
                <a:spcPts val="0"/>
              </a:spcBef>
            </a:pPr>
            <a:r>
              <a:rPr lang="en-US" dirty="0"/>
              <a:t>  a negative area (and </a:t>
            </a:r>
          </a:p>
          <a:p>
            <a:pPr>
              <a:spcBef>
                <a:spcPts val="0"/>
              </a:spcBef>
            </a:pPr>
            <a:r>
              <a:rPr lang="en-US" dirty="0"/>
              <a:t>  didn’t intend to) you </a:t>
            </a:r>
          </a:p>
          <a:p>
            <a:pPr>
              <a:spcBef>
                <a:spcPts val="0"/>
              </a:spcBef>
            </a:pPr>
            <a:r>
              <a:rPr lang="en-US" dirty="0"/>
              <a:t> just make your answer    </a:t>
            </a:r>
          </a:p>
          <a:p>
            <a:pPr>
              <a:spcBef>
                <a:spcPts val="0"/>
              </a:spcBef>
            </a:pPr>
            <a:r>
              <a:rPr lang="en-US" dirty="0"/>
              <a:t>    positive - No sweat!</a:t>
            </a:r>
          </a:p>
        </p:txBody>
      </p:sp>
    </p:spTree>
    <p:extLst>
      <p:ext uri="{BB962C8B-B14F-4D97-AF65-F5344CB8AC3E}">
        <p14:creationId xmlns:p14="http://schemas.microsoft.com/office/powerpoint/2010/main" val="425753726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r>
              <a:rPr lang="en-US" altLang="en-US" dirty="0"/>
              <a:t>So if you have a question like:</a:t>
            </a:r>
          </a:p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  between x = 0 and  x = 1 </a:t>
            </a:r>
          </a:p>
          <a:p>
            <a:r>
              <a:rPr lang="en-US" altLang="en-US" dirty="0"/>
              <a:t>And you don’t know which is the “top” curve - just pick one at random!</a:t>
            </a:r>
          </a:p>
          <a:p>
            <a:r>
              <a:rPr lang="en-US" altLang="en-US" dirty="0"/>
              <a:t>You can adjust your answer later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CD2A9-F8D2-48DD-9970-6328B3EA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528818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area between the curves crosses the axes</a:t>
            </a:r>
          </a:p>
          <a:p>
            <a:r>
              <a:rPr lang="en-US" dirty="0"/>
              <a:t>Does that make a difference?</a:t>
            </a:r>
          </a:p>
          <a:p>
            <a:r>
              <a:rPr lang="en-US" dirty="0">
                <a:solidFill>
                  <a:srgbClr val="FFFF00"/>
                </a:solidFill>
              </a:rPr>
              <a:t>Nope…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7087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areas are complicated by overlapping curves</a:t>
            </a:r>
          </a:p>
        </p:txBody>
      </p:sp>
    </p:spTree>
    <p:extLst>
      <p:ext uri="{BB962C8B-B14F-4D97-AF65-F5344CB8AC3E}">
        <p14:creationId xmlns:p14="http://schemas.microsoft.com/office/powerpoint/2010/main" val="328821351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E36221-E4F6-4A0F-926A-4CF359EE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02BC345A-FC17-49BE-8D98-42B321AF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04444CE-8846-418F-95D9-CAECDA8C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would you have to do to calculate the area between these curves?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19902-0425-4DD5-98F8-921982C3BC2B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2AD3D-C2EF-59CD-FA8B-578EF0BB51F7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9423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05C32D-8304-45F8-AD65-4740734A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02BC345A-FC17-49BE-8D98-42B321AF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04444CE-8846-418F-95D9-CAECDA8C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would you have to do to calculate the area between these curves?</a:t>
            </a:r>
          </a:p>
          <a:p>
            <a:r>
              <a:rPr lang="en-US" altLang="en-US" dirty="0"/>
              <a:t>Calculate piecewise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integral areas and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add them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5B71E-641D-42F8-8F04-19891FB896F4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0DB42-2EDE-1D61-0FBA-C47139206E24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5278A5-8F78-4CF6-AA10-357EA9B1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How many integrals would you need to find the area between the curves?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202BC-9CBD-448E-8F34-C477ED6DA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6DFF9-6C8F-4BDC-8019-AA7ACF49DA44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BB742-E7EC-A87E-E0C1-6A61E5482C85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As the 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get narrower and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narrower (closer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closer to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zero-width)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estimate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gets better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3D80-6FF1-45DA-9941-618C005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063" y="1104900"/>
            <a:ext cx="4102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3590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1887E0-AC91-4824-B2A2-5A891969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How many integrals would you need to find the area between the curves?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C5280-0939-4479-8681-AA994865C7E5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5FAD8-AFE7-B04E-1699-DDE38EA011AF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8914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this “sideways” too!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FD852B-159A-41F0-B4A6-FF2A6D4DA33B}"/>
              </a:ext>
            </a:extLst>
          </p:cNvPr>
          <p:cNvGrpSpPr/>
          <p:nvPr/>
        </p:nvGrpSpPr>
        <p:grpSpPr>
          <a:xfrm>
            <a:off x="4668043" y="2114167"/>
            <a:ext cx="4582633" cy="4221126"/>
            <a:chOff x="4668043" y="2114167"/>
            <a:chExt cx="4582633" cy="42211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3E4F99-BBCF-4F2B-8C2C-E67C92CC7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8043" y="2114167"/>
              <a:ext cx="4582633" cy="422112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29566-FDD1-4FE5-AE63-5137D4040DA5}"/>
                </a:ext>
              </a:extLst>
            </p:cNvPr>
            <p:cNvSpPr/>
            <p:nvPr/>
          </p:nvSpPr>
          <p:spPr>
            <a:xfrm rot="5400000">
              <a:off x="6866986" y="3044703"/>
              <a:ext cx="228600" cy="70377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FFB1D4-0484-4938-9ED8-282C1EB2132C}"/>
                </a:ext>
              </a:extLst>
            </p:cNvPr>
            <p:cNvSpPr/>
            <p:nvPr/>
          </p:nvSpPr>
          <p:spPr>
            <a:xfrm rot="5400000">
              <a:off x="7024058" y="3197817"/>
              <a:ext cx="228600" cy="8597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63697D-104B-4308-85A4-A68A56F6A699}"/>
                </a:ext>
              </a:extLst>
            </p:cNvPr>
            <p:cNvSpPr/>
            <p:nvPr/>
          </p:nvSpPr>
          <p:spPr>
            <a:xfrm rot="5400000">
              <a:off x="7213839" y="3354530"/>
              <a:ext cx="228600" cy="100354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B0B00-1920-8DC9-14A9-ACC420490A32}"/>
              </a:ext>
            </a:extLst>
          </p:cNvPr>
          <p:cNvGrpSpPr/>
          <p:nvPr/>
        </p:nvGrpSpPr>
        <p:grpSpPr>
          <a:xfrm>
            <a:off x="37815" y="2146573"/>
            <a:ext cx="4582633" cy="4221126"/>
            <a:chOff x="37815" y="2146573"/>
            <a:chExt cx="4582633" cy="422112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2097D0F-2B22-4F95-A1FF-4996D7E63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15" y="2146573"/>
              <a:ext cx="4582633" cy="422112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A9D2EE-32A6-4646-8865-D6BA798030B0}"/>
                </a:ext>
              </a:extLst>
            </p:cNvPr>
            <p:cNvSpPr/>
            <p:nvPr/>
          </p:nvSpPr>
          <p:spPr>
            <a:xfrm>
              <a:off x="2275935" y="3225853"/>
              <a:ext cx="228600" cy="106788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5F8E2B-5A47-4262-B3A7-3FCBAC0E6E08}"/>
                </a:ext>
              </a:extLst>
            </p:cNvPr>
            <p:cNvSpPr/>
            <p:nvPr/>
          </p:nvSpPr>
          <p:spPr>
            <a:xfrm>
              <a:off x="2504534" y="3378253"/>
              <a:ext cx="228600" cy="129683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9A7AC0-5FEB-4D7B-AE88-50D6C566C536}"/>
                </a:ext>
              </a:extLst>
            </p:cNvPr>
            <p:cNvSpPr/>
            <p:nvPr/>
          </p:nvSpPr>
          <p:spPr>
            <a:xfrm>
              <a:off x="2740324" y="3539987"/>
              <a:ext cx="228600" cy="16670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06969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8BB4BBA-DA5E-4BD4-BE46-55DB12B3BAEA}"/>
              </a:ext>
            </a:extLst>
          </p:cNvPr>
          <p:cNvGrpSpPr/>
          <p:nvPr/>
        </p:nvGrpSpPr>
        <p:grpSpPr>
          <a:xfrm>
            <a:off x="4630228" y="2438400"/>
            <a:ext cx="4582633" cy="4221126"/>
            <a:chOff x="4668043" y="2114167"/>
            <a:chExt cx="4582633" cy="422112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4235532-A8F8-421A-A115-DC710258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8043" y="2114167"/>
              <a:ext cx="4582633" cy="4221126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E7927E8-73F3-454C-8783-F1DD47C97F0B}"/>
                </a:ext>
              </a:extLst>
            </p:cNvPr>
            <p:cNvSpPr/>
            <p:nvPr/>
          </p:nvSpPr>
          <p:spPr>
            <a:xfrm rot="5400000">
              <a:off x="6866986" y="3044703"/>
              <a:ext cx="228600" cy="70377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C354119-FEA4-47D1-83A2-D749972DAC23}"/>
                </a:ext>
              </a:extLst>
            </p:cNvPr>
            <p:cNvSpPr/>
            <p:nvPr/>
          </p:nvSpPr>
          <p:spPr>
            <a:xfrm rot="5400000">
              <a:off x="7024058" y="3197817"/>
              <a:ext cx="228600" cy="8597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8BAA735-22A1-4C86-B23F-DA1F861DC4B0}"/>
                </a:ext>
              </a:extLst>
            </p:cNvPr>
            <p:cNvSpPr/>
            <p:nvPr/>
          </p:nvSpPr>
          <p:spPr>
            <a:xfrm rot="5400000">
              <a:off x="7213839" y="3354530"/>
              <a:ext cx="228600" cy="100354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do it sideways, write the formulas as x =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37AAC9-F6B4-497E-9970-2AEAB408769C}"/>
              </a:ext>
            </a:extLst>
          </p:cNvPr>
          <p:cNvGrpSpPr/>
          <p:nvPr/>
        </p:nvGrpSpPr>
        <p:grpSpPr>
          <a:xfrm>
            <a:off x="0" y="2470806"/>
            <a:ext cx="4582633" cy="4221126"/>
            <a:chOff x="0" y="2470806"/>
            <a:chExt cx="4582633" cy="422112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0E7BBD3-3168-408C-B972-3AE8354080D7}"/>
                </a:ext>
              </a:extLst>
            </p:cNvPr>
            <p:cNvGrpSpPr/>
            <p:nvPr/>
          </p:nvGrpSpPr>
          <p:grpSpPr>
            <a:xfrm>
              <a:off x="0" y="2470806"/>
              <a:ext cx="4582633" cy="4221126"/>
              <a:chOff x="37815" y="2146573"/>
              <a:chExt cx="4582633" cy="4221126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ADF6FC56-50B7-4E72-8F90-63128949D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15" y="2146573"/>
                <a:ext cx="4582633" cy="4221126"/>
              </a:xfrm>
              <a:prstGeom prst="rect">
                <a:avLst/>
              </a:prstGeom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1967AF7-B25B-4569-B22E-D72CE40FC2D5}"/>
                  </a:ext>
                </a:extLst>
              </p:cNvPr>
              <p:cNvSpPr/>
              <p:nvPr/>
            </p:nvSpPr>
            <p:spPr>
              <a:xfrm>
                <a:off x="2275935" y="3225853"/>
                <a:ext cx="228600" cy="106788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8C5D769-3BE6-41E2-8FBD-1A5EE29F89F0}"/>
                  </a:ext>
                </a:extLst>
              </p:cNvPr>
              <p:cNvSpPr/>
              <p:nvPr/>
            </p:nvSpPr>
            <p:spPr>
              <a:xfrm>
                <a:off x="2504534" y="3378253"/>
                <a:ext cx="228600" cy="129683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F2DDCB5-AB3A-47D6-8AF0-F752010FF4DF}"/>
                  </a:ext>
                </a:extLst>
              </p:cNvPr>
              <p:cNvSpPr/>
              <p:nvPr/>
            </p:nvSpPr>
            <p:spPr>
              <a:xfrm>
                <a:off x="2740324" y="3539987"/>
                <a:ext cx="228600" cy="1667066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B6F956-DD54-4455-9D06-32080FE95038}"/>
                </a:ext>
              </a:extLst>
            </p:cNvPr>
            <p:cNvSpPr txBox="1"/>
            <p:nvPr/>
          </p:nvSpPr>
          <p:spPr>
            <a:xfrm>
              <a:off x="3200400" y="5943600"/>
              <a:ext cx="11688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y=-x+2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1B09CB-1E4E-4F6B-8DF8-32B01F8A2A83}"/>
                </a:ext>
              </a:extLst>
            </p:cNvPr>
            <p:cNvSpPr txBox="1"/>
            <p:nvPr/>
          </p:nvSpPr>
          <p:spPr>
            <a:xfrm>
              <a:off x="457200" y="2983468"/>
              <a:ext cx="9474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x=4-y</a:t>
              </a:r>
              <a:r>
                <a:rPr lang="en-US" baseline="30000" dirty="0"/>
                <a:t>2</a:t>
              </a:r>
              <a:r>
                <a:rPr lang="en-US" dirty="0"/>
                <a:t>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BB23F1C-265F-41FB-BFDC-2B0E16046F19}"/>
              </a:ext>
            </a:extLst>
          </p:cNvPr>
          <p:cNvSpPr txBox="1"/>
          <p:nvPr/>
        </p:nvSpPr>
        <p:spPr>
          <a:xfrm>
            <a:off x="7848600" y="5962624"/>
            <a:ext cx="1168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x=-y+2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85FE21-AF77-4E1A-A344-AD2DA9947718}"/>
              </a:ext>
            </a:extLst>
          </p:cNvPr>
          <p:cNvSpPr txBox="1"/>
          <p:nvPr/>
        </p:nvSpPr>
        <p:spPr>
          <a:xfrm>
            <a:off x="5072334" y="2998814"/>
            <a:ext cx="947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x=4-y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06982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CA58891-A83F-4026-A682-AC686A2DA93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integral will be “</a:t>
            </a:r>
            <a:r>
              <a:rPr lang="en-US" dirty="0" err="1"/>
              <a:t>dy</a:t>
            </a:r>
            <a:r>
              <a:rPr lang="en-US" dirty="0"/>
              <a:t>” rather than “dx”</a:t>
            </a:r>
            <a:endParaRPr lang="en-US" baseline="300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4A330-5616-465A-8E56-520E6B47C29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BCC61-167C-41DD-872D-DF26685212F0}"/>
              </a:ext>
            </a:extLst>
          </p:cNvPr>
          <p:cNvGrpSpPr/>
          <p:nvPr/>
        </p:nvGrpSpPr>
        <p:grpSpPr>
          <a:xfrm>
            <a:off x="457200" y="2546237"/>
            <a:ext cx="5638800" cy="879715"/>
            <a:chOff x="2286000" y="3188262"/>
            <a:chExt cx="5351003" cy="879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5BE91-810A-4B9F-9A14-4C68D2BE90A5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</a:rPr>
                <a:t>∫ (4-y</a:t>
              </a:r>
              <a:r>
                <a:rPr lang="en-US" sz="4000" b="1" baseline="30000" dirty="0">
                  <a:solidFill>
                    <a:srgbClr val="FFFF00"/>
                  </a:solidFill>
                </a:rPr>
                <a:t>2</a:t>
              </a:r>
              <a:r>
                <a:rPr lang="en-US" sz="4000" b="1" dirty="0">
                  <a:solidFill>
                    <a:srgbClr val="FFFF00"/>
                  </a:solidFill>
                </a:rPr>
                <a:t>)-(-y+2) </a:t>
              </a:r>
              <a:r>
                <a:rPr lang="en-US" sz="4000" b="1" dirty="0" err="1">
                  <a:solidFill>
                    <a:srgbClr val="FFFF00"/>
                  </a:solidFill>
                </a:rPr>
                <a:t>dy</a:t>
              </a:r>
              <a:endParaRPr lang="en-US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1321-9637-44CC-BF4E-21783EDA2DB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2A9EB2-CEF9-4824-81A2-0E7ED3B42AFF}"/>
                </a:ext>
              </a:extLst>
            </p:cNvPr>
            <p:cNvSpPr txBox="1"/>
            <p:nvPr/>
          </p:nvSpPr>
          <p:spPr>
            <a:xfrm>
              <a:off x="2502933" y="3667867"/>
              <a:ext cx="506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-1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86CAD93-FA62-4F03-9CC9-C49293E6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27" y="3578352"/>
            <a:ext cx="3395073" cy="3127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A9B40-0493-63DB-1DEB-808E8E02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053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B0BA-BE00-4F3C-AB7C-B8ADBB7F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Between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97D8-78C0-41A8-80B1-C977C9DC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and this is why they invented calculators and </a:t>
            </a:r>
            <a:r>
              <a:rPr lang="en-US" dirty="0" err="1"/>
              <a:t>Wolframalpha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4817301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91071-D0D1-4DAA-A904-A10AF1D1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195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CC6575-1D25-48C9-A568-8AAC1986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80"/>
            <a:ext cx="91498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683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1730F3-CF4D-D210-9621-27FE75330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Area under a curve and the 			Fundamental Theorem of 			Calculus	</a:t>
            </a:r>
          </a:p>
          <a:p>
            <a:r>
              <a:rPr lang="en-US" dirty="0">
                <a:solidFill>
                  <a:srgbClr val="002060"/>
                </a:solidFill>
              </a:rPr>
              <a:t>	Area between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		two curves	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true area 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going to be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limit of the sum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of the blue or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tan rectangles (it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will converge)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3D80-6FF1-45DA-9941-618C005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063" y="1104900"/>
            <a:ext cx="4102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839BAC-0ED5-40AA-B7F7-DD6EA45F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91"/>
            <a:ext cx="9128810" cy="5848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AC1FA-5DA7-4462-8477-EF6D918D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D8894-DE40-4D0C-A838-4DA831E5FFF5}"/>
              </a:ext>
            </a:extLst>
          </p:cNvPr>
          <p:cNvSpPr txBox="1"/>
          <p:nvPr/>
        </p:nvSpPr>
        <p:spPr>
          <a:xfrm>
            <a:off x="35944" y="6611035"/>
            <a:ext cx="90928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https://coloradotech.vitalsource.com/#/books/9780357233375/cfi/6/28!/4/14@0:0</a:t>
            </a:r>
          </a:p>
        </p:txBody>
      </p:sp>
    </p:spTree>
    <p:extLst>
      <p:ext uri="{BB962C8B-B14F-4D97-AF65-F5344CB8AC3E}">
        <p14:creationId xmlns:p14="http://schemas.microsoft.com/office/powerpoint/2010/main" val="226664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New stuff: </a:t>
            </a:r>
          </a:p>
          <a:p>
            <a:r>
              <a:rPr lang="en-US" dirty="0"/>
              <a:t>	Area Under a Curve and the </a:t>
            </a:r>
          </a:p>
          <a:p>
            <a:pPr>
              <a:spcBef>
                <a:spcPts val="0"/>
              </a:spcBef>
            </a:pPr>
            <a:r>
              <a:rPr lang="en-US" dirty="0"/>
              <a:t>		Fundamental Theorem of </a:t>
            </a:r>
          </a:p>
          <a:p>
            <a:pPr>
              <a:spcBef>
                <a:spcPts val="0"/>
              </a:spcBef>
            </a:pPr>
            <a:r>
              <a:rPr lang="en-US" dirty="0"/>
              <a:t>		Calculus</a:t>
            </a:r>
          </a:p>
          <a:p>
            <a:pPr>
              <a:spcBef>
                <a:spcPts val="0"/>
              </a:spcBef>
            </a:pPr>
            <a:r>
              <a:rPr lang="en-US" dirty="0"/>
              <a:t>	Area between two curves		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/>
              <a:t>This is what you are “adding up” that is the ∫um in integration – zillions of zero-width rectangles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…and this is also why integral calculus is “nonsense”: you are adding up a whole bunch of zeros (areas of rectangles with zero width) to get something bigger than zero – the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108700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…and this is also why integral calculus is “nonsense”: you are adding up a whole bunch of zeros (areas of rectangles with zero width) to get something bigger than zero – the area under the curve</a:t>
            </a:r>
          </a:p>
          <a:p>
            <a:r>
              <a:rPr lang="en-US" altLang="en-US" dirty="0"/>
              <a:t>Still, it works so well… let’s use it anyway!</a:t>
            </a:r>
          </a:p>
        </p:txBody>
      </p:sp>
    </p:spTree>
    <p:extLst>
      <p:ext uri="{BB962C8B-B14F-4D97-AF65-F5344CB8AC3E}">
        <p14:creationId xmlns:p14="http://schemas.microsoft.com/office/powerpoint/2010/main" val="3294422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It’s also why this part of calculus is called “integration”: we are integrating all the slices together into a whole area</a:t>
            </a:r>
          </a:p>
        </p:txBody>
      </p:sp>
    </p:spTree>
    <p:extLst>
      <p:ext uri="{BB962C8B-B14F-4D97-AF65-F5344CB8AC3E}">
        <p14:creationId xmlns:p14="http://schemas.microsoft.com/office/powerpoint/2010/main" val="87241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73667A5-A5C1-4D65-A8DE-2A2DA4FC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D904C28-0A54-440E-BA75-576D8F3D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Integration is used </a:t>
            </a:r>
            <a:r>
              <a:rPr lang="en-US" altLang="en-US"/>
              <a:t>more than </a:t>
            </a:r>
            <a:r>
              <a:rPr lang="en-US" altLang="en-US" dirty="0"/>
              <a:t>differentiation because a lot of people want to find areas under curves </a:t>
            </a:r>
          </a:p>
          <a:p>
            <a:r>
              <a:rPr lang="en-US" altLang="en-US" sz="3000" dirty="0"/>
              <a:t>(AUC means </a:t>
            </a:r>
          </a:p>
          <a:p>
            <a:r>
              <a:rPr lang="en-US" altLang="en-US" sz="3000" dirty="0"/>
              <a:t>“Area Under </a:t>
            </a:r>
          </a:p>
          <a:p>
            <a:r>
              <a:rPr lang="en-US" altLang="en-US" sz="3000" dirty="0"/>
              <a:t>Curve”)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0F36E9DA-C2C1-41A7-8946-A7F72FBA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35300"/>
            <a:ext cx="50800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7B08E-D4D3-457F-A163-6CD86DD2C48D}"/>
              </a:ext>
            </a:extLst>
          </p:cNvPr>
          <p:cNvSpPr txBox="1"/>
          <p:nvPr/>
        </p:nvSpPr>
        <p:spPr>
          <a:xfrm>
            <a:off x="0" y="6553200"/>
            <a:ext cx="46323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500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cm.v17.fig1.gif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engineers use differentiation more than anybody else (physicists come close) and use differentiation more than 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71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2874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geometric interpretation of the integral (like tangent lines to the curve was the geometric interpretation of the derivative) </a:t>
            </a:r>
          </a:p>
        </p:txBody>
      </p:sp>
    </p:spTree>
    <p:extLst>
      <p:ext uri="{BB962C8B-B14F-4D97-AF65-F5344CB8AC3E}">
        <p14:creationId xmlns:p14="http://schemas.microsoft.com/office/powerpoint/2010/main" val="2111751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0DBAB8-ECA5-4EB6-80D8-0B0736B3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98"/>
            <a:ext cx="6608802" cy="660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5B7F4-DB0F-4D62-991B-36D9D54FA53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3"/>
              </a:rPr>
              <a:t>https://i2.wp.com/fractalkitty.com/wp-content/uploads/2019/07/untitled_artwork-10.jpg?fit=</a:t>
            </a:r>
            <a:endParaRPr lang="en-US" sz="1500" dirty="0">
              <a:solidFill>
                <a:srgbClr val="00B0F0"/>
              </a:solidFill>
            </a:endParaRPr>
          </a:p>
          <a:p>
            <a:r>
              <a:rPr lang="en-US" sz="1500" dirty="0">
                <a:solidFill>
                  <a:srgbClr val="00B0F0"/>
                </a:solidFill>
              </a:rPr>
              <a:t>2048%2C2048&amp;ssl=1</a:t>
            </a:r>
          </a:p>
        </p:txBody>
      </p:sp>
    </p:spTree>
    <p:extLst>
      <p:ext uri="{BB962C8B-B14F-4D97-AF65-F5344CB8AC3E}">
        <p14:creationId xmlns:p14="http://schemas.microsoft.com/office/powerpoint/2010/main" val="108651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height of each rectangle is the value of the function at some point “t” along the base of the rectangle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330089-BFFF-4D42-819C-20AF574CF38D}"/>
              </a:ext>
            </a:extLst>
          </p:cNvPr>
          <p:cNvGrpSpPr/>
          <p:nvPr/>
        </p:nvGrpSpPr>
        <p:grpSpPr>
          <a:xfrm>
            <a:off x="4724400" y="3901353"/>
            <a:ext cx="4114800" cy="3261447"/>
            <a:chOff x="4724400" y="3276600"/>
            <a:chExt cx="4114800" cy="32614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24A698-7707-4A9C-8092-59C811AE3197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3261447"/>
              <a:chOff x="4724400" y="3276600"/>
              <a:chExt cx="4114800" cy="326144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B0C57-D4EA-4490-9A61-7C5A880F01FA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914710"/>
                <a:chOff x="4724400" y="3276600"/>
                <a:chExt cx="4114800" cy="29147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C69EFF7-9B49-4E47-87BF-1A3A39F0A7FE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667000"/>
                  <a:chOff x="4287328" y="3886200"/>
                  <a:chExt cx="4114800" cy="266700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3D1BE70-43E3-45E0-94F1-42E1F0B40EFF}"/>
                      </a:ext>
                    </a:extLst>
                  </p:cNvPr>
                  <p:cNvGrpSpPr/>
                  <p:nvPr/>
                </p:nvGrpSpPr>
                <p:grpSpPr>
                  <a:xfrm>
                    <a:off x="4642450" y="4191000"/>
                    <a:ext cx="3663350" cy="2209800"/>
                    <a:chOff x="3118450" y="4267200"/>
                    <a:chExt cx="3663350" cy="22098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6935F7E7-B454-4F70-9EFA-D54D3BFDB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450" y="6172199"/>
                      <a:ext cx="304798" cy="304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C2C9E9B5-7907-4303-B192-E58E95C6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562" y="5715000"/>
                      <a:ext cx="310552" cy="76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15DB93A0-6CBE-42BD-ACCC-C66B120F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428" y="5334000"/>
                      <a:ext cx="295689" cy="1142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794BE7F-25C4-4C8C-938B-E3051676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431" y="5029200"/>
                      <a:ext cx="295691" cy="1447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D897C425-1548-4671-9C4E-D99F9A40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436" y="4800599"/>
                      <a:ext cx="295692" cy="16763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345904F-20F0-489E-97B6-471DB689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2442" y="4613694"/>
                      <a:ext cx="300487" cy="18633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7C09E84-3A19-48CE-814F-E401481C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7243" y="4492924"/>
                      <a:ext cx="311989" cy="19840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5C49594E-246C-4367-8007-785F5E55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546" y="4389408"/>
                      <a:ext cx="288985" cy="20875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6B08A275-02CF-44DE-A35A-CAF83031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6845" y="4389406"/>
                      <a:ext cx="297611" cy="20875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FB28D1EE-AF08-424B-9722-D68D44A7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877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DD41A44-B888-4051-9ACC-B00D3BEEC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884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EDD5060-1DFF-42D5-8B2B-41B9AB1E4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00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BE283E9-E854-48A8-8DB8-64514D40FA21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3886200"/>
                    <a:ext cx="0" cy="2667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1860C9A-494C-4708-9F00-BBEE3F0A9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7328" y="6400800"/>
                    <a:ext cx="411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64488FB-09DA-4589-8381-A5DD52F45C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51562" y="4190997"/>
                    <a:ext cx="3654235" cy="2209801"/>
                  </a:xfrm>
                  <a:custGeom>
                    <a:avLst/>
                    <a:gdLst>
                      <a:gd name="connsiteX0" fmla="*/ 0 w 3352800"/>
                      <a:gd name="connsiteY0" fmla="*/ 23447 h 2102130"/>
                      <a:gd name="connsiteX1" fmla="*/ 105508 w 3352800"/>
                      <a:gd name="connsiteY1" fmla="*/ 222739 h 2102130"/>
                      <a:gd name="connsiteX2" fmla="*/ 187569 w 3352800"/>
                      <a:gd name="connsiteY2" fmla="*/ 433754 h 2102130"/>
                      <a:gd name="connsiteX3" fmla="*/ 304800 w 3352800"/>
                      <a:gd name="connsiteY3" fmla="*/ 668216 h 2102130"/>
                      <a:gd name="connsiteX4" fmla="*/ 410308 w 3352800"/>
                      <a:gd name="connsiteY4" fmla="*/ 902677 h 2102130"/>
                      <a:gd name="connsiteX5" fmla="*/ 574431 w 3352800"/>
                      <a:gd name="connsiteY5" fmla="*/ 1207477 h 2102130"/>
                      <a:gd name="connsiteX6" fmla="*/ 785446 w 3352800"/>
                      <a:gd name="connsiteY6" fmla="*/ 1500554 h 2102130"/>
                      <a:gd name="connsiteX7" fmla="*/ 914400 w 3352800"/>
                      <a:gd name="connsiteY7" fmla="*/ 1664677 h 2102130"/>
                      <a:gd name="connsiteX8" fmla="*/ 1008185 w 3352800"/>
                      <a:gd name="connsiteY8" fmla="*/ 1758462 h 2102130"/>
                      <a:gd name="connsiteX9" fmla="*/ 1078523 w 3352800"/>
                      <a:gd name="connsiteY9" fmla="*/ 1828800 h 2102130"/>
                      <a:gd name="connsiteX10" fmla="*/ 1160585 w 3352800"/>
                      <a:gd name="connsiteY10" fmla="*/ 1899139 h 2102130"/>
                      <a:gd name="connsiteX11" fmla="*/ 1289539 w 3352800"/>
                      <a:gd name="connsiteY11" fmla="*/ 1981200 h 2102130"/>
                      <a:gd name="connsiteX12" fmla="*/ 1406769 w 3352800"/>
                      <a:gd name="connsiteY12" fmla="*/ 2028093 h 2102130"/>
                      <a:gd name="connsiteX13" fmla="*/ 1535723 w 3352800"/>
                      <a:gd name="connsiteY13" fmla="*/ 2074985 h 2102130"/>
                      <a:gd name="connsiteX14" fmla="*/ 1652954 w 3352800"/>
                      <a:gd name="connsiteY14" fmla="*/ 2098431 h 2102130"/>
                      <a:gd name="connsiteX15" fmla="*/ 1699846 w 3352800"/>
                      <a:gd name="connsiteY15" fmla="*/ 2098431 h 2102130"/>
                      <a:gd name="connsiteX16" fmla="*/ 1793631 w 3352800"/>
                      <a:gd name="connsiteY16" fmla="*/ 2063262 h 2102130"/>
                      <a:gd name="connsiteX17" fmla="*/ 1910862 w 3352800"/>
                      <a:gd name="connsiteY17" fmla="*/ 2039816 h 2102130"/>
                      <a:gd name="connsiteX18" fmla="*/ 2039816 w 3352800"/>
                      <a:gd name="connsiteY18" fmla="*/ 1969477 h 2102130"/>
                      <a:gd name="connsiteX19" fmla="*/ 2192216 w 3352800"/>
                      <a:gd name="connsiteY19" fmla="*/ 1899139 h 2102130"/>
                      <a:gd name="connsiteX20" fmla="*/ 2309446 w 3352800"/>
                      <a:gd name="connsiteY20" fmla="*/ 1805354 h 2102130"/>
                      <a:gd name="connsiteX21" fmla="*/ 2450123 w 3352800"/>
                      <a:gd name="connsiteY21" fmla="*/ 1641231 h 2102130"/>
                      <a:gd name="connsiteX22" fmla="*/ 2567354 w 3352800"/>
                      <a:gd name="connsiteY22" fmla="*/ 1477108 h 2102130"/>
                      <a:gd name="connsiteX23" fmla="*/ 2731477 w 3352800"/>
                      <a:gd name="connsiteY23" fmla="*/ 1277816 h 2102130"/>
                      <a:gd name="connsiteX24" fmla="*/ 2883877 w 3352800"/>
                      <a:gd name="connsiteY24" fmla="*/ 1031631 h 2102130"/>
                      <a:gd name="connsiteX25" fmla="*/ 2965939 w 3352800"/>
                      <a:gd name="connsiteY25" fmla="*/ 855785 h 2102130"/>
                      <a:gd name="connsiteX26" fmla="*/ 3083169 w 3352800"/>
                      <a:gd name="connsiteY26" fmla="*/ 597877 h 2102130"/>
                      <a:gd name="connsiteX27" fmla="*/ 3200400 w 3352800"/>
                      <a:gd name="connsiteY27" fmla="*/ 328247 h 2102130"/>
                      <a:gd name="connsiteX28" fmla="*/ 3305908 w 3352800"/>
                      <a:gd name="connsiteY28" fmla="*/ 128954 h 2102130"/>
                      <a:gd name="connsiteX29" fmla="*/ 3352800 w 3352800"/>
                      <a:gd name="connsiteY29" fmla="*/ 0 h 2102130"/>
                      <a:gd name="connsiteX30" fmla="*/ 3352800 w 3352800"/>
                      <a:gd name="connsiteY30" fmla="*/ 0 h 2102130"/>
                      <a:gd name="connsiteX31" fmla="*/ 3352800 w 3352800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44982 w 3330428"/>
                      <a:gd name="connsiteY22" fmla="*/ 1477108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7775 w 3330428"/>
                      <a:gd name="connsiteY5" fmla="*/ 120176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95557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2352 w 3348846"/>
                      <a:gd name="connsiteY7" fmla="*/ 166570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3397 w 3348846"/>
                      <a:gd name="connsiteY6" fmla="*/ 150348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3680 w 3348846"/>
                      <a:gd name="connsiteY11" fmla="*/ 197460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6521"/>
                      <a:gd name="connsiteX1" fmla="*/ 101554 w 3348846"/>
                      <a:gd name="connsiteY1" fmla="*/ 229483 h 2106521"/>
                      <a:gd name="connsiteX2" fmla="*/ 187426 w 3348846"/>
                      <a:gd name="connsiteY2" fmla="*/ 432877 h 2106521"/>
                      <a:gd name="connsiteX3" fmla="*/ 300846 w 3348846"/>
                      <a:gd name="connsiteY3" fmla="*/ 674960 h 2106521"/>
                      <a:gd name="connsiteX4" fmla="*/ 413975 w 3348846"/>
                      <a:gd name="connsiteY4" fmla="*/ 909421 h 2106521"/>
                      <a:gd name="connsiteX5" fmla="*/ 587625 w 3348846"/>
                      <a:gd name="connsiteY5" fmla="*/ 1202790 h 2106521"/>
                      <a:gd name="connsiteX6" fmla="*/ 789113 w 3348846"/>
                      <a:gd name="connsiteY6" fmla="*/ 1499678 h 2106521"/>
                      <a:gd name="connsiteX7" fmla="*/ 918068 w 3348846"/>
                      <a:gd name="connsiteY7" fmla="*/ 1661896 h 2106521"/>
                      <a:gd name="connsiteX8" fmla="*/ 1011852 w 3348846"/>
                      <a:gd name="connsiteY8" fmla="*/ 1763301 h 2106521"/>
                      <a:gd name="connsiteX9" fmla="*/ 1082191 w 3348846"/>
                      <a:gd name="connsiteY9" fmla="*/ 1829829 h 2106521"/>
                      <a:gd name="connsiteX10" fmla="*/ 1164252 w 3348846"/>
                      <a:gd name="connsiteY10" fmla="*/ 1896358 h 2106521"/>
                      <a:gd name="connsiteX11" fmla="*/ 1283680 w 3348846"/>
                      <a:gd name="connsiteY11" fmla="*/ 1974609 h 2106521"/>
                      <a:gd name="connsiteX12" fmla="*/ 1402815 w 3348846"/>
                      <a:gd name="connsiteY12" fmla="*/ 2034837 h 2106521"/>
                      <a:gd name="connsiteX13" fmla="*/ 1531769 w 3348846"/>
                      <a:gd name="connsiteY13" fmla="*/ 2081729 h 2106521"/>
                      <a:gd name="connsiteX14" fmla="*/ 1652810 w 3348846"/>
                      <a:gd name="connsiteY14" fmla="*/ 2097555 h 2106521"/>
                      <a:gd name="connsiteX15" fmla="*/ 1695892 w 3348846"/>
                      <a:gd name="connsiteY15" fmla="*/ 2105175 h 2106521"/>
                      <a:gd name="connsiteX16" fmla="*/ 1789677 w 3348846"/>
                      <a:gd name="connsiteY16" fmla="*/ 2070006 h 2106521"/>
                      <a:gd name="connsiteX17" fmla="*/ 1906908 w 3348846"/>
                      <a:gd name="connsiteY17" fmla="*/ 2046560 h 2106521"/>
                      <a:gd name="connsiteX18" fmla="*/ 2035862 w 3348846"/>
                      <a:gd name="connsiteY18" fmla="*/ 1976221 h 2106521"/>
                      <a:gd name="connsiteX19" fmla="*/ 2188262 w 3348846"/>
                      <a:gd name="connsiteY19" fmla="*/ 1905883 h 2106521"/>
                      <a:gd name="connsiteX20" fmla="*/ 2305492 w 3348846"/>
                      <a:gd name="connsiteY20" fmla="*/ 1812098 h 2106521"/>
                      <a:gd name="connsiteX21" fmla="*/ 2446169 w 3348846"/>
                      <a:gd name="connsiteY21" fmla="*/ 1647975 h 2106521"/>
                      <a:gd name="connsiteX22" fmla="*/ 2586849 w 3348846"/>
                      <a:gd name="connsiteY22" fmla="*/ 1519025 h 2106521"/>
                      <a:gd name="connsiteX23" fmla="*/ 2727523 w 3348846"/>
                      <a:gd name="connsiteY23" fmla="*/ 1284560 h 2106521"/>
                      <a:gd name="connsiteX24" fmla="*/ 2879923 w 3348846"/>
                      <a:gd name="connsiteY24" fmla="*/ 1038375 h 2106521"/>
                      <a:gd name="connsiteX25" fmla="*/ 2961985 w 3348846"/>
                      <a:gd name="connsiteY25" fmla="*/ 862529 h 2106521"/>
                      <a:gd name="connsiteX26" fmla="*/ 3079215 w 3348846"/>
                      <a:gd name="connsiteY26" fmla="*/ 604621 h 2106521"/>
                      <a:gd name="connsiteX27" fmla="*/ 3219895 w 3348846"/>
                      <a:gd name="connsiteY27" fmla="*/ 323266 h 2106521"/>
                      <a:gd name="connsiteX28" fmla="*/ 3301954 w 3348846"/>
                      <a:gd name="connsiteY28" fmla="*/ 135698 h 2106521"/>
                      <a:gd name="connsiteX29" fmla="*/ 3348846 w 3348846"/>
                      <a:gd name="connsiteY29" fmla="*/ 6744 h 2106521"/>
                      <a:gd name="connsiteX30" fmla="*/ 3348846 w 3348846"/>
                      <a:gd name="connsiteY30" fmla="*/ 6744 h 2106521"/>
                      <a:gd name="connsiteX31" fmla="*/ 3348846 w 3348846"/>
                      <a:gd name="connsiteY31" fmla="*/ 6744 h 2106521"/>
                      <a:gd name="connsiteX0" fmla="*/ 0 w 3348846"/>
                      <a:gd name="connsiteY0" fmla="*/ 0 h 2098483"/>
                      <a:gd name="connsiteX1" fmla="*/ 101554 w 3348846"/>
                      <a:gd name="connsiteY1" fmla="*/ 229483 h 2098483"/>
                      <a:gd name="connsiteX2" fmla="*/ 187426 w 3348846"/>
                      <a:gd name="connsiteY2" fmla="*/ 432877 h 2098483"/>
                      <a:gd name="connsiteX3" fmla="*/ 300846 w 3348846"/>
                      <a:gd name="connsiteY3" fmla="*/ 674960 h 2098483"/>
                      <a:gd name="connsiteX4" fmla="*/ 413975 w 3348846"/>
                      <a:gd name="connsiteY4" fmla="*/ 909421 h 2098483"/>
                      <a:gd name="connsiteX5" fmla="*/ 587625 w 3348846"/>
                      <a:gd name="connsiteY5" fmla="*/ 1202790 h 2098483"/>
                      <a:gd name="connsiteX6" fmla="*/ 789113 w 3348846"/>
                      <a:gd name="connsiteY6" fmla="*/ 1499678 h 2098483"/>
                      <a:gd name="connsiteX7" fmla="*/ 918068 w 3348846"/>
                      <a:gd name="connsiteY7" fmla="*/ 1661896 h 2098483"/>
                      <a:gd name="connsiteX8" fmla="*/ 1011852 w 3348846"/>
                      <a:gd name="connsiteY8" fmla="*/ 1763301 h 2098483"/>
                      <a:gd name="connsiteX9" fmla="*/ 1082191 w 3348846"/>
                      <a:gd name="connsiteY9" fmla="*/ 1829829 h 2098483"/>
                      <a:gd name="connsiteX10" fmla="*/ 1164252 w 3348846"/>
                      <a:gd name="connsiteY10" fmla="*/ 1896358 h 2098483"/>
                      <a:gd name="connsiteX11" fmla="*/ 1283680 w 3348846"/>
                      <a:gd name="connsiteY11" fmla="*/ 1974609 h 2098483"/>
                      <a:gd name="connsiteX12" fmla="*/ 1402815 w 3348846"/>
                      <a:gd name="connsiteY12" fmla="*/ 2034837 h 2098483"/>
                      <a:gd name="connsiteX13" fmla="*/ 1531769 w 3348846"/>
                      <a:gd name="connsiteY13" fmla="*/ 2081729 h 2098483"/>
                      <a:gd name="connsiteX14" fmla="*/ 1652810 w 3348846"/>
                      <a:gd name="connsiteY14" fmla="*/ 2097555 h 2098483"/>
                      <a:gd name="connsiteX15" fmla="*/ 1695892 w 3348846"/>
                      <a:gd name="connsiteY15" fmla="*/ 2093744 h 2098483"/>
                      <a:gd name="connsiteX16" fmla="*/ 1789677 w 3348846"/>
                      <a:gd name="connsiteY16" fmla="*/ 2070006 h 2098483"/>
                      <a:gd name="connsiteX17" fmla="*/ 1906908 w 3348846"/>
                      <a:gd name="connsiteY17" fmla="*/ 2046560 h 2098483"/>
                      <a:gd name="connsiteX18" fmla="*/ 2035862 w 3348846"/>
                      <a:gd name="connsiteY18" fmla="*/ 1976221 h 2098483"/>
                      <a:gd name="connsiteX19" fmla="*/ 2188262 w 3348846"/>
                      <a:gd name="connsiteY19" fmla="*/ 1905883 h 2098483"/>
                      <a:gd name="connsiteX20" fmla="*/ 2305492 w 3348846"/>
                      <a:gd name="connsiteY20" fmla="*/ 1812098 h 2098483"/>
                      <a:gd name="connsiteX21" fmla="*/ 2446169 w 3348846"/>
                      <a:gd name="connsiteY21" fmla="*/ 1647975 h 2098483"/>
                      <a:gd name="connsiteX22" fmla="*/ 2586849 w 3348846"/>
                      <a:gd name="connsiteY22" fmla="*/ 1519025 h 2098483"/>
                      <a:gd name="connsiteX23" fmla="*/ 2727523 w 3348846"/>
                      <a:gd name="connsiteY23" fmla="*/ 1284560 h 2098483"/>
                      <a:gd name="connsiteX24" fmla="*/ 2879923 w 3348846"/>
                      <a:gd name="connsiteY24" fmla="*/ 1038375 h 2098483"/>
                      <a:gd name="connsiteX25" fmla="*/ 2961985 w 3348846"/>
                      <a:gd name="connsiteY25" fmla="*/ 862529 h 2098483"/>
                      <a:gd name="connsiteX26" fmla="*/ 3079215 w 3348846"/>
                      <a:gd name="connsiteY26" fmla="*/ 604621 h 2098483"/>
                      <a:gd name="connsiteX27" fmla="*/ 3219895 w 3348846"/>
                      <a:gd name="connsiteY27" fmla="*/ 323266 h 2098483"/>
                      <a:gd name="connsiteX28" fmla="*/ 3301954 w 3348846"/>
                      <a:gd name="connsiteY28" fmla="*/ 135698 h 2098483"/>
                      <a:gd name="connsiteX29" fmla="*/ 3348846 w 3348846"/>
                      <a:gd name="connsiteY29" fmla="*/ 6744 h 2098483"/>
                      <a:gd name="connsiteX30" fmla="*/ 3348846 w 3348846"/>
                      <a:gd name="connsiteY30" fmla="*/ 6744 h 2098483"/>
                      <a:gd name="connsiteX31" fmla="*/ 3348846 w 3348846"/>
                      <a:gd name="connsiteY31" fmla="*/ 6744 h 2098483"/>
                      <a:gd name="connsiteX0" fmla="*/ 0 w 3348846"/>
                      <a:gd name="connsiteY0" fmla="*/ 0 h 2097086"/>
                      <a:gd name="connsiteX1" fmla="*/ 101554 w 3348846"/>
                      <a:gd name="connsiteY1" fmla="*/ 229483 h 2097086"/>
                      <a:gd name="connsiteX2" fmla="*/ 187426 w 3348846"/>
                      <a:gd name="connsiteY2" fmla="*/ 432877 h 2097086"/>
                      <a:gd name="connsiteX3" fmla="*/ 300846 w 3348846"/>
                      <a:gd name="connsiteY3" fmla="*/ 674960 h 2097086"/>
                      <a:gd name="connsiteX4" fmla="*/ 413975 w 3348846"/>
                      <a:gd name="connsiteY4" fmla="*/ 909421 h 2097086"/>
                      <a:gd name="connsiteX5" fmla="*/ 587625 w 3348846"/>
                      <a:gd name="connsiteY5" fmla="*/ 1202790 h 2097086"/>
                      <a:gd name="connsiteX6" fmla="*/ 789113 w 3348846"/>
                      <a:gd name="connsiteY6" fmla="*/ 1499678 h 2097086"/>
                      <a:gd name="connsiteX7" fmla="*/ 918068 w 3348846"/>
                      <a:gd name="connsiteY7" fmla="*/ 1661896 h 2097086"/>
                      <a:gd name="connsiteX8" fmla="*/ 1011852 w 3348846"/>
                      <a:gd name="connsiteY8" fmla="*/ 1763301 h 2097086"/>
                      <a:gd name="connsiteX9" fmla="*/ 1082191 w 3348846"/>
                      <a:gd name="connsiteY9" fmla="*/ 1829829 h 2097086"/>
                      <a:gd name="connsiteX10" fmla="*/ 1164252 w 3348846"/>
                      <a:gd name="connsiteY10" fmla="*/ 1896358 h 2097086"/>
                      <a:gd name="connsiteX11" fmla="*/ 1283680 w 3348846"/>
                      <a:gd name="connsiteY11" fmla="*/ 1974609 h 2097086"/>
                      <a:gd name="connsiteX12" fmla="*/ 1402815 w 3348846"/>
                      <a:gd name="connsiteY12" fmla="*/ 2034837 h 2097086"/>
                      <a:gd name="connsiteX13" fmla="*/ 1531769 w 3348846"/>
                      <a:gd name="connsiteY13" fmla="*/ 2081729 h 2097086"/>
                      <a:gd name="connsiteX14" fmla="*/ 1641379 w 3348846"/>
                      <a:gd name="connsiteY14" fmla="*/ 2095649 h 2097086"/>
                      <a:gd name="connsiteX15" fmla="*/ 1695892 w 3348846"/>
                      <a:gd name="connsiteY15" fmla="*/ 2093744 h 2097086"/>
                      <a:gd name="connsiteX16" fmla="*/ 1789677 w 3348846"/>
                      <a:gd name="connsiteY16" fmla="*/ 2070006 h 2097086"/>
                      <a:gd name="connsiteX17" fmla="*/ 1906908 w 3348846"/>
                      <a:gd name="connsiteY17" fmla="*/ 2046560 h 2097086"/>
                      <a:gd name="connsiteX18" fmla="*/ 2035862 w 3348846"/>
                      <a:gd name="connsiteY18" fmla="*/ 1976221 h 2097086"/>
                      <a:gd name="connsiteX19" fmla="*/ 2188262 w 3348846"/>
                      <a:gd name="connsiteY19" fmla="*/ 1905883 h 2097086"/>
                      <a:gd name="connsiteX20" fmla="*/ 2305492 w 3348846"/>
                      <a:gd name="connsiteY20" fmla="*/ 1812098 h 2097086"/>
                      <a:gd name="connsiteX21" fmla="*/ 2446169 w 3348846"/>
                      <a:gd name="connsiteY21" fmla="*/ 1647975 h 2097086"/>
                      <a:gd name="connsiteX22" fmla="*/ 2586849 w 3348846"/>
                      <a:gd name="connsiteY22" fmla="*/ 1519025 h 2097086"/>
                      <a:gd name="connsiteX23" fmla="*/ 2727523 w 3348846"/>
                      <a:gd name="connsiteY23" fmla="*/ 1284560 h 2097086"/>
                      <a:gd name="connsiteX24" fmla="*/ 2879923 w 3348846"/>
                      <a:gd name="connsiteY24" fmla="*/ 1038375 h 2097086"/>
                      <a:gd name="connsiteX25" fmla="*/ 2961985 w 3348846"/>
                      <a:gd name="connsiteY25" fmla="*/ 862529 h 2097086"/>
                      <a:gd name="connsiteX26" fmla="*/ 3079215 w 3348846"/>
                      <a:gd name="connsiteY26" fmla="*/ 604621 h 2097086"/>
                      <a:gd name="connsiteX27" fmla="*/ 3219895 w 3348846"/>
                      <a:gd name="connsiteY27" fmla="*/ 323266 h 2097086"/>
                      <a:gd name="connsiteX28" fmla="*/ 3301954 w 3348846"/>
                      <a:gd name="connsiteY28" fmla="*/ 135698 h 2097086"/>
                      <a:gd name="connsiteX29" fmla="*/ 3348846 w 3348846"/>
                      <a:gd name="connsiteY29" fmla="*/ 6744 h 2097086"/>
                      <a:gd name="connsiteX30" fmla="*/ 3348846 w 3348846"/>
                      <a:gd name="connsiteY30" fmla="*/ 6744 h 2097086"/>
                      <a:gd name="connsiteX31" fmla="*/ 3348846 w 3348846"/>
                      <a:gd name="connsiteY31" fmla="*/ 6744 h 2097086"/>
                      <a:gd name="connsiteX0" fmla="*/ 0 w 3348846"/>
                      <a:gd name="connsiteY0" fmla="*/ 0 h 2094107"/>
                      <a:gd name="connsiteX1" fmla="*/ 101554 w 3348846"/>
                      <a:gd name="connsiteY1" fmla="*/ 229483 h 2094107"/>
                      <a:gd name="connsiteX2" fmla="*/ 187426 w 3348846"/>
                      <a:gd name="connsiteY2" fmla="*/ 432877 h 2094107"/>
                      <a:gd name="connsiteX3" fmla="*/ 300846 w 3348846"/>
                      <a:gd name="connsiteY3" fmla="*/ 674960 h 2094107"/>
                      <a:gd name="connsiteX4" fmla="*/ 413975 w 3348846"/>
                      <a:gd name="connsiteY4" fmla="*/ 909421 h 2094107"/>
                      <a:gd name="connsiteX5" fmla="*/ 587625 w 3348846"/>
                      <a:gd name="connsiteY5" fmla="*/ 1202790 h 2094107"/>
                      <a:gd name="connsiteX6" fmla="*/ 789113 w 3348846"/>
                      <a:gd name="connsiteY6" fmla="*/ 1499678 h 2094107"/>
                      <a:gd name="connsiteX7" fmla="*/ 918068 w 3348846"/>
                      <a:gd name="connsiteY7" fmla="*/ 1661896 h 2094107"/>
                      <a:gd name="connsiteX8" fmla="*/ 1011852 w 3348846"/>
                      <a:gd name="connsiteY8" fmla="*/ 1763301 h 2094107"/>
                      <a:gd name="connsiteX9" fmla="*/ 1082191 w 3348846"/>
                      <a:gd name="connsiteY9" fmla="*/ 1829829 h 2094107"/>
                      <a:gd name="connsiteX10" fmla="*/ 1164252 w 3348846"/>
                      <a:gd name="connsiteY10" fmla="*/ 1896358 h 2094107"/>
                      <a:gd name="connsiteX11" fmla="*/ 1283680 w 3348846"/>
                      <a:gd name="connsiteY11" fmla="*/ 1974609 h 2094107"/>
                      <a:gd name="connsiteX12" fmla="*/ 1402815 w 3348846"/>
                      <a:gd name="connsiteY12" fmla="*/ 2034837 h 2094107"/>
                      <a:gd name="connsiteX13" fmla="*/ 1531769 w 3348846"/>
                      <a:gd name="connsiteY13" fmla="*/ 2081729 h 2094107"/>
                      <a:gd name="connsiteX14" fmla="*/ 1635663 w 3348846"/>
                      <a:gd name="connsiteY14" fmla="*/ 2084217 h 2094107"/>
                      <a:gd name="connsiteX15" fmla="*/ 1695892 w 3348846"/>
                      <a:gd name="connsiteY15" fmla="*/ 2093744 h 2094107"/>
                      <a:gd name="connsiteX16" fmla="*/ 1789677 w 3348846"/>
                      <a:gd name="connsiteY16" fmla="*/ 2070006 h 2094107"/>
                      <a:gd name="connsiteX17" fmla="*/ 1906908 w 3348846"/>
                      <a:gd name="connsiteY17" fmla="*/ 2046560 h 2094107"/>
                      <a:gd name="connsiteX18" fmla="*/ 2035862 w 3348846"/>
                      <a:gd name="connsiteY18" fmla="*/ 1976221 h 2094107"/>
                      <a:gd name="connsiteX19" fmla="*/ 2188262 w 3348846"/>
                      <a:gd name="connsiteY19" fmla="*/ 1905883 h 2094107"/>
                      <a:gd name="connsiteX20" fmla="*/ 2305492 w 3348846"/>
                      <a:gd name="connsiteY20" fmla="*/ 1812098 h 2094107"/>
                      <a:gd name="connsiteX21" fmla="*/ 2446169 w 3348846"/>
                      <a:gd name="connsiteY21" fmla="*/ 1647975 h 2094107"/>
                      <a:gd name="connsiteX22" fmla="*/ 2586849 w 3348846"/>
                      <a:gd name="connsiteY22" fmla="*/ 1519025 h 2094107"/>
                      <a:gd name="connsiteX23" fmla="*/ 2727523 w 3348846"/>
                      <a:gd name="connsiteY23" fmla="*/ 1284560 h 2094107"/>
                      <a:gd name="connsiteX24" fmla="*/ 2879923 w 3348846"/>
                      <a:gd name="connsiteY24" fmla="*/ 1038375 h 2094107"/>
                      <a:gd name="connsiteX25" fmla="*/ 2961985 w 3348846"/>
                      <a:gd name="connsiteY25" fmla="*/ 862529 h 2094107"/>
                      <a:gd name="connsiteX26" fmla="*/ 3079215 w 3348846"/>
                      <a:gd name="connsiteY26" fmla="*/ 604621 h 2094107"/>
                      <a:gd name="connsiteX27" fmla="*/ 3219895 w 3348846"/>
                      <a:gd name="connsiteY27" fmla="*/ 323266 h 2094107"/>
                      <a:gd name="connsiteX28" fmla="*/ 3301954 w 3348846"/>
                      <a:gd name="connsiteY28" fmla="*/ 135698 h 2094107"/>
                      <a:gd name="connsiteX29" fmla="*/ 3348846 w 3348846"/>
                      <a:gd name="connsiteY29" fmla="*/ 6744 h 2094107"/>
                      <a:gd name="connsiteX30" fmla="*/ 3348846 w 3348846"/>
                      <a:gd name="connsiteY30" fmla="*/ 6744 h 2094107"/>
                      <a:gd name="connsiteX31" fmla="*/ 3348846 w 3348846"/>
                      <a:gd name="connsiteY31" fmla="*/ 6744 h 2094107"/>
                      <a:gd name="connsiteX0" fmla="*/ 0 w 3348846"/>
                      <a:gd name="connsiteY0" fmla="*/ 0 h 2094117"/>
                      <a:gd name="connsiteX1" fmla="*/ 101554 w 3348846"/>
                      <a:gd name="connsiteY1" fmla="*/ 229483 h 2094117"/>
                      <a:gd name="connsiteX2" fmla="*/ 187426 w 3348846"/>
                      <a:gd name="connsiteY2" fmla="*/ 432877 h 2094117"/>
                      <a:gd name="connsiteX3" fmla="*/ 300846 w 3348846"/>
                      <a:gd name="connsiteY3" fmla="*/ 674960 h 2094117"/>
                      <a:gd name="connsiteX4" fmla="*/ 413975 w 3348846"/>
                      <a:gd name="connsiteY4" fmla="*/ 909421 h 2094117"/>
                      <a:gd name="connsiteX5" fmla="*/ 587625 w 3348846"/>
                      <a:gd name="connsiteY5" fmla="*/ 1202790 h 2094117"/>
                      <a:gd name="connsiteX6" fmla="*/ 789113 w 3348846"/>
                      <a:gd name="connsiteY6" fmla="*/ 1499678 h 2094117"/>
                      <a:gd name="connsiteX7" fmla="*/ 918068 w 3348846"/>
                      <a:gd name="connsiteY7" fmla="*/ 1661896 h 2094117"/>
                      <a:gd name="connsiteX8" fmla="*/ 1011852 w 3348846"/>
                      <a:gd name="connsiteY8" fmla="*/ 1763301 h 2094117"/>
                      <a:gd name="connsiteX9" fmla="*/ 1082191 w 3348846"/>
                      <a:gd name="connsiteY9" fmla="*/ 1829829 h 2094117"/>
                      <a:gd name="connsiteX10" fmla="*/ 1164252 w 3348846"/>
                      <a:gd name="connsiteY10" fmla="*/ 1896358 h 2094117"/>
                      <a:gd name="connsiteX11" fmla="*/ 1283680 w 3348846"/>
                      <a:gd name="connsiteY11" fmla="*/ 1974609 h 2094117"/>
                      <a:gd name="connsiteX12" fmla="*/ 1402815 w 3348846"/>
                      <a:gd name="connsiteY12" fmla="*/ 2034837 h 2094117"/>
                      <a:gd name="connsiteX13" fmla="*/ 1535579 w 3348846"/>
                      <a:gd name="connsiteY13" fmla="*/ 2079824 h 2094117"/>
                      <a:gd name="connsiteX14" fmla="*/ 1635663 w 3348846"/>
                      <a:gd name="connsiteY14" fmla="*/ 2084217 h 2094117"/>
                      <a:gd name="connsiteX15" fmla="*/ 1695892 w 3348846"/>
                      <a:gd name="connsiteY15" fmla="*/ 2093744 h 2094117"/>
                      <a:gd name="connsiteX16" fmla="*/ 1789677 w 3348846"/>
                      <a:gd name="connsiteY16" fmla="*/ 2070006 h 2094117"/>
                      <a:gd name="connsiteX17" fmla="*/ 1906908 w 3348846"/>
                      <a:gd name="connsiteY17" fmla="*/ 2046560 h 2094117"/>
                      <a:gd name="connsiteX18" fmla="*/ 2035862 w 3348846"/>
                      <a:gd name="connsiteY18" fmla="*/ 1976221 h 2094117"/>
                      <a:gd name="connsiteX19" fmla="*/ 2188262 w 3348846"/>
                      <a:gd name="connsiteY19" fmla="*/ 1905883 h 2094117"/>
                      <a:gd name="connsiteX20" fmla="*/ 2305492 w 3348846"/>
                      <a:gd name="connsiteY20" fmla="*/ 1812098 h 2094117"/>
                      <a:gd name="connsiteX21" fmla="*/ 2446169 w 3348846"/>
                      <a:gd name="connsiteY21" fmla="*/ 1647975 h 2094117"/>
                      <a:gd name="connsiteX22" fmla="*/ 2586849 w 3348846"/>
                      <a:gd name="connsiteY22" fmla="*/ 1519025 h 2094117"/>
                      <a:gd name="connsiteX23" fmla="*/ 2727523 w 3348846"/>
                      <a:gd name="connsiteY23" fmla="*/ 1284560 h 2094117"/>
                      <a:gd name="connsiteX24" fmla="*/ 2879923 w 3348846"/>
                      <a:gd name="connsiteY24" fmla="*/ 1038375 h 2094117"/>
                      <a:gd name="connsiteX25" fmla="*/ 2961985 w 3348846"/>
                      <a:gd name="connsiteY25" fmla="*/ 862529 h 2094117"/>
                      <a:gd name="connsiteX26" fmla="*/ 3079215 w 3348846"/>
                      <a:gd name="connsiteY26" fmla="*/ 604621 h 2094117"/>
                      <a:gd name="connsiteX27" fmla="*/ 3219895 w 3348846"/>
                      <a:gd name="connsiteY27" fmla="*/ 323266 h 2094117"/>
                      <a:gd name="connsiteX28" fmla="*/ 3301954 w 3348846"/>
                      <a:gd name="connsiteY28" fmla="*/ 135698 h 2094117"/>
                      <a:gd name="connsiteX29" fmla="*/ 3348846 w 3348846"/>
                      <a:gd name="connsiteY29" fmla="*/ 6744 h 2094117"/>
                      <a:gd name="connsiteX30" fmla="*/ 3348846 w 3348846"/>
                      <a:gd name="connsiteY30" fmla="*/ 6744 h 2094117"/>
                      <a:gd name="connsiteX31" fmla="*/ 3348846 w 3348846"/>
                      <a:gd name="connsiteY31" fmla="*/ 6744 h 2094117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2815 w 3348846"/>
                      <a:gd name="connsiteY12" fmla="*/ 2034837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7568 w 3348846"/>
                      <a:gd name="connsiteY8" fmla="*/ 1761396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5862 w 3348846"/>
                      <a:gd name="connsiteY18" fmla="*/ 1976221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0167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1681 w 3348846"/>
                      <a:gd name="connsiteY20" fmla="*/ 1808287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9776 w 3348846"/>
                      <a:gd name="connsiteY20" fmla="*/ 1804476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1133 w 3348846"/>
                      <a:gd name="connsiteY22" fmla="*/ 1499971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7323 w 3348846"/>
                      <a:gd name="connsiteY22" fmla="*/ 149425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5618 w 3348846"/>
                      <a:gd name="connsiteY23" fmla="*/ 1276938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8492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4980759"/>
                      <a:gd name="connsiteY0" fmla="*/ 1957278 h 2079114"/>
                      <a:gd name="connsiteX1" fmla="*/ 1733467 w 4980759"/>
                      <a:gd name="connsiteY1" fmla="*/ 222739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82707 w 4980759"/>
                      <a:gd name="connsiteY1" fmla="*/ 190897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279441 w 4980759"/>
                      <a:gd name="connsiteY1" fmla="*/ 1962579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880215"/>
                      <a:gd name="connsiteY0" fmla="*/ 1962151 h 2079114"/>
                      <a:gd name="connsiteX1" fmla="*/ 178897 w 4880215"/>
                      <a:gd name="connsiteY1" fmla="*/ 1962579 h 2079114"/>
                      <a:gd name="connsiteX2" fmla="*/ 666947 w 4880215"/>
                      <a:gd name="connsiteY2" fmla="*/ 1917424 h 2079114"/>
                      <a:gd name="connsiteX3" fmla="*/ 1012392 w 4880215"/>
                      <a:gd name="connsiteY3" fmla="*/ 1910958 h 2079114"/>
                      <a:gd name="connsiteX4" fmla="*/ 1442624 w 4880215"/>
                      <a:gd name="connsiteY4" fmla="*/ 1814021 h 2079114"/>
                      <a:gd name="connsiteX5" fmla="*/ 1778691 w 4880215"/>
                      <a:gd name="connsiteY5" fmla="*/ 1819854 h 2079114"/>
                      <a:gd name="connsiteX6" fmla="*/ 2281811 w 4880215"/>
                      <a:gd name="connsiteY6" fmla="*/ 1751229 h 2079114"/>
                      <a:gd name="connsiteX7" fmla="*/ 2449438 w 4880215"/>
                      <a:gd name="connsiteY7" fmla="*/ 1738002 h 2079114"/>
                      <a:gd name="connsiteX8" fmla="*/ 2548937 w 4880215"/>
                      <a:gd name="connsiteY8" fmla="*/ 1754652 h 2079114"/>
                      <a:gd name="connsiteX9" fmla="*/ 2613560 w 4880215"/>
                      <a:gd name="connsiteY9" fmla="*/ 1817369 h 2079114"/>
                      <a:gd name="connsiteX10" fmla="*/ 2701337 w 4880215"/>
                      <a:gd name="connsiteY10" fmla="*/ 1889614 h 2079114"/>
                      <a:gd name="connsiteX11" fmla="*/ 2815049 w 4880215"/>
                      <a:gd name="connsiteY11" fmla="*/ 1967865 h 2079114"/>
                      <a:gd name="connsiteX12" fmla="*/ 2937994 w 4880215"/>
                      <a:gd name="connsiteY12" fmla="*/ 2024282 h 2079114"/>
                      <a:gd name="connsiteX13" fmla="*/ 3068853 w 4880215"/>
                      <a:gd name="connsiteY13" fmla="*/ 2065459 h 2079114"/>
                      <a:gd name="connsiteX14" fmla="*/ 3167032 w 4880215"/>
                      <a:gd name="connsiteY14" fmla="*/ 2077473 h 2079114"/>
                      <a:gd name="connsiteX15" fmla="*/ 3231071 w 4880215"/>
                      <a:gd name="connsiteY15" fmla="*/ 2077472 h 2079114"/>
                      <a:gd name="connsiteX16" fmla="*/ 3321046 w 4880215"/>
                      <a:gd name="connsiteY16" fmla="*/ 2063262 h 2079114"/>
                      <a:gd name="connsiteX17" fmla="*/ 3436371 w 4880215"/>
                      <a:gd name="connsiteY17" fmla="*/ 2036005 h 2079114"/>
                      <a:gd name="connsiteX18" fmla="*/ 3569137 w 4880215"/>
                      <a:gd name="connsiteY18" fmla="*/ 1975193 h 2079114"/>
                      <a:gd name="connsiteX19" fmla="*/ 3717726 w 4880215"/>
                      <a:gd name="connsiteY19" fmla="*/ 1883896 h 2079114"/>
                      <a:gd name="connsiteX20" fmla="*/ 3827335 w 4880215"/>
                      <a:gd name="connsiteY20" fmla="*/ 1793921 h 2079114"/>
                      <a:gd name="connsiteX21" fmla="*/ 3977538 w 4880215"/>
                      <a:gd name="connsiteY21" fmla="*/ 1641231 h 2079114"/>
                      <a:gd name="connsiteX22" fmla="*/ 4102976 w 4880215"/>
                      <a:gd name="connsiteY22" fmla="*/ 1483700 h 2079114"/>
                      <a:gd name="connsiteX23" fmla="*/ 4251272 w 4880215"/>
                      <a:gd name="connsiteY23" fmla="*/ 1268289 h 2079114"/>
                      <a:gd name="connsiteX24" fmla="*/ 4396051 w 4880215"/>
                      <a:gd name="connsiteY24" fmla="*/ 1029725 h 2079114"/>
                      <a:gd name="connsiteX25" fmla="*/ 4493354 w 4880215"/>
                      <a:gd name="connsiteY25" fmla="*/ 855785 h 2079114"/>
                      <a:gd name="connsiteX26" fmla="*/ 4618206 w 4880215"/>
                      <a:gd name="connsiteY26" fmla="*/ 595972 h 2079114"/>
                      <a:gd name="connsiteX27" fmla="*/ 4751264 w 4880215"/>
                      <a:gd name="connsiteY27" fmla="*/ 316522 h 2079114"/>
                      <a:gd name="connsiteX28" fmla="*/ 4833323 w 4880215"/>
                      <a:gd name="connsiteY28" fmla="*/ 128954 h 2079114"/>
                      <a:gd name="connsiteX29" fmla="*/ 4880215 w 4880215"/>
                      <a:gd name="connsiteY29" fmla="*/ 0 h 2079114"/>
                      <a:gd name="connsiteX30" fmla="*/ 4880215 w 4880215"/>
                      <a:gd name="connsiteY30" fmla="*/ 0 h 2079114"/>
                      <a:gd name="connsiteX31" fmla="*/ 4866878 w 4880215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39759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31019 w 4926620"/>
                      <a:gd name="connsiteY19" fmla="*/ 156224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95523"/>
                      <a:gd name="connsiteX1" fmla="*/ 225302 w 4926620"/>
                      <a:gd name="connsiteY1" fmla="*/ 1962579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1306 w 4927926"/>
                      <a:gd name="connsiteY0" fmla="*/ 1971898 h 2095523"/>
                      <a:gd name="connsiteX1" fmla="*/ 64191 w 4927926"/>
                      <a:gd name="connsiteY1" fmla="*/ 1982073 h 2095523"/>
                      <a:gd name="connsiteX2" fmla="*/ 714658 w 4927926"/>
                      <a:gd name="connsiteY2" fmla="*/ 1917424 h 2095523"/>
                      <a:gd name="connsiteX3" fmla="*/ 1060103 w 4927926"/>
                      <a:gd name="connsiteY3" fmla="*/ 1910958 h 2095523"/>
                      <a:gd name="connsiteX4" fmla="*/ 1490335 w 4927926"/>
                      <a:gd name="connsiteY4" fmla="*/ 1814021 h 2095523"/>
                      <a:gd name="connsiteX5" fmla="*/ 1826402 w 4927926"/>
                      <a:gd name="connsiteY5" fmla="*/ 1819854 h 2095523"/>
                      <a:gd name="connsiteX6" fmla="*/ 2329522 w 4927926"/>
                      <a:gd name="connsiteY6" fmla="*/ 1751229 h 2095523"/>
                      <a:gd name="connsiteX7" fmla="*/ 2497149 w 4927926"/>
                      <a:gd name="connsiteY7" fmla="*/ 1738002 h 2095523"/>
                      <a:gd name="connsiteX8" fmla="*/ 2596648 w 4927926"/>
                      <a:gd name="connsiteY8" fmla="*/ 1754652 h 2095523"/>
                      <a:gd name="connsiteX9" fmla="*/ 2661271 w 4927926"/>
                      <a:gd name="connsiteY9" fmla="*/ 1817369 h 2095523"/>
                      <a:gd name="connsiteX10" fmla="*/ 2749048 w 4927926"/>
                      <a:gd name="connsiteY10" fmla="*/ 1889614 h 2095523"/>
                      <a:gd name="connsiteX11" fmla="*/ 2862760 w 4927926"/>
                      <a:gd name="connsiteY11" fmla="*/ 1967865 h 2095523"/>
                      <a:gd name="connsiteX12" fmla="*/ 2985705 w 4927926"/>
                      <a:gd name="connsiteY12" fmla="*/ 2024282 h 2095523"/>
                      <a:gd name="connsiteX13" fmla="*/ 3116564 w 4927926"/>
                      <a:gd name="connsiteY13" fmla="*/ 2065459 h 2095523"/>
                      <a:gd name="connsiteX14" fmla="*/ 3214743 w 4927926"/>
                      <a:gd name="connsiteY14" fmla="*/ 2077473 h 2095523"/>
                      <a:gd name="connsiteX15" fmla="*/ 3278782 w 4927926"/>
                      <a:gd name="connsiteY15" fmla="*/ 2077472 h 2095523"/>
                      <a:gd name="connsiteX16" fmla="*/ 3368757 w 4927926"/>
                      <a:gd name="connsiteY16" fmla="*/ 2063262 h 2095523"/>
                      <a:gd name="connsiteX17" fmla="*/ 3120577 w 4927926"/>
                      <a:gd name="connsiteY17" fmla="*/ 1689987 h 2095523"/>
                      <a:gd name="connsiteX18" fmla="*/ 3214672 w 4927926"/>
                      <a:gd name="connsiteY18" fmla="*/ 1614554 h 2095523"/>
                      <a:gd name="connsiteX19" fmla="*/ 3332325 w 4927926"/>
                      <a:gd name="connsiteY19" fmla="*/ 1562246 h 2095523"/>
                      <a:gd name="connsiteX20" fmla="*/ 3565679 w 4927926"/>
                      <a:gd name="connsiteY20" fmla="*/ 1491764 h 2095523"/>
                      <a:gd name="connsiteX21" fmla="*/ 3785491 w 4927926"/>
                      <a:gd name="connsiteY21" fmla="*/ 1397556 h 2095523"/>
                      <a:gd name="connsiteX22" fmla="*/ 4019205 w 4927926"/>
                      <a:gd name="connsiteY22" fmla="*/ 1283886 h 2095523"/>
                      <a:gd name="connsiteX23" fmla="*/ 4206173 w 4927926"/>
                      <a:gd name="connsiteY23" fmla="*/ 1141578 h 2095523"/>
                      <a:gd name="connsiteX24" fmla="*/ 4343219 w 4927926"/>
                      <a:gd name="connsiteY24" fmla="*/ 1010231 h 2095523"/>
                      <a:gd name="connsiteX25" fmla="*/ 4517864 w 4927926"/>
                      <a:gd name="connsiteY25" fmla="*/ 855785 h 2095523"/>
                      <a:gd name="connsiteX26" fmla="*/ 4665917 w 4927926"/>
                      <a:gd name="connsiteY26" fmla="*/ 595972 h 2095523"/>
                      <a:gd name="connsiteX27" fmla="*/ 4798975 w 4927926"/>
                      <a:gd name="connsiteY27" fmla="*/ 316522 h 2095523"/>
                      <a:gd name="connsiteX28" fmla="*/ 4881034 w 4927926"/>
                      <a:gd name="connsiteY28" fmla="*/ 128954 h 2095523"/>
                      <a:gd name="connsiteX29" fmla="*/ 4927926 w 4927926"/>
                      <a:gd name="connsiteY29" fmla="*/ 0 h 2095523"/>
                      <a:gd name="connsiteX30" fmla="*/ 4927926 w 4927926"/>
                      <a:gd name="connsiteY30" fmla="*/ 0 h 2095523"/>
                      <a:gd name="connsiteX31" fmla="*/ 4914589 w 4927926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794128"/>
                      <a:gd name="connsiteY0" fmla="*/ 1982073 h 2095523"/>
                      <a:gd name="connsiteX1" fmla="*/ 580860 w 4794128"/>
                      <a:gd name="connsiteY1" fmla="*/ 1917424 h 2095523"/>
                      <a:gd name="connsiteX2" fmla="*/ 926305 w 4794128"/>
                      <a:gd name="connsiteY2" fmla="*/ 1910958 h 2095523"/>
                      <a:gd name="connsiteX3" fmla="*/ 1356537 w 4794128"/>
                      <a:gd name="connsiteY3" fmla="*/ 1814021 h 2095523"/>
                      <a:gd name="connsiteX4" fmla="*/ 1692604 w 4794128"/>
                      <a:gd name="connsiteY4" fmla="*/ 1819854 h 2095523"/>
                      <a:gd name="connsiteX5" fmla="*/ 2195724 w 4794128"/>
                      <a:gd name="connsiteY5" fmla="*/ 1751229 h 2095523"/>
                      <a:gd name="connsiteX6" fmla="*/ 2363351 w 4794128"/>
                      <a:gd name="connsiteY6" fmla="*/ 1738002 h 2095523"/>
                      <a:gd name="connsiteX7" fmla="*/ 2462850 w 4794128"/>
                      <a:gd name="connsiteY7" fmla="*/ 1754652 h 2095523"/>
                      <a:gd name="connsiteX8" fmla="*/ 2527473 w 4794128"/>
                      <a:gd name="connsiteY8" fmla="*/ 1817369 h 2095523"/>
                      <a:gd name="connsiteX9" fmla="*/ 2615250 w 4794128"/>
                      <a:gd name="connsiteY9" fmla="*/ 1889614 h 2095523"/>
                      <a:gd name="connsiteX10" fmla="*/ 2728962 w 4794128"/>
                      <a:gd name="connsiteY10" fmla="*/ 1967865 h 2095523"/>
                      <a:gd name="connsiteX11" fmla="*/ 2851907 w 4794128"/>
                      <a:gd name="connsiteY11" fmla="*/ 2024282 h 2095523"/>
                      <a:gd name="connsiteX12" fmla="*/ 2982766 w 4794128"/>
                      <a:gd name="connsiteY12" fmla="*/ 2065459 h 2095523"/>
                      <a:gd name="connsiteX13" fmla="*/ 3080945 w 4794128"/>
                      <a:gd name="connsiteY13" fmla="*/ 2077473 h 2095523"/>
                      <a:gd name="connsiteX14" fmla="*/ 3144984 w 4794128"/>
                      <a:gd name="connsiteY14" fmla="*/ 2077472 h 2095523"/>
                      <a:gd name="connsiteX15" fmla="*/ 3234959 w 4794128"/>
                      <a:gd name="connsiteY15" fmla="*/ 2063262 h 2095523"/>
                      <a:gd name="connsiteX16" fmla="*/ 2986779 w 4794128"/>
                      <a:gd name="connsiteY16" fmla="*/ 1689987 h 2095523"/>
                      <a:gd name="connsiteX17" fmla="*/ 3080874 w 4794128"/>
                      <a:gd name="connsiteY17" fmla="*/ 1614554 h 2095523"/>
                      <a:gd name="connsiteX18" fmla="*/ 3198527 w 4794128"/>
                      <a:gd name="connsiteY18" fmla="*/ 1562246 h 2095523"/>
                      <a:gd name="connsiteX19" fmla="*/ 3431881 w 4794128"/>
                      <a:gd name="connsiteY19" fmla="*/ 1491764 h 2095523"/>
                      <a:gd name="connsiteX20" fmla="*/ 3651693 w 4794128"/>
                      <a:gd name="connsiteY20" fmla="*/ 1397556 h 2095523"/>
                      <a:gd name="connsiteX21" fmla="*/ 3885407 w 4794128"/>
                      <a:gd name="connsiteY21" fmla="*/ 1283886 h 2095523"/>
                      <a:gd name="connsiteX22" fmla="*/ 4072375 w 4794128"/>
                      <a:gd name="connsiteY22" fmla="*/ 1141578 h 2095523"/>
                      <a:gd name="connsiteX23" fmla="*/ 4209421 w 4794128"/>
                      <a:gd name="connsiteY23" fmla="*/ 1010231 h 2095523"/>
                      <a:gd name="connsiteX24" fmla="*/ 4384066 w 4794128"/>
                      <a:gd name="connsiteY24" fmla="*/ 855785 h 2095523"/>
                      <a:gd name="connsiteX25" fmla="*/ 4532119 w 4794128"/>
                      <a:gd name="connsiteY25" fmla="*/ 595972 h 2095523"/>
                      <a:gd name="connsiteX26" fmla="*/ 4665177 w 4794128"/>
                      <a:gd name="connsiteY26" fmla="*/ 316522 h 2095523"/>
                      <a:gd name="connsiteX27" fmla="*/ 4747236 w 4794128"/>
                      <a:gd name="connsiteY27" fmla="*/ 128954 h 2095523"/>
                      <a:gd name="connsiteX28" fmla="*/ 4794128 w 4794128"/>
                      <a:gd name="connsiteY28" fmla="*/ 0 h 2095523"/>
                      <a:gd name="connsiteX29" fmla="*/ 4794128 w 4794128"/>
                      <a:gd name="connsiteY29" fmla="*/ 0 h 2095523"/>
                      <a:gd name="connsiteX30" fmla="*/ 4780791 w 4794128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758747 w 4972015"/>
                      <a:gd name="connsiteY1" fmla="*/ 1917424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816339 w 4972015"/>
                      <a:gd name="connsiteY9" fmla="*/ 1870120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42527 w 4972015"/>
                      <a:gd name="connsiteY22" fmla="*/ 1161072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1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2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4204"/>
                      <a:gd name="connsiteX1" fmla="*/ 302430 w 4972015"/>
                      <a:gd name="connsiteY1" fmla="*/ 1951541 h 2104204"/>
                      <a:gd name="connsiteX2" fmla="*/ 555065 w 4972015"/>
                      <a:gd name="connsiteY2" fmla="*/ 1945072 h 2104204"/>
                      <a:gd name="connsiteX3" fmla="*/ 815146 w 4972015"/>
                      <a:gd name="connsiteY3" fmla="*/ 1930985 h 2104204"/>
                      <a:gd name="connsiteX4" fmla="*/ 1081606 w 4972015"/>
                      <a:gd name="connsiteY4" fmla="*/ 1907578 h 2104204"/>
                      <a:gd name="connsiteX5" fmla="*/ 1399105 w 4972015"/>
                      <a:gd name="connsiteY5" fmla="*/ 1868193 h 2104204"/>
                      <a:gd name="connsiteX6" fmla="*/ 1659542 w 4972015"/>
                      <a:gd name="connsiteY6" fmla="*/ 1840345 h 2104204"/>
                      <a:gd name="connsiteX7" fmla="*/ 1913724 w 4972015"/>
                      <a:gd name="connsiteY7" fmla="*/ 1813134 h 2104204"/>
                      <a:gd name="connsiteX8" fmla="*/ 2171703 w 4972015"/>
                      <a:gd name="connsiteY8" fmla="*/ 1802748 h 2104204"/>
                      <a:gd name="connsiteX9" fmla="*/ 2491504 w 4972015"/>
                      <a:gd name="connsiteY9" fmla="*/ 1797017 h 2104204"/>
                      <a:gd name="connsiteX10" fmla="*/ 2906849 w 4972015"/>
                      <a:gd name="connsiteY10" fmla="*/ 1967865 h 2104204"/>
                      <a:gd name="connsiteX11" fmla="*/ 3029794 w 4972015"/>
                      <a:gd name="connsiteY11" fmla="*/ 2024282 h 2104204"/>
                      <a:gd name="connsiteX12" fmla="*/ 3160653 w 4972015"/>
                      <a:gd name="connsiteY12" fmla="*/ 2065459 h 2104204"/>
                      <a:gd name="connsiteX13" fmla="*/ 3258832 w 4972015"/>
                      <a:gd name="connsiteY13" fmla="*/ 2077473 h 2104204"/>
                      <a:gd name="connsiteX14" fmla="*/ 3164666 w 4972015"/>
                      <a:gd name="connsiteY14" fmla="*/ 1689987 h 2104204"/>
                      <a:gd name="connsiteX15" fmla="*/ 3258761 w 4972015"/>
                      <a:gd name="connsiteY15" fmla="*/ 1614554 h 2104204"/>
                      <a:gd name="connsiteX16" fmla="*/ 3376414 w 4972015"/>
                      <a:gd name="connsiteY16" fmla="*/ 1562246 h 2104204"/>
                      <a:gd name="connsiteX17" fmla="*/ 3609768 w 4972015"/>
                      <a:gd name="connsiteY17" fmla="*/ 1491764 h 2104204"/>
                      <a:gd name="connsiteX18" fmla="*/ 3829580 w 4972015"/>
                      <a:gd name="connsiteY18" fmla="*/ 1397556 h 2104204"/>
                      <a:gd name="connsiteX19" fmla="*/ 4063294 w 4972015"/>
                      <a:gd name="connsiteY19" fmla="*/ 1283886 h 2104204"/>
                      <a:gd name="connsiteX20" fmla="*/ 4242527 w 4972015"/>
                      <a:gd name="connsiteY20" fmla="*/ 1161072 h 2104204"/>
                      <a:gd name="connsiteX21" fmla="*/ 4402776 w 4972015"/>
                      <a:gd name="connsiteY21" fmla="*/ 1019978 h 2104204"/>
                      <a:gd name="connsiteX22" fmla="*/ 4561953 w 4972015"/>
                      <a:gd name="connsiteY22" fmla="*/ 855785 h 2104204"/>
                      <a:gd name="connsiteX23" fmla="*/ 4710006 w 4972015"/>
                      <a:gd name="connsiteY23" fmla="*/ 595972 h 2104204"/>
                      <a:gd name="connsiteX24" fmla="*/ 4843064 w 4972015"/>
                      <a:gd name="connsiteY24" fmla="*/ 316522 h 2104204"/>
                      <a:gd name="connsiteX25" fmla="*/ 4925123 w 4972015"/>
                      <a:gd name="connsiteY25" fmla="*/ 128954 h 2104204"/>
                      <a:gd name="connsiteX26" fmla="*/ 4972015 w 4972015"/>
                      <a:gd name="connsiteY26" fmla="*/ 0 h 2104204"/>
                      <a:gd name="connsiteX27" fmla="*/ 4972015 w 4972015"/>
                      <a:gd name="connsiteY27" fmla="*/ 0 h 2104204"/>
                      <a:gd name="connsiteX28" fmla="*/ 4958678 w 4972015"/>
                      <a:gd name="connsiteY28" fmla="*/ 38109 h 2104204"/>
                      <a:gd name="connsiteX0" fmla="*/ 0 w 4972015"/>
                      <a:gd name="connsiteY0" fmla="*/ 1972326 h 2084817"/>
                      <a:gd name="connsiteX1" fmla="*/ 302430 w 4972015"/>
                      <a:gd name="connsiteY1" fmla="*/ 1951541 h 2084817"/>
                      <a:gd name="connsiteX2" fmla="*/ 555065 w 4972015"/>
                      <a:gd name="connsiteY2" fmla="*/ 1945072 h 2084817"/>
                      <a:gd name="connsiteX3" fmla="*/ 815146 w 4972015"/>
                      <a:gd name="connsiteY3" fmla="*/ 1930985 h 2084817"/>
                      <a:gd name="connsiteX4" fmla="*/ 1081606 w 4972015"/>
                      <a:gd name="connsiteY4" fmla="*/ 1907578 h 2084817"/>
                      <a:gd name="connsiteX5" fmla="*/ 1399105 w 4972015"/>
                      <a:gd name="connsiteY5" fmla="*/ 1868193 h 2084817"/>
                      <a:gd name="connsiteX6" fmla="*/ 1659542 w 4972015"/>
                      <a:gd name="connsiteY6" fmla="*/ 1840345 h 2084817"/>
                      <a:gd name="connsiteX7" fmla="*/ 1913724 w 4972015"/>
                      <a:gd name="connsiteY7" fmla="*/ 1813134 h 2084817"/>
                      <a:gd name="connsiteX8" fmla="*/ 2171703 w 4972015"/>
                      <a:gd name="connsiteY8" fmla="*/ 1802748 h 2084817"/>
                      <a:gd name="connsiteX9" fmla="*/ 2491504 w 4972015"/>
                      <a:gd name="connsiteY9" fmla="*/ 1797017 h 2084817"/>
                      <a:gd name="connsiteX10" fmla="*/ 2906849 w 4972015"/>
                      <a:gd name="connsiteY10" fmla="*/ 1967865 h 2084817"/>
                      <a:gd name="connsiteX11" fmla="*/ 3029794 w 4972015"/>
                      <a:gd name="connsiteY11" fmla="*/ 2024282 h 2084817"/>
                      <a:gd name="connsiteX12" fmla="*/ 3160653 w 4972015"/>
                      <a:gd name="connsiteY12" fmla="*/ 2065459 h 2084817"/>
                      <a:gd name="connsiteX13" fmla="*/ 3164666 w 4972015"/>
                      <a:gd name="connsiteY13" fmla="*/ 1689987 h 2084817"/>
                      <a:gd name="connsiteX14" fmla="*/ 3258761 w 4972015"/>
                      <a:gd name="connsiteY14" fmla="*/ 1614554 h 2084817"/>
                      <a:gd name="connsiteX15" fmla="*/ 3376414 w 4972015"/>
                      <a:gd name="connsiteY15" fmla="*/ 1562246 h 2084817"/>
                      <a:gd name="connsiteX16" fmla="*/ 3609768 w 4972015"/>
                      <a:gd name="connsiteY16" fmla="*/ 1491764 h 2084817"/>
                      <a:gd name="connsiteX17" fmla="*/ 3829580 w 4972015"/>
                      <a:gd name="connsiteY17" fmla="*/ 1397556 h 2084817"/>
                      <a:gd name="connsiteX18" fmla="*/ 4063294 w 4972015"/>
                      <a:gd name="connsiteY18" fmla="*/ 1283886 h 2084817"/>
                      <a:gd name="connsiteX19" fmla="*/ 4242527 w 4972015"/>
                      <a:gd name="connsiteY19" fmla="*/ 1161072 h 2084817"/>
                      <a:gd name="connsiteX20" fmla="*/ 4402776 w 4972015"/>
                      <a:gd name="connsiteY20" fmla="*/ 1019978 h 2084817"/>
                      <a:gd name="connsiteX21" fmla="*/ 4561953 w 4972015"/>
                      <a:gd name="connsiteY21" fmla="*/ 855785 h 2084817"/>
                      <a:gd name="connsiteX22" fmla="*/ 4710006 w 4972015"/>
                      <a:gd name="connsiteY22" fmla="*/ 595972 h 2084817"/>
                      <a:gd name="connsiteX23" fmla="*/ 4843064 w 4972015"/>
                      <a:gd name="connsiteY23" fmla="*/ 316522 h 2084817"/>
                      <a:gd name="connsiteX24" fmla="*/ 4925123 w 4972015"/>
                      <a:gd name="connsiteY24" fmla="*/ 128954 h 2084817"/>
                      <a:gd name="connsiteX25" fmla="*/ 4972015 w 4972015"/>
                      <a:gd name="connsiteY25" fmla="*/ 0 h 2084817"/>
                      <a:gd name="connsiteX26" fmla="*/ 4972015 w 4972015"/>
                      <a:gd name="connsiteY26" fmla="*/ 0 h 2084817"/>
                      <a:gd name="connsiteX27" fmla="*/ 4958678 w 4972015"/>
                      <a:gd name="connsiteY27" fmla="*/ 38109 h 2084817"/>
                      <a:gd name="connsiteX0" fmla="*/ 0 w 4972015"/>
                      <a:gd name="connsiteY0" fmla="*/ 1972326 h 2040335"/>
                      <a:gd name="connsiteX1" fmla="*/ 302430 w 4972015"/>
                      <a:gd name="connsiteY1" fmla="*/ 1951541 h 2040335"/>
                      <a:gd name="connsiteX2" fmla="*/ 555065 w 4972015"/>
                      <a:gd name="connsiteY2" fmla="*/ 1945072 h 2040335"/>
                      <a:gd name="connsiteX3" fmla="*/ 815146 w 4972015"/>
                      <a:gd name="connsiteY3" fmla="*/ 1930985 h 2040335"/>
                      <a:gd name="connsiteX4" fmla="*/ 1081606 w 4972015"/>
                      <a:gd name="connsiteY4" fmla="*/ 1907578 h 2040335"/>
                      <a:gd name="connsiteX5" fmla="*/ 1399105 w 4972015"/>
                      <a:gd name="connsiteY5" fmla="*/ 1868193 h 2040335"/>
                      <a:gd name="connsiteX6" fmla="*/ 1659542 w 4972015"/>
                      <a:gd name="connsiteY6" fmla="*/ 1840345 h 2040335"/>
                      <a:gd name="connsiteX7" fmla="*/ 1913724 w 4972015"/>
                      <a:gd name="connsiteY7" fmla="*/ 1813134 h 2040335"/>
                      <a:gd name="connsiteX8" fmla="*/ 2171703 w 4972015"/>
                      <a:gd name="connsiteY8" fmla="*/ 1802748 h 2040335"/>
                      <a:gd name="connsiteX9" fmla="*/ 2491504 w 4972015"/>
                      <a:gd name="connsiteY9" fmla="*/ 1797017 h 2040335"/>
                      <a:gd name="connsiteX10" fmla="*/ 2906849 w 4972015"/>
                      <a:gd name="connsiteY10" fmla="*/ 1967865 h 2040335"/>
                      <a:gd name="connsiteX11" fmla="*/ 3029794 w 4972015"/>
                      <a:gd name="connsiteY11" fmla="*/ 2024282 h 2040335"/>
                      <a:gd name="connsiteX12" fmla="*/ 3164666 w 4972015"/>
                      <a:gd name="connsiteY12" fmla="*/ 1689987 h 2040335"/>
                      <a:gd name="connsiteX13" fmla="*/ 3258761 w 4972015"/>
                      <a:gd name="connsiteY13" fmla="*/ 1614554 h 2040335"/>
                      <a:gd name="connsiteX14" fmla="*/ 3376414 w 4972015"/>
                      <a:gd name="connsiteY14" fmla="*/ 1562246 h 2040335"/>
                      <a:gd name="connsiteX15" fmla="*/ 3609768 w 4972015"/>
                      <a:gd name="connsiteY15" fmla="*/ 1491764 h 2040335"/>
                      <a:gd name="connsiteX16" fmla="*/ 3829580 w 4972015"/>
                      <a:gd name="connsiteY16" fmla="*/ 1397556 h 2040335"/>
                      <a:gd name="connsiteX17" fmla="*/ 4063294 w 4972015"/>
                      <a:gd name="connsiteY17" fmla="*/ 1283886 h 2040335"/>
                      <a:gd name="connsiteX18" fmla="*/ 4242527 w 4972015"/>
                      <a:gd name="connsiteY18" fmla="*/ 1161072 h 2040335"/>
                      <a:gd name="connsiteX19" fmla="*/ 4402776 w 4972015"/>
                      <a:gd name="connsiteY19" fmla="*/ 1019978 h 2040335"/>
                      <a:gd name="connsiteX20" fmla="*/ 4561953 w 4972015"/>
                      <a:gd name="connsiteY20" fmla="*/ 855785 h 2040335"/>
                      <a:gd name="connsiteX21" fmla="*/ 4710006 w 4972015"/>
                      <a:gd name="connsiteY21" fmla="*/ 595972 h 2040335"/>
                      <a:gd name="connsiteX22" fmla="*/ 4843064 w 4972015"/>
                      <a:gd name="connsiteY22" fmla="*/ 316522 h 2040335"/>
                      <a:gd name="connsiteX23" fmla="*/ 4925123 w 4972015"/>
                      <a:gd name="connsiteY23" fmla="*/ 128954 h 2040335"/>
                      <a:gd name="connsiteX24" fmla="*/ 4972015 w 4972015"/>
                      <a:gd name="connsiteY24" fmla="*/ 0 h 2040335"/>
                      <a:gd name="connsiteX25" fmla="*/ 4972015 w 4972015"/>
                      <a:gd name="connsiteY25" fmla="*/ 0 h 2040335"/>
                      <a:gd name="connsiteX26" fmla="*/ 4958678 w 4972015"/>
                      <a:gd name="connsiteY26" fmla="*/ 38109 h 2040335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906849 w 4972015"/>
                      <a:gd name="connsiteY10" fmla="*/ 1967865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77523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63968 w 4972015"/>
                      <a:gd name="connsiteY8" fmla="*/ 180762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4518 w 4972015"/>
                      <a:gd name="connsiteY12" fmla="*/ 1596899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69890 h 1969890"/>
                      <a:gd name="connsiteX1" fmla="*/ 302430 w 4972015"/>
                      <a:gd name="connsiteY1" fmla="*/ 1951541 h 1969890"/>
                      <a:gd name="connsiteX2" fmla="*/ 555065 w 4972015"/>
                      <a:gd name="connsiteY2" fmla="*/ 1945072 h 1969890"/>
                      <a:gd name="connsiteX3" fmla="*/ 815146 w 4972015"/>
                      <a:gd name="connsiteY3" fmla="*/ 1930985 h 1969890"/>
                      <a:gd name="connsiteX4" fmla="*/ 1081606 w 4972015"/>
                      <a:gd name="connsiteY4" fmla="*/ 1907578 h 1969890"/>
                      <a:gd name="connsiteX5" fmla="*/ 1399105 w 4972015"/>
                      <a:gd name="connsiteY5" fmla="*/ 1880377 h 1969890"/>
                      <a:gd name="connsiteX6" fmla="*/ 1651808 w 4972015"/>
                      <a:gd name="connsiteY6" fmla="*/ 1850092 h 1969890"/>
                      <a:gd name="connsiteX7" fmla="*/ 1929193 w 4972015"/>
                      <a:gd name="connsiteY7" fmla="*/ 1822881 h 1969890"/>
                      <a:gd name="connsiteX8" fmla="*/ 2156233 w 4972015"/>
                      <a:gd name="connsiteY8" fmla="*/ 1793002 h 1969890"/>
                      <a:gd name="connsiteX9" fmla="*/ 2487636 w 4972015"/>
                      <a:gd name="connsiteY9" fmla="*/ 1745846 h 1969890"/>
                      <a:gd name="connsiteX10" fmla="*/ 2748298 w 4972015"/>
                      <a:gd name="connsiteY10" fmla="*/ 1697387 h 1969890"/>
                      <a:gd name="connsiteX11" fmla="*/ 2898930 w 4972015"/>
                      <a:gd name="connsiteY11" fmla="*/ 1659551 h 1969890"/>
                      <a:gd name="connsiteX12" fmla="*/ 3094518 w 4972015"/>
                      <a:gd name="connsiteY12" fmla="*/ 1596899 h 1969890"/>
                      <a:gd name="connsiteX13" fmla="*/ 3244934 w 4972015"/>
                      <a:gd name="connsiteY13" fmla="*/ 1520822 h 1969890"/>
                      <a:gd name="connsiteX14" fmla="*/ 3428161 w 4972015"/>
                      <a:gd name="connsiteY14" fmla="*/ 1405880 h 1969890"/>
                      <a:gd name="connsiteX15" fmla="*/ 3605434 w 4972015"/>
                      <a:gd name="connsiteY15" fmla="*/ 1238661 h 1969890"/>
                      <a:gd name="connsiteX16" fmla="*/ 3699057 w 4972015"/>
                      <a:gd name="connsiteY16" fmla="*/ 1089681 h 1969890"/>
                      <a:gd name="connsiteX17" fmla="*/ 3990363 w 4972015"/>
                      <a:gd name="connsiteY17" fmla="*/ 931559 h 1969890"/>
                      <a:gd name="connsiteX18" fmla="*/ 4206649 w 4972015"/>
                      <a:gd name="connsiteY18" fmla="*/ 790463 h 1969890"/>
                      <a:gd name="connsiteX19" fmla="*/ 4302054 w 4972015"/>
                      <a:gd name="connsiteY19" fmla="*/ 679236 h 1969890"/>
                      <a:gd name="connsiteX20" fmla="*/ 4485860 w 4972015"/>
                      <a:gd name="connsiteY20" fmla="*/ 543007 h 1969890"/>
                      <a:gd name="connsiteX21" fmla="*/ 4843064 w 4972015"/>
                      <a:gd name="connsiteY21" fmla="*/ 316522 h 1969890"/>
                      <a:gd name="connsiteX22" fmla="*/ 4925123 w 4972015"/>
                      <a:gd name="connsiteY22" fmla="*/ 128954 h 1969890"/>
                      <a:gd name="connsiteX23" fmla="*/ 4972015 w 4972015"/>
                      <a:gd name="connsiteY23" fmla="*/ 0 h 1969890"/>
                      <a:gd name="connsiteX24" fmla="*/ 4972015 w 4972015"/>
                      <a:gd name="connsiteY24" fmla="*/ 0 h 1969890"/>
                      <a:gd name="connsiteX25" fmla="*/ 4958678 w 4972015"/>
                      <a:gd name="connsiteY25" fmla="*/ 38109 h 1969890"/>
                      <a:gd name="connsiteX0" fmla="*/ 13315 w 4985330"/>
                      <a:gd name="connsiteY0" fmla="*/ 1969890 h 1971704"/>
                      <a:gd name="connsiteX1" fmla="*/ 25490 w 4985330"/>
                      <a:gd name="connsiteY1" fmla="*/ 1970462 h 1971704"/>
                      <a:gd name="connsiteX2" fmla="*/ 315745 w 4985330"/>
                      <a:gd name="connsiteY2" fmla="*/ 1951541 h 1971704"/>
                      <a:gd name="connsiteX3" fmla="*/ 568380 w 4985330"/>
                      <a:gd name="connsiteY3" fmla="*/ 1945072 h 1971704"/>
                      <a:gd name="connsiteX4" fmla="*/ 828461 w 4985330"/>
                      <a:gd name="connsiteY4" fmla="*/ 1930985 h 1971704"/>
                      <a:gd name="connsiteX5" fmla="*/ 1094921 w 4985330"/>
                      <a:gd name="connsiteY5" fmla="*/ 1907578 h 1971704"/>
                      <a:gd name="connsiteX6" fmla="*/ 1412420 w 4985330"/>
                      <a:gd name="connsiteY6" fmla="*/ 1880377 h 1971704"/>
                      <a:gd name="connsiteX7" fmla="*/ 1665123 w 4985330"/>
                      <a:gd name="connsiteY7" fmla="*/ 1850092 h 1971704"/>
                      <a:gd name="connsiteX8" fmla="*/ 1942508 w 4985330"/>
                      <a:gd name="connsiteY8" fmla="*/ 1822881 h 1971704"/>
                      <a:gd name="connsiteX9" fmla="*/ 2169548 w 4985330"/>
                      <a:gd name="connsiteY9" fmla="*/ 1793002 h 1971704"/>
                      <a:gd name="connsiteX10" fmla="*/ 2500951 w 4985330"/>
                      <a:gd name="connsiteY10" fmla="*/ 1745846 h 1971704"/>
                      <a:gd name="connsiteX11" fmla="*/ 2761613 w 4985330"/>
                      <a:gd name="connsiteY11" fmla="*/ 1697387 h 1971704"/>
                      <a:gd name="connsiteX12" fmla="*/ 2912245 w 4985330"/>
                      <a:gd name="connsiteY12" fmla="*/ 1659551 h 1971704"/>
                      <a:gd name="connsiteX13" fmla="*/ 3107833 w 4985330"/>
                      <a:gd name="connsiteY13" fmla="*/ 1596899 h 1971704"/>
                      <a:gd name="connsiteX14" fmla="*/ 3258249 w 4985330"/>
                      <a:gd name="connsiteY14" fmla="*/ 1520822 h 1971704"/>
                      <a:gd name="connsiteX15" fmla="*/ 3441476 w 4985330"/>
                      <a:gd name="connsiteY15" fmla="*/ 1405880 h 1971704"/>
                      <a:gd name="connsiteX16" fmla="*/ 3618749 w 4985330"/>
                      <a:gd name="connsiteY16" fmla="*/ 1238661 h 1971704"/>
                      <a:gd name="connsiteX17" fmla="*/ 3712372 w 4985330"/>
                      <a:gd name="connsiteY17" fmla="*/ 1089681 h 1971704"/>
                      <a:gd name="connsiteX18" fmla="*/ 4003678 w 4985330"/>
                      <a:gd name="connsiteY18" fmla="*/ 931559 h 1971704"/>
                      <a:gd name="connsiteX19" fmla="*/ 4219964 w 4985330"/>
                      <a:gd name="connsiteY19" fmla="*/ 790463 h 1971704"/>
                      <a:gd name="connsiteX20" fmla="*/ 4315369 w 4985330"/>
                      <a:gd name="connsiteY20" fmla="*/ 679236 h 1971704"/>
                      <a:gd name="connsiteX21" fmla="*/ 4499175 w 4985330"/>
                      <a:gd name="connsiteY21" fmla="*/ 543007 h 1971704"/>
                      <a:gd name="connsiteX22" fmla="*/ 4856379 w 4985330"/>
                      <a:gd name="connsiteY22" fmla="*/ 316522 h 1971704"/>
                      <a:gd name="connsiteX23" fmla="*/ 4938438 w 4985330"/>
                      <a:gd name="connsiteY23" fmla="*/ 128954 h 1971704"/>
                      <a:gd name="connsiteX24" fmla="*/ 4985330 w 4985330"/>
                      <a:gd name="connsiteY24" fmla="*/ 0 h 1971704"/>
                      <a:gd name="connsiteX25" fmla="*/ 4985330 w 4985330"/>
                      <a:gd name="connsiteY25" fmla="*/ 0 h 1971704"/>
                      <a:gd name="connsiteX26" fmla="*/ 4971993 w 4985330"/>
                      <a:gd name="connsiteY26" fmla="*/ 38109 h 1971704"/>
                      <a:gd name="connsiteX0" fmla="*/ 0 w 4972015"/>
                      <a:gd name="connsiteY0" fmla="*/ 1969890 h 1969890"/>
                      <a:gd name="connsiteX1" fmla="*/ 120453 w 4972015"/>
                      <a:gd name="connsiteY1" fmla="*/ 1955841 h 1969890"/>
                      <a:gd name="connsiteX2" fmla="*/ 302430 w 4972015"/>
                      <a:gd name="connsiteY2" fmla="*/ 1951541 h 1969890"/>
                      <a:gd name="connsiteX3" fmla="*/ 555065 w 4972015"/>
                      <a:gd name="connsiteY3" fmla="*/ 1945072 h 1969890"/>
                      <a:gd name="connsiteX4" fmla="*/ 815146 w 4972015"/>
                      <a:gd name="connsiteY4" fmla="*/ 1930985 h 1969890"/>
                      <a:gd name="connsiteX5" fmla="*/ 1081606 w 4972015"/>
                      <a:gd name="connsiteY5" fmla="*/ 1907578 h 1969890"/>
                      <a:gd name="connsiteX6" fmla="*/ 1399105 w 4972015"/>
                      <a:gd name="connsiteY6" fmla="*/ 1880377 h 1969890"/>
                      <a:gd name="connsiteX7" fmla="*/ 1651808 w 4972015"/>
                      <a:gd name="connsiteY7" fmla="*/ 1850092 h 1969890"/>
                      <a:gd name="connsiteX8" fmla="*/ 1929193 w 4972015"/>
                      <a:gd name="connsiteY8" fmla="*/ 1822881 h 1969890"/>
                      <a:gd name="connsiteX9" fmla="*/ 2156233 w 4972015"/>
                      <a:gd name="connsiteY9" fmla="*/ 1793002 h 1969890"/>
                      <a:gd name="connsiteX10" fmla="*/ 2487636 w 4972015"/>
                      <a:gd name="connsiteY10" fmla="*/ 1745846 h 1969890"/>
                      <a:gd name="connsiteX11" fmla="*/ 2748298 w 4972015"/>
                      <a:gd name="connsiteY11" fmla="*/ 1697387 h 1969890"/>
                      <a:gd name="connsiteX12" fmla="*/ 2898930 w 4972015"/>
                      <a:gd name="connsiteY12" fmla="*/ 1659551 h 1969890"/>
                      <a:gd name="connsiteX13" fmla="*/ 3094518 w 4972015"/>
                      <a:gd name="connsiteY13" fmla="*/ 1596899 h 1969890"/>
                      <a:gd name="connsiteX14" fmla="*/ 3244934 w 4972015"/>
                      <a:gd name="connsiteY14" fmla="*/ 1520822 h 1969890"/>
                      <a:gd name="connsiteX15" fmla="*/ 3428161 w 4972015"/>
                      <a:gd name="connsiteY15" fmla="*/ 1405880 h 1969890"/>
                      <a:gd name="connsiteX16" fmla="*/ 3605434 w 4972015"/>
                      <a:gd name="connsiteY16" fmla="*/ 1238661 h 1969890"/>
                      <a:gd name="connsiteX17" fmla="*/ 3699057 w 4972015"/>
                      <a:gd name="connsiteY17" fmla="*/ 1089681 h 1969890"/>
                      <a:gd name="connsiteX18" fmla="*/ 3990363 w 4972015"/>
                      <a:gd name="connsiteY18" fmla="*/ 931559 h 1969890"/>
                      <a:gd name="connsiteX19" fmla="*/ 4206649 w 4972015"/>
                      <a:gd name="connsiteY19" fmla="*/ 790463 h 1969890"/>
                      <a:gd name="connsiteX20" fmla="*/ 4302054 w 4972015"/>
                      <a:gd name="connsiteY20" fmla="*/ 679236 h 1969890"/>
                      <a:gd name="connsiteX21" fmla="*/ 4485860 w 4972015"/>
                      <a:gd name="connsiteY21" fmla="*/ 543007 h 1969890"/>
                      <a:gd name="connsiteX22" fmla="*/ 4843064 w 4972015"/>
                      <a:gd name="connsiteY22" fmla="*/ 316522 h 1969890"/>
                      <a:gd name="connsiteX23" fmla="*/ 4925123 w 4972015"/>
                      <a:gd name="connsiteY23" fmla="*/ 128954 h 1969890"/>
                      <a:gd name="connsiteX24" fmla="*/ 4972015 w 4972015"/>
                      <a:gd name="connsiteY24" fmla="*/ 0 h 1969890"/>
                      <a:gd name="connsiteX25" fmla="*/ 4972015 w 4972015"/>
                      <a:gd name="connsiteY25" fmla="*/ 0 h 1969890"/>
                      <a:gd name="connsiteX26" fmla="*/ 4958678 w 4972015"/>
                      <a:gd name="connsiteY26" fmla="*/ 38109 h 1969890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14525 w 4987483"/>
                      <a:gd name="connsiteY17" fmla="*/ 1089681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614239 w 4987483"/>
                      <a:gd name="connsiteY11" fmla="*/ 1671395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475024 w 4987483"/>
                      <a:gd name="connsiteY11" fmla="*/ 1716882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16273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384513 w 4987483"/>
                      <a:gd name="connsiteY10" fmla="*/ 1732850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87483" h="1957974">
                        <a:moveTo>
                          <a:pt x="0" y="1957706"/>
                        </a:moveTo>
                        <a:cubicBezTo>
                          <a:pt x="2029" y="1957801"/>
                          <a:pt x="85516" y="1958899"/>
                          <a:pt x="135921" y="1955841"/>
                        </a:cubicBezTo>
                        <a:lnTo>
                          <a:pt x="317898" y="1951541"/>
                        </a:lnTo>
                        <a:lnTo>
                          <a:pt x="570533" y="1945072"/>
                        </a:lnTo>
                        <a:cubicBezTo>
                          <a:pt x="655986" y="1941646"/>
                          <a:pt x="742857" y="1937234"/>
                          <a:pt x="830614" y="1930985"/>
                        </a:cubicBezTo>
                        <a:cubicBezTo>
                          <a:pt x="918371" y="1924736"/>
                          <a:pt x="999748" y="1917231"/>
                          <a:pt x="1097074" y="1907578"/>
                        </a:cubicBezTo>
                        <a:lnTo>
                          <a:pt x="1414573" y="1880377"/>
                        </a:lnTo>
                        <a:lnTo>
                          <a:pt x="1667276" y="1850092"/>
                        </a:lnTo>
                        <a:lnTo>
                          <a:pt x="1944661" y="1819632"/>
                        </a:lnTo>
                        <a:cubicBezTo>
                          <a:pt x="2028732" y="1810117"/>
                          <a:pt x="2103548" y="1794470"/>
                          <a:pt x="2176857" y="1780006"/>
                        </a:cubicBezTo>
                        <a:cubicBezTo>
                          <a:pt x="2250166" y="1765542"/>
                          <a:pt x="2320210" y="1747703"/>
                          <a:pt x="2384513" y="1732850"/>
                        </a:cubicBezTo>
                        <a:cubicBezTo>
                          <a:pt x="2448816" y="1717997"/>
                          <a:pt x="2494129" y="1711229"/>
                          <a:pt x="2562678" y="1690890"/>
                        </a:cubicBezTo>
                        <a:cubicBezTo>
                          <a:pt x="2631227" y="1670551"/>
                          <a:pt x="2718097" y="1637507"/>
                          <a:pt x="2795807" y="1610816"/>
                        </a:cubicBezTo>
                        <a:cubicBezTo>
                          <a:pt x="2863823" y="1587028"/>
                          <a:pt x="2907088" y="1572368"/>
                          <a:pt x="2970771" y="1548164"/>
                        </a:cubicBezTo>
                        <a:cubicBezTo>
                          <a:pt x="3034454" y="1523960"/>
                          <a:pt x="3111985" y="1494718"/>
                          <a:pt x="3177904" y="1465589"/>
                        </a:cubicBezTo>
                        <a:cubicBezTo>
                          <a:pt x="3243823" y="1436460"/>
                          <a:pt x="3292454" y="1412971"/>
                          <a:pt x="3366287" y="1373390"/>
                        </a:cubicBezTo>
                        <a:cubicBezTo>
                          <a:pt x="3440120" y="1333809"/>
                          <a:pt x="3548468" y="1272003"/>
                          <a:pt x="3620902" y="1228102"/>
                        </a:cubicBezTo>
                        <a:cubicBezTo>
                          <a:pt x="3693336" y="1184202"/>
                          <a:pt x="3735017" y="1156162"/>
                          <a:pt x="3800890" y="1109987"/>
                        </a:cubicBezTo>
                        <a:cubicBezTo>
                          <a:pt x="3866764" y="1063812"/>
                          <a:pt x="3950235" y="999027"/>
                          <a:pt x="4016143" y="951053"/>
                        </a:cubicBezTo>
                        <a:cubicBezTo>
                          <a:pt x="4082051" y="903079"/>
                          <a:pt x="4137513" y="865819"/>
                          <a:pt x="4196336" y="822141"/>
                        </a:cubicBezTo>
                        <a:cubicBezTo>
                          <a:pt x="4255159" y="778463"/>
                          <a:pt x="4298486" y="747960"/>
                          <a:pt x="4369083" y="688983"/>
                        </a:cubicBezTo>
                        <a:cubicBezTo>
                          <a:pt x="4439680" y="630006"/>
                          <a:pt x="4555531" y="527379"/>
                          <a:pt x="4619919" y="468280"/>
                        </a:cubicBezTo>
                        <a:cubicBezTo>
                          <a:pt x="4684307" y="409181"/>
                          <a:pt x="4708841" y="386613"/>
                          <a:pt x="4755411" y="334391"/>
                        </a:cubicBezTo>
                        <a:cubicBezTo>
                          <a:pt x="4801981" y="282169"/>
                          <a:pt x="4860663" y="210678"/>
                          <a:pt x="4899342" y="154946"/>
                        </a:cubicBezTo>
                        <a:cubicBezTo>
                          <a:pt x="4938021" y="99214"/>
                          <a:pt x="4987483" y="0"/>
                          <a:pt x="4987483" y="0"/>
                        </a:cubicBezTo>
                        <a:lnTo>
                          <a:pt x="4987483" y="0"/>
                        </a:lnTo>
                        <a:lnTo>
                          <a:pt x="4963835" y="67350"/>
                        </a:lnTo>
                      </a:path>
                    </a:pathLst>
                  </a:custGeom>
                  <a:ln w="63500">
                    <a:solidFill>
                      <a:srgbClr val="92D05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26E3C7-B435-412C-80E5-81F1A708F87A}"/>
                    </a:ext>
                  </a:extLst>
                </p:cNvPr>
                <p:cNvSpPr txBox="1"/>
                <p:nvPr/>
              </p:nvSpPr>
              <p:spPr>
                <a:xfrm>
                  <a:off x="6629403" y="5791200"/>
                  <a:ext cx="3809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t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F51F17-941E-4DC3-B652-BC6C55AFB7AE}"/>
                  </a:ext>
                </a:extLst>
              </p:cNvPr>
              <p:cNvSpPr txBox="1"/>
              <p:nvPr/>
            </p:nvSpPr>
            <p:spPr>
              <a:xfrm rot="10800000">
                <a:off x="7471916" y="3367948"/>
                <a:ext cx="643400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394C85-C61A-4F41-BD3C-0754DE5A9C50}"/>
                </a:ext>
              </a:extLst>
            </p:cNvPr>
            <p:cNvSpPr txBox="1"/>
            <p:nvPr/>
          </p:nvSpPr>
          <p:spPr>
            <a:xfrm>
              <a:off x="7504616" y="4648200"/>
              <a:ext cx="6822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ƒ (t)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9705CD-CB56-4D02-B541-04AF4243068F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4623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Use basic integration techniques, including the method of substitution and the </a:t>
            </a:r>
            <a:r>
              <a:rPr lang="en-US" sz="3200" dirty="0">
                <a:solidFill>
                  <a:srgbClr val="FFC000"/>
                </a:solidFill>
              </a:rPr>
              <a:t>Fundamental Theorem of Calculus</a:t>
            </a:r>
          </a:p>
          <a:p>
            <a:pPr algn="l"/>
            <a:r>
              <a:rPr lang="en-US" sz="3200" dirty="0"/>
              <a:t>Outcome 6) </a:t>
            </a:r>
            <a:r>
              <a:rPr lang="en-US" sz="3200" dirty="0">
                <a:solidFill>
                  <a:srgbClr val="FFC000"/>
                </a:solidFill>
              </a:rPr>
              <a:t>Use definite integrals to find areas under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and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between curves</a:t>
            </a:r>
          </a:p>
          <a:p>
            <a:pPr algn="l"/>
            <a:endParaRPr lang="en-US" sz="3200" dirty="0">
              <a:solidFill>
                <a:srgbClr val="FFC000"/>
              </a:solidFill>
            </a:endParaRP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width of each rectangle is a constant </a:t>
            </a:r>
            <a:r>
              <a:rPr lang="el-GR" dirty="0"/>
              <a:t>Δ</a:t>
            </a:r>
            <a:r>
              <a:rPr lang="en-US" dirty="0"/>
              <a:t>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24A698-7707-4A9C-8092-59C811AE3197}"/>
              </a:ext>
            </a:extLst>
          </p:cNvPr>
          <p:cNvGrpSpPr/>
          <p:nvPr/>
        </p:nvGrpSpPr>
        <p:grpSpPr>
          <a:xfrm>
            <a:off x="4724400" y="3867090"/>
            <a:ext cx="4114800" cy="2914710"/>
            <a:chOff x="4724400" y="3276600"/>
            <a:chExt cx="4114800" cy="2914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F9B0C57-D4EA-4490-9A61-7C5A880F01FA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2914710"/>
              <a:chOff x="4724400" y="3276600"/>
              <a:chExt cx="4114800" cy="291471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69EFF7-9B49-4E47-87BF-1A3A39F0A7FE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667000"/>
                <a:chOff x="4287328" y="3886200"/>
                <a:chExt cx="4114800" cy="26670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3D1BE70-43E3-45E0-94F1-42E1F0B40EFF}"/>
                    </a:ext>
                  </a:extLst>
                </p:cNvPr>
                <p:cNvGrpSpPr/>
                <p:nvPr/>
              </p:nvGrpSpPr>
              <p:grpSpPr>
                <a:xfrm>
                  <a:off x="4642450" y="4191000"/>
                  <a:ext cx="3663350" cy="2209800"/>
                  <a:chOff x="3118450" y="4267200"/>
                  <a:chExt cx="3663350" cy="2209800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935F7E7-B454-4F70-9EFA-D54D3BFDB03C}"/>
                      </a:ext>
                    </a:extLst>
                  </p:cNvPr>
                  <p:cNvSpPr/>
                  <p:nvPr/>
                </p:nvSpPr>
                <p:spPr>
                  <a:xfrm>
                    <a:off x="3118450" y="6172199"/>
                    <a:ext cx="304798" cy="3047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C2C9E9B5-7907-4303-B192-E58E95C692FC}"/>
                      </a:ext>
                    </a:extLst>
                  </p:cNvPr>
                  <p:cNvSpPr/>
                  <p:nvPr/>
                </p:nvSpPr>
                <p:spPr>
                  <a:xfrm>
                    <a:off x="3427562" y="5715000"/>
                    <a:ext cx="310552" cy="76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15DB93A0-6CBE-42BD-ACCC-C66B120F1FD2}"/>
                      </a:ext>
                    </a:extLst>
                  </p:cNvPr>
                  <p:cNvSpPr/>
                  <p:nvPr/>
                </p:nvSpPr>
                <p:spPr>
                  <a:xfrm>
                    <a:off x="3742428" y="5334000"/>
                    <a:ext cx="295689" cy="11429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D794BE7F-25C4-4C8C-938B-E3051676DD36}"/>
                      </a:ext>
                    </a:extLst>
                  </p:cNvPr>
                  <p:cNvSpPr/>
                  <p:nvPr/>
                </p:nvSpPr>
                <p:spPr>
                  <a:xfrm>
                    <a:off x="4042431" y="5029200"/>
                    <a:ext cx="295691" cy="14477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D897C425-1548-4671-9C4E-D99F9A403737}"/>
                      </a:ext>
                    </a:extLst>
                  </p:cNvPr>
                  <p:cNvSpPr/>
                  <p:nvPr/>
                </p:nvSpPr>
                <p:spPr>
                  <a:xfrm>
                    <a:off x="4342436" y="4800599"/>
                    <a:ext cx="295692" cy="16763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345904F-20F0-489E-97B6-471DB6890B0E}"/>
                      </a:ext>
                    </a:extLst>
                  </p:cNvPr>
                  <p:cNvSpPr/>
                  <p:nvPr/>
                </p:nvSpPr>
                <p:spPr>
                  <a:xfrm>
                    <a:off x="4642442" y="4613694"/>
                    <a:ext cx="300487" cy="186330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7C09E84-3A19-48CE-814F-E401481CBA37}"/>
                      </a:ext>
                    </a:extLst>
                  </p:cNvPr>
                  <p:cNvSpPr/>
                  <p:nvPr/>
                </p:nvSpPr>
                <p:spPr>
                  <a:xfrm>
                    <a:off x="4947243" y="4492924"/>
                    <a:ext cx="311989" cy="19840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5C49594E-246C-4367-8007-785F5E55CFFE}"/>
                      </a:ext>
                    </a:extLst>
                  </p:cNvPr>
                  <p:cNvSpPr/>
                  <p:nvPr/>
                </p:nvSpPr>
                <p:spPr>
                  <a:xfrm>
                    <a:off x="5263546" y="4389408"/>
                    <a:ext cx="288985" cy="20875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6B08A275-02CF-44DE-A35A-CAF8303140A2}"/>
                      </a:ext>
                    </a:extLst>
                  </p:cNvPr>
                  <p:cNvSpPr/>
                  <p:nvPr/>
                </p:nvSpPr>
                <p:spPr>
                  <a:xfrm>
                    <a:off x="5556845" y="4389406"/>
                    <a:ext cx="297611" cy="208759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B28D1EE-AF08-424B-9722-D68D44A7CF3B}"/>
                      </a:ext>
                    </a:extLst>
                  </p:cNvPr>
                  <p:cNvSpPr/>
                  <p:nvPr/>
                </p:nvSpPr>
                <p:spPr>
                  <a:xfrm>
                    <a:off x="5858770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DD41A44-B888-4051-9ACC-B00D3BEEC72E}"/>
                      </a:ext>
                    </a:extLst>
                  </p:cNvPr>
                  <p:cNvSpPr/>
                  <p:nvPr/>
                </p:nvSpPr>
                <p:spPr>
                  <a:xfrm>
                    <a:off x="6167884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EDD5060-1DFF-42D5-8B2B-41B9AB1E49EA}"/>
                      </a:ext>
                    </a:extLst>
                  </p:cNvPr>
                  <p:cNvSpPr/>
                  <p:nvPr/>
                </p:nvSpPr>
                <p:spPr>
                  <a:xfrm>
                    <a:off x="6477000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BE283E9-E854-48A8-8DB8-64514D40FA21}"/>
                    </a:ext>
                  </a:extLst>
                </p:cNvPr>
                <p:cNvCxnSpPr/>
                <p:nvPr/>
              </p:nvCxnSpPr>
              <p:spPr>
                <a:xfrm>
                  <a:off x="4419600" y="3886200"/>
                  <a:ext cx="0" cy="2667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1860C9A-494C-4708-9F00-BBEE3F0A9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87328" y="6400800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64488FB-09DA-4589-8381-A5DD52F45CE4}"/>
                    </a:ext>
                  </a:extLst>
                </p:cNvPr>
                <p:cNvSpPr/>
                <p:nvPr/>
              </p:nvSpPr>
              <p:spPr>
                <a:xfrm rot="10800000">
                  <a:off x="4651562" y="4190997"/>
                  <a:ext cx="3654235" cy="2209801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4980759"/>
                    <a:gd name="connsiteY0" fmla="*/ 1957278 h 2079114"/>
                    <a:gd name="connsiteX1" fmla="*/ 1733467 w 4980759"/>
                    <a:gd name="connsiteY1" fmla="*/ 222739 h 2079114"/>
                    <a:gd name="connsiteX2" fmla="*/ 1819339 w 4980759"/>
                    <a:gd name="connsiteY2" fmla="*/ 426133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51770 w 4980759"/>
                    <a:gd name="connsiteY1" fmla="*/ 1699410 h 2079114"/>
                    <a:gd name="connsiteX2" fmla="*/ 1819339 w 4980759"/>
                    <a:gd name="connsiteY2" fmla="*/ 426133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51770 w 4980759"/>
                    <a:gd name="connsiteY1" fmla="*/ 1699410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82707 w 4980759"/>
                    <a:gd name="connsiteY1" fmla="*/ 1908970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2 w 4980759"/>
                    <a:gd name="connsiteY7" fmla="*/ 173800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279441 w 4980759"/>
                    <a:gd name="connsiteY1" fmla="*/ 1962579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2 w 4980759"/>
                    <a:gd name="connsiteY7" fmla="*/ 173800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880215"/>
                    <a:gd name="connsiteY0" fmla="*/ 1962151 h 2079114"/>
                    <a:gd name="connsiteX1" fmla="*/ 178897 w 4880215"/>
                    <a:gd name="connsiteY1" fmla="*/ 1962579 h 2079114"/>
                    <a:gd name="connsiteX2" fmla="*/ 666947 w 4880215"/>
                    <a:gd name="connsiteY2" fmla="*/ 1917424 h 2079114"/>
                    <a:gd name="connsiteX3" fmla="*/ 1012392 w 4880215"/>
                    <a:gd name="connsiteY3" fmla="*/ 1910958 h 2079114"/>
                    <a:gd name="connsiteX4" fmla="*/ 1442624 w 4880215"/>
                    <a:gd name="connsiteY4" fmla="*/ 1814021 h 2079114"/>
                    <a:gd name="connsiteX5" fmla="*/ 1778691 w 4880215"/>
                    <a:gd name="connsiteY5" fmla="*/ 1819854 h 2079114"/>
                    <a:gd name="connsiteX6" fmla="*/ 2281811 w 4880215"/>
                    <a:gd name="connsiteY6" fmla="*/ 1751229 h 2079114"/>
                    <a:gd name="connsiteX7" fmla="*/ 2449438 w 4880215"/>
                    <a:gd name="connsiteY7" fmla="*/ 1738002 h 2079114"/>
                    <a:gd name="connsiteX8" fmla="*/ 2548937 w 4880215"/>
                    <a:gd name="connsiteY8" fmla="*/ 1754652 h 2079114"/>
                    <a:gd name="connsiteX9" fmla="*/ 2613560 w 4880215"/>
                    <a:gd name="connsiteY9" fmla="*/ 1817369 h 2079114"/>
                    <a:gd name="connsiteX10" fmla="*/ 2701337 w 4880215"/>
                    <a:gd name="connsiteY10" fmla="*/ 1889614 h 2079114"/>
                    <a:gd name="connsiteX11" fmla="*/ 2815049 w 4880215"/>
                    <a:gd name="connsiteY11" fmla="*/ 1967865 h 2079114"/>
                    <a:gd name="connsiteX12" fmla="*/ 2937994 w 4880215"/>
                    <a:gd name="connsiteY12" fmla="*/ 2024282 h 2079114"/>
                    <a:gd name="connsiteX13" fmla="*/ 3068853 w 4880215"/>
                    <a:gd name="connsiteY13" fmla="*/ 2065459 h 2079114"/>
                    <a:gd name="connsiteX14" fmla="*/ 3167032 w 4880215"/>
                    <a:gd name="connsiteY14" fmla="*/ 2077473 h 2079114"/>
                    <a:gd name="connsiteX15" fmla="*/ 3231071 w 4880215"/>
                    <a:gd name="connsiteY15" fmla="*/ 2077472 h 2079114"/>
                    <a:gd name="connsiteX16" fmla="*/ 3321046 w 4880215"/>
                    <a:gd name="connsiteY16" fmla="*/ 2063262 h 2079114"/>
                    <a:gd name="connsiteX17" fmla="*/ 3436371 w 4880215"/>
                    <a:gd name="connsiteY17" fmla="*/ 2036005 h 2079114"/>
                    <a:gd name="connsiteX18" fmla="*/ 3569137 w 4880215"/>
                    <a:gd name="connsiteY18" fmla="*/ 1975193 h 2079114"/>
                    <a:gd name="connsiteX19" fmla="*/ 3717726 w 4880215"/>
                    <a:gd name="connsiteY19" fmla="*/ 1883896 h 2079114"/>
                    <a:gd name="connsiteX20" fmla="*/ 3827335 w 4880215"/>
                    <a:gd name="connsiteY20" fmla="*/ 1793921 h 2079114"/>
                    <a:gd name="connsiteX21" fmla="*/ 3977538 w 4880215"/>
                    <a:gd name="connsiteY21" fmla="*/ 1641231 h 2079114"/>
                    <a:gd name="connsiteX22" fmla="*/ 4102976 w 4880215"/>
                    <a:gd name="connsiteY22" fmla="*/ 1483700 h 2079114"/>
                    <a:gd name="connsiteX23" fmla="*/ 4251272 w 4880215"/>
                    <a:gd name="connsiteY23" fmla="*/ 1268289 h 2079114"/>
                    <a:gd name="connsiteX24" fmla="*/ 4396051 w 4880215"/>
                    <a:gd name="connsiteY24" fmla="*/ 1029725 h 2079114"/>
                    <a:gd name="connsiteX25" fmla="*/ 4493354 w 4880215"/>
                    <a:gd name="connsiteY25" fmla="*/ 855785 h 2079114"/>
                    <a:gd name="connsiteX26" fmla="*/ 4618206 w 4880215"/>
                    <a:gd name="connsiteY26" fmla="*/ 595972 h 2079114"/>
                    <a:gd name="connsiteX27" fmla="*/ 4751264 w 4880215"/>
                    <a:gd name="connsiteY27" fmla="*/ 316522 h 2079114"/>
                    <a:gd name="connsiteX28" fmla="*/ 4833323 w 4880215"/>
                    <a:gd name="connsiteY28" fmla="*/ 128954 h 2079114"/>
                    <a:gd name="connsiteX29" fmla="*/ 4880215 w 4880215"/>
                    <a:gd name="connsiteY29" fmla="*/ 0 h 2079114"/>
                    <a:gd name="connsiteX30" fmla="*/ 4880215 w 4880215"/>
                    <a:gd name="connsiteY30" fmla="*/ 0 h 2079114"/>
                    <a:gd name="connsiteX31" fmla="*/ 4866878 w 4880215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442456 w 4926620"/>
                    <a:gd name="connsiteY24" fmla="*/ 1029725 h 2079114"/>
                    <a:gd name="connsiteX25" fmla="*/ 4539759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442456 w 4926620"/>
                    <a:gd name="connsiteY24" fmla="*/ 1029725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385158 w 4926620"/>
                    <a:gd name="connsiteY19" fmla="*/ 159148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213366 w 4926620"/>
                    <a:gd name="connsiteY18" fmla="*/ 1614554 h 2079114"/>
                    <a:gd name="connsiteX19" fmla="*/ 3385158 w 4926620"/>
                    <a:gd name="connsiteY19" fmla="*/ 159148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213366 w 4926620"/>
                    <a:gd name="connsiteY18" fmla="*/ 1614554 h 2079114"/>
                    <a:gd name="connsiteX19" fmla="*/ 3331019 w 4926620"/>
                    <a:gd name="connsiteY19" fmla="*/ 156224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95523"/>
                    <a:gd name="connsiteX1" fmla="*/ 225302 w 4926620"/>
                    <a:gd name="connsiteY1" fmla="*/ 1962579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1306 w 4927926"/>
                    <a:gd name="connsiteY0" fmla="*/ 1971898 h 2095523"/>
                    <a:gd name="connsiteX1" fmla="*/ 64191 w 4927926"/>
                    <a:gd name="connsiteY1" fmla="*/ 1982073 h 2095523"/>
                    <a:gd name="connsiteX2" fmla="*/ 714658 w 4927926"/>
                    <a:gd name="connsiteY2" fmla="*/ 1917424 h 2095523"/>
                    <a:gd name="connsiteX3" fmla="*/ 1060103 w 4927926"/>
                    <a:gd name="connsiteY3" fmla="*/ 1910958 h 2095523"/>
                    <a:gd name="connsiteX4" fmla="*/ 1490335 w 4927926"/>
                    <a:gd name="connsiteY4" fmla="*/ 1814021 h 2095523"/>
                    <a:gd name="connsiteX5" fmla="*/ 1826402 w 4927926"/>
                    <a:gd name="connsiteY5" fmla="*/ 1819854 h 2095523"/>
                    <a:gd name="connsiteX6" fmla="*/ 2329522 w 4927926"/>
                    <a:gd name="connsiteY6" fmla="*/ 1751229 h 2095523"/>
                    <a:gd name="connsiteX7" fmla="*/ 2497149 w 4927926"/>
                    <a:gd name="connsiteY7" fmla="*/ 1738002 h 2095523"/>
                    <a:gd name="connsiteX8" fmla="*/ 2596648 w 4927926"/>
                    <a:gd name="connsiteY8" fmla="*/ 1754652 h 2095523"/>
                    <a:gd name="connsiteX9" fmla="*/ 2661271 w 4927926"/>
                    <a:gd name="connsiteY9" fmla="*/ 1817369 h 2095523"/>
                    <a:gd name="connsiteX10" fmla="*/ 2749048 w 4927926"/>
                    <a:gd name="connsiteY10" fmla="*/ 1889614 h 2095523"/>
                    <a:gd name="connsiteX11" fmla="*/ 2862760 w 4927926"/>
                    <a:gd name="connsiteY11" fmla="*/ 1967865 h 2095523"/>
                    <a:gd name="connsiteX12" fmla="*/ 2985705 w 4927926"/>
                    <a:gd name="connsiteY12" fmla="*/ 2024282 h 2095523"/>
                    <a:gd name="connsiteX13" fmla="*/ 3116564 w 4927926"/>
                    <a:gd name="connsiteY13" fmla="*/ 2065459 h 2095523"/>
                    <a:gd name="connsiteX14" fmla="*/ 3214743 w 4927926"/>
                    <a:gd name="connsiteY14" fmla="*/ 2077473 h 2095523"/>
                    <a:gd name="connsiteX15" fmla="*/ 3278782 w 4927926"/>
                    <a:gd name="connsiteY15" fmla="*/ 2077472 h 2095523"/>
                    <a:gd name="connsiteX16" fmla="*/ 3368757 w 4927926"/>
                    <a:gd name="connsiteY16" fmla="*/ 2063262 h 2095523"/>
                    <a:gd name="connsiteX17" fmla="*/ 3120577 w 4927926"/>
                    <a:gd name="connsiteY17" fmla="*/ 1689987 h 2095523"/>
                    <a:gd name="connsiteX18" fmla="*/ 3214672 w 4927926"/>
                    <a:gd name="connsiteY18" fmla="*/ 1614554 h 2095523"/>
                    <a:gd name="connsiteX19" fmla="*/ 3332325 w 4927926"/>
                    <a:gd name="connsiteY19" fmla="*/ 1562246 h 2095523"/>
                    <a:gd name="connsiteX20" fmla="*/ 3565679 w 4927926"/>
                    <a:gd name="connsiteY20" fmla="*/ 1491764 h 2095523"/>
                    <a:gd name="connsiteX21" fmla="*/ 3785491 w 4927926"/>
                    <a:gd name="connsiteY21" fmla="*/ 1397556 h 2095523"/>
                    <a:gd name="connsiteX22" fmla="*/ 4019205 w 4927926"/>
                    <a:gd name="connsiteY22" fmla="*/ 1283886 h 2095523"/>
                    <a:gd name="connsiteX23" fmla="*/ 4206173 w 4927926"/>
                    <a:gd name="connsiteY23" fmla="*/ 1141578 h 2095523"/>
                    <a:gd name="connsiteX24" fmla="*/ 4343219 w 4927926"/>
                    <a:gd name="connsiteY24" fmla="*/ 1010231 h 2095523"/>
                    <a:gd name="connsiteX25" fmla="*/ 4517864 w 4927926"/>
                    <a:gd name="connsiteY25" fmla="*/ 855785 h 2095523"/>
                    <a:gd name="connsiteX26" fmla="*/ 4665917 w 4927926"/>
                    <a:gd name="connsiteY26" fmla="*/ 595972 h 2095523"/>
                    <a:gd name="connsiteX27" fmla="*/ 4798975 w 4927926"/>
                    <a:gd name="connsiteY27" fmla="*/ 316522 h 2095523"/>
                    <a:gd name="connsiteX28" fmla="*/ 4881034 w 4927926"/>
                    <a:gd name="connsiteY28" fmla="*/ 128954 h 2095523"/>
                    <a:gd name="connsiteX29" fmla="*/ 4927926 w 4927926"/>
                    <a:gd name="connsiteY29" fmla="*/ 0 h 2095523"/>
                    <a:gd name="connsiteX30" fmla="*/ 4927926 w 4927926"/>
                    <a:gd name="connsiteY30" fmla="*/ 0 h 2095523"/>
                    <a:gd name="connsiteX31" fmla="*/ 4914589 w 4927926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794128"/>
                    <a:gd name="connsiteY0" fmla="*/ 1982073 h 2095523"/>
                    <a:gd name="connsiteX1" fmla="*/ 580860 w 4794128"/>
                    <a:gd name="connsiteY1" fmla="*/ 1917424 h 2095523"/>
                    <a:gd name="connsiteX2" fmla="*/ 926305 w 4794128"/>
                    <a:gd name="connsiteY2" fmla="*/ 1910958 h 2095523"/>
                    <a:gd name="connsiteX3" fmla="*/ 1356537 w 4794128"/>
                    <a:gd name="connsiteY3" fmla="*/ 1814021 h 2095523"/>
                    <a:gd name="connsiteX4" fmla="*/ 1692604 w 4794128"/>
                    <a:gd name="connsiteY4" fmla="*/ 1819854 h 2095523"/>
                    <a:gd name="connsiteX5" fmla="*/ 2195724 w 4794128"/>
                    <a:gd name="connsiteY5" fmla="*/ 1751229 h 2095523"/>
                    <a:gd name="connsiteX6" fmla="*/ 2363351 w 4794128"/>
                    <a:gd name="connsiteY6" fmla="*/ 1738002 h 2095523"/>
                    <a:gd name="connsiteX7" fmla="*/ 2462850 w 4794128"/>
                    <a:gd name="connsiteY7" fmla="*/ 1754652 h 2095523"/>
                    <a:gd name="connsiteX8" fmla="*/ 2527473 w 4794128"/>
                    <a:gd name="connsiteY8" fmla="*/ 1817369 h 2095523"/>
                    <a:gd name="connsiteX9" fmla="*/ 2615250 w 4794128"/>
                    <a:gd name="connsiteY9" fmla="*/ 1889614 h 2095523"/>
                    <a:gd name="connsiteX10" fmla="*/ 2728962 w 4794128"/>
                    <a:gd name="connsiteY10" fmla="*/ 1967865 h 2095523"/>
                    <a:gd name="connsiteX11" fmla="*/ 2851907 w 4794128"/>
                    <a:gd name="connsiteY11" fmla="*/ 2024282 h 2095523"/>
                    <a:gd name="connsiteX12" fmla="*/ 2982766 w 4794128"/>
                    <a:gd name="connsiteY12" fmla="*/ 2065459 h 2095523"/>
                    <a:gd name="connsiteX13" fmla="*/ 3080945 w 4794128"/>
                    <a:gd name="connsiteY13" fmla="*/ 2077473 h 2095523"/>
                    <a:gd name="connsiteX14" fmla="*/ 3144984 w 4794128"/>
                    <a:gd name="connsiteY14" fmla="*/ 2077472 h 2095523"/>
                    <a:gd name="connsiteX15" fmla="*/ 3234959 w 4794128"/>
                    <a:gd name="connsiteY15" fmla="*/ 2063262 h 2095523"/>
                    <a:gd name="connsiteX16" fmla="*/ 2986779 w 4794128"/>
                    <a:gd name="connsiteY16" fmla="*/ 1689987 h 2095523"/>
                    <a:gd name="connsiteX17" fmla="*/ 3080874 w 4794128"/>
                    <a:gd name="connsiteY17" fmla="*/ 1614554 h 2095523"/>
                    <a:gd name="connsiteX18" fmla="*/ 3198527 w 4794128"/>
                    <a:gd name="connsiteY18" fmla="*/ 1562246 h 2095523"/>
                    <a:gd name="connsiteX19" fmla="*/ 3431881 w 4794128"/>
                    <a:gd name="connsiteY19" fmla="*/ 1491764 h 2095523"/>
                    <a:gd name="connsiteX20" fmla="*/ 3651693 w 4794128"/>
                    <a:gd name="connsiteY20" fmla="*/ 1397556 h 2095523"/>
                    <a:gd name="connsiteX21" fmla="*/ 3885407 w 4794128"/>
                    <a:gd name="connsiteY21" fmla="*/ 1283886 h 2095523"/>
                    <a:gd name="connsiteX22" fmla="*/ 4072375 w 4794128"/>
                    <a:gd name="connsiteY22" fmla="*/ 1141578 h 2095523"/>
                    <a:gd name="connsiteX23" fmla="*/ 4209421 w 4794128"/>
                    <a:gd name="connsiteY23" fmla="*/ 1010231 h 2095523"/>
                    <a:gd name="connsiteX24" fmla="*/ 4384066 w 4794128"/>
                    <a:gd name="connsiteY24" fmla="*/ 855785 h 2095523"/>
                    <a:gd name="connsiteX25" fmla="*/ 4532119 w 4794128"/>
                    <a:gd name="connsiteY25" fmla="*/ 595972 h 2095523"/>
                    <a:gd name="connsiteX26" fmla="*/ 4665177 w 4794128"/>
                    <a:gd name="connsiteY26" fmla="*/ 316522 h 2095523"/>
                    <a:gd name="connsiteX27" fmla="*/ 4747236 w 4794128"/>
                    <a:gd name="connsiteY27" fmla="*/ 128954 h 2095523"/>
                    <a:gd name="connsiteX28" fmla="*/ 4794128 w 4794128"/>
                    <a:gd name="connsiteY28" fmla="*/ 0 h 2095523"/>
                    <a:gd name="connsiteX29" fmla="*/ 4794128 w 4794128"/>
                    <a:gd name="connsiteY29" fmla="*/ 0 h 2095523"/>
                    <a:gd name="connsiteX30" fmla="*/ 4780791 w 4794128"/>
                    <a:gd name="connsiteY30" fmla="*/ 38109 h 2095523"/>
                    <a:gd name="connsiteX0" fmla="*/ 0 w 5041622"/>
                    <a:gd name="connsiteY0" fmla="*/ 1972326 h 2095523"/>
                    <a:gd name="connsiteX1" fmla="*/ 828354 w 5041622"/>
                    <a:gd name="connsiteY1" fmla="*/ 1917424 h 2095523"/>
                    <a:gd name="connsiteX2" fmla="*/ 1173799 w 5041622"/>
                    <a:gd name="connsiteY2" fmla="*/ 1910958 h 2095523"/>
                    <a:gd name="connsiteX3" fmla="*/ 1604031 w 5041622"/>
                    <a:gd name="connsiteY3" fmla="*/ 1814021 h 2095523"/>
                    <a:gd name="connsiteX4" fmla="*/ 1940098 w 5041622"/>
                    <a:gd name="connsiteY4" fmla="*/ 1819854 h 2095523"/>
                    <a:gd name="connsiteX5" fmla="*/ 2443218 w 5041622"/>
                    <a:gd name="connsiteY5" fmla="*/ 1751229 h 2095523"/>
                    <a:gd name="connsiteX6" fmla="*/ 2610845 w 5041622"/>
                    <a:gd name="connsiteY6" fmla="*/ 1738002 h 2095523"/>
                    <a:gd name="connsiteX7" fmla="*/ 2710344 w 5041622"/>
                    <a:gd name="connsiteY7" fmla="*/ 1754652 h 2095523"/>
                    <a:gd name="connsiteX8" fmla="*/ 2774967 w 5041622"/>
                    <a:gd name="connsiteY8" fmla="*/ 1817369 h 2095523"/>
                    <a:gd name="connsiteX9" fmla="*/ 2862744 w 5041622"/>
                    <a:gd name="connsiteY9" fmla="*/ 1889614 h 2095523"/>
                    <a:gd name="connsiteX10" fmla="*/ 2976456 w 5041622"/>
                    <a:gd name="connsiteY10" fmla="*/ 1967865 h 2095523"/>
                    <a:gd name="connsiteX11" fmla="*/ 3099401 w 5041622"/>
                    <a:gd name="connsiteY11" fmla="*/ 2024282 h 2095523"/>
                    <a:gd name="connsiteX12" fmla="*/ 3230260 w 5041622"/>
                    <a:gd name="connsiteY12" fmla="*/ 2065459 h 2095523"/>
                    <a:gd name="connsiteX13" fmla="*/ 3328439 w 5041622"/>
                    <a:gd name="connsiteY13" fmla="*/ 2077473 h 2095523"/>
                    <a:gd name="connsiteX14" fmla="*/ 3392478 w 5041622"/>
                    <a:gd name="connsiteY14" fmla="*/ 2077472 h 2095523"/>
                    <a:gd name="connsiteX15" fmla="*/ 3482453 w 5041622"/>
                    <a:gd name="connsiteY15" fmla="*/ 2063262 h 2095523"/>
                    <a:gd name="connsiteX16" fmla="*/ 3234273 w 5041622"/>
                    <a:gd name="connsiteY16" fmla="*/ 1689987 h 2095523"/>
                    <a:gd name="connsiteX17" fmla="*/ 3328368 w 5041622"/>
                    <a:gd name="connsiteY17" fmla="*/ 1614554 h 2095523"/>
                    <a:gd name="connsiteX18" fmla="*/ 3446021 w 5041622"/>
                    <a:gd name="connsiteY18" fmla="*/ 1562246 h 2095523"/>
                    <a:gd name="connsiteX19" fmla="*/ 3679375 w 5041622"/>
                    <a:gd name="connsiteY19" fmla="*/ 1491764 h 2095523"/>
                    <a:gd name="connsiteX20" fmla="*/ 3899187 w 5041622"/>
                    <a:gd name="connsiteY20" fmla="*/ 1397556 h 2095523"/>
                    <a:gd name="connsiteX21" fmla="*/ 4132901 w 5041622"/>
                    <a:gd name="connsiteY21" fmla="*/ 1283886 h 2095523"/>
                    <a:gd name="connsiteX22" fmla="*/ 4319869 w 5041622"/>
                    <a:gd name="connsiteY22" fmla="*/ 1141578 h 2095523"/>
                    <a:gd name="connsiteX23" fmla="*/ 4456915 w 5041622"/>
                    <a:gd name="connsiteY23" fmla="*/ 1010231 h 2095523"/>
                    <a:gd name="connsiteX24" fmla="*/ 4631560 w 5041622"/>
                    <a:gd name="connsiteY24" fmla="*/ 855785 h 2095523"/>
                    <a:gd name="connsiteX25" fmla="*/ 4779613 w 5041622"/>
                    <a:gd name="connsiteY25" fmla="*/ 595972 h 2095523"/>
                    <a:gd name="connsiteX26" fmla="*/ 4912671 w 5041622"/>
                    <a:gd name="connsiteY26" fmla="*/ 316522 h 2095523"/>
                    <a:gd name="connsiteX27" fmla="*/ 4994730 w 5041622"/>
                    <a:gd name="connsiteY27" fmla="*/ 128954 h 2095523"/>
                    <a:gd name="connsiteX28" fmla="*/ 5041622 w 5041622"/>
                    <a:gd name="connsiteY28" fmla="*/ 0 h 2095523"/>
                    <a:gd name="connsiteX29" fmla="*/ 5041622 w 5041622"/>
                    <a:gd name="connsiteY29" fmla="*/ 0 h 2095523"/>
                    <a:gd name="connsiteX30" fmla="*/ 5028285 w 5041622"/>
                    <a:gd name="connsiteY30" fmla="*/ 38109 h 2095523"/>
                    <a:gd name="connsiteX0" fmla="*/ 0 w 5041622"/>
                    <a:gd name="connsiteY0" fmla="*/ 1972326 h 2095523"/>
                    <a:gd name="connsiteX1" fmla="*/ 828354 w 5041622"/>
                    <a:gd name="connsiteY1" fmla="*/ 1917424 h 2095523"/>
                    <a:gd name="connsiteX2" fmla="*/ 1173799 w 5041622"/>
                    <a:gd name="connsiteY2" fmla="*/ 1910958 h 2095523"/>
                    <a:gd name="connsiteX3" fmla="*/ 1604031 w 5041622"/>
                    <a:gd name="connsiteY3" fmla="*/ 1814021 h 2095523"/>
                    <a:gd name="connsiteX4" fmla="*/ 1940098 w 5041622"/>
                    <a:gd name="connsiteY4" fmla="*/ 1819854 h 2095523"/>
                    <a:gd name="connsiteX5" fmla="*/ 2443218 w 5041622"/>
                    <a:gd name="connsiteY5" fmla="*/ 1751229 h 2095523"/>
                    <a:gd name="connsiteX6" fmla="*/ 2610845 w 5041622"/>
                    <a:gd name="connsiteY6" fmla="*/ 1738002 h 2095523"/>
                    <a:gd name="connsiteX7" fmla="*/ 2710344 w 5041622"/>
                    <a:gd name="connsiteY7" fmla="*/ 1754652 h 2095523"/>
                    <a:gd name="connsiteX8" fmla="*/ 2774967 w 5041622"/>
                    <a:gd name="connsiteY8" fmla="*/ 1817369 h 2095523"/>
                    <a:gd name="connsiteX9" fmla="*/ 2862744 w 5041622"/>
                    <a:gd name="connsiteY9" fmla="*/ 1889614 h 2095523"/>
                    <a:gd name="connsiteX10" fmla="*/ 2976456 w 5041622"/>
                    <a:gd name="connsiteY10" fmla="*/ 1967865 h 2095523"/>
                    <a:gd name="connsiteX11" fmla="*/ 3099401 w 5041622"/>
                    <a:gd name="connsiteY11" fmla="*/ 2024282 h 2095523"/>
                    <a:gd name="connsiteX12" fmla="*/ 3230260 w 5041622"/>
                    <a:gd name="connsiteY12" fmla="*/ 2065459 h 2095523"/>
                    <a:gd name="connsiteX13" fmla="*/ 3328439 w 5041622"/>
                    <a:gd name="connsiteY13" fmla="*/ 2077473 h 2095523"/>
                    <a:gd name="connsiteX14" fmla="*/ 3392478 w 5041622"/>
                    <a:gd name="connsiteY14" fmla="*/ 2077472 h 2095523"/>
                    <a:gd name="connsiteX15" fmla="*/ 3482453 w 5041622"/>
                    <a:gd name="connsiteY15" fmla="*/ 2063262 h 2095523"/>
                    <a:gd name="connsiteX16" fmla="*/ 3234273 w 5041622"/>
                    <a:gd name="connsiteY16" fmla="*/ 1689987 h 2095523"/>
                    <a:gd name="connsiteX17" fmla="*/ 3328368 w 5041622"/>
                    <a:gd name="connsiteY17" fmla="*/ 1614554 h 2095523"/>
                    <a:gd name="connsiteX18" fmla="*/ 3446021 w 5041622"/>
                    <a:gd name="connsiteY18" fmla="*/ 1562246 h 2095523"/>
                    <a:gd name="connsiteX19" fmla="*/ 3679375 w 5041622"/>
                    <a:gd name="connsiteY19" fmla="*/ 1491764 h 2095523"/>
                    <a:gd name="connsiteX20" fmla="*/ 3899187 w 5041622"/>
                    <a:gd name="connsiteY20" fmla="*/ 1397556 h 2095523"/>
                    <a:gd name="connsiteX21" fmla="*/ 4132901 w 5041622"/>
                    <a:gd name="connsiteY21" fmla="*/ 1283886 h 2095523"/>
                    <a:gd name="connsiteX22" fmla="*/ 4319869 w 5041622"/>
                    <a:gd name="connsiteY22" fmla="*/ 1141578 h 2095523"/>
                    <a:gd name="connsiteX23" fmla="*/ 4456915 w 5041622"/>
                    <a:gd name="connsiteY23" fmla="*/ 1010231 h 2095523"/>
                    <a:gd name="connsiteX24" fmla="*/ 4631560 w 5041622"/>
                    <a:gd name="connsiteY24" fmla="*/ 855785 h 2095523"/>
                    <a:gd name="connsiteX25" fmla="*/ 4779613 w 5041622"/>
                    <a:gd name="connsiteY25" fmla="*/ 595972 h 2095523"/>
                    <a:gd name="connsiteX26" fmla="*/ 4912671 w 5041622"/>
                    <a:gd name="connsiteY26" fmla="*/ 316522 h 2095523"/>
                    <a:gd name="connsiteX27" fmla="*/ 4994730 w 5041622"/>
                    <a:gd name="connsiteY27" fmla="*/ 128954 h 2095523"/>
                    <a:gd name="connsiteX28" fmla="*/ 5041622 w 5041622"/>
                    <a:gd name="connsiteY28" fmla="*/ 0 h 2095523"/>
                    <a:gd name="connsiteX29" fmla="*/ 5041622 w 5041622"/>
                    <a:gd name="connsiteY29" fmla="*/ 0 h 2095523"/>
                    <a:gd name="connsiteX30" fmla="*/ 5028285 w 5041622"/>
                    <a:gd name="connsiteY30" fmla="*/ 38109 h 2095523"/>
                    <a:gd name="connsiteX0" fmla="*/ 0 w 4972015"/>
                    <a:gd name="connsiteY0" fmla="*/ 1972326 h 2095523"/>
                    <a:gd name="connsiteX1" fmla="*/ 758747 w 4972015"/>
                    <a:gd name="connsiteY1" fmla="*/ 1917424 h 2095523"/>
                    <a:gd name="connsiteX2" fmla="*/ 1104192 w 4972015"/>
                    <a:gd name="connsiteY2" fmla="*/ 1910958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1104192 w 4972015"/>
                    <a:gd name="connsiteY2" fmla="*/ 1910958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39597 w 4972015"/>
                    <a:gd name="connsiteY2" fmla="*/ 195481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39597 w 4972015"/>
                    <a:gd name="connsiteY2" fmla="*/ 1954819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68193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816339 w 4972015"/>
                    <a:gd name="connsiteY9" fmla="*/ 1870120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402776 w 4972015"/>
                    <a:gd name="connsiteY23" fmla="*/ 1019978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42527 w 4972015"/>
                    <a:gd name="connsiteY22" fmla="*/ 1161072 h 2095523"/>
                    <a:gd name="connsiteX23" fmla="*/ 4402776 w 4972015"/>
                    <a:gd name="connsiteY23" fmla="*/ 1019978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106625"/>
                    <a:gd name="connsiteX1" fmla="*/ 302430 w 4972015"/>
                    <a:gd name="connsiteY1" fmla="*/ 1951541 h 2106625"/>
                    <a:gd name="connsiteX2" fmla="*/ 555065 w 4972015"/>
                    <a:gd name="connsiteY2" fmla="*/ 1945072 h 2106625"/>
                    <a:gd name="connsiteX3" fmla="*/ 815146 w 4972015"/>
                    <a:gd name="connsiteY3" fmla="*/ 1930985 h 2106625"/>
                    <a:gd name="connsiteX4" fmla="*/ 1081606 w 4972015"/>
                    <a:gd name="connsiteY4" fmla="*/ 1907578 h 2106625"/>
                    <a:gd name="connsiteX5" fmla="*/ 1399105 w 4972015"/>
                    <a:gd name="connsiteY5" fmla="*/ 1868193 h 2106625"/>
                    <a:gd name="connsiteX6" fmla="*/ 1659542 w 4972015"/>
                    <a:gd name="connsiteY6" fmla="*/ 1840345 h 2106625"/>
                    <a:gd name="connsiteX7" fmla="*/ 1913724 w 4972015"/>
                    <a:gd name="connsiteY7" fmla="*/ 1813134 h 2106625"/>
                    <a:gd name="connsiteX8" fmla="*/ 2171703 w 4972015"/>
                    <a:gd name="connsiteY8" fmla="*/ 1802748 h 2106625"/>
                    <a:gd name="connsiteX9" fmla="*/ 2491504 w 4972015"/>
                    <a:gd name="connsiteY9" fmla="*/ 1797017 h 2106625"/>
                    <a:gd name="connsiteX10" fmla="*/ 2906849 w 4972015"/>
                    <a:gd name="connsiteY10" fmla="*/ 1967865 h 2106625"/>
                    <a:gd name="connsiteX11" fmla="*/ 3029794 w 4972015"/>
                    <a:gd name="connsiteY11" fmla="*/ 2024282 h 2106625"/>
                    <a:gd name="connsiteX12" fmla="*/ 3160653 w 4972015"/>
                    <a:gd name="connsiteY12" fmla="*/ 2065459 h 2106625"/>
                    <a:gd name="connsiteX13" fmla="*/ 3258832 w 4972015"/>
                    <a:gd name="connsiteY13" fmla="*/ 2077473 h 2106625"/>
                    <a:gd name="connsiteX14" fmla="*/ 3322871 w 4972015"/>
                    <a:gd name="connsiteY14" fmla="*/ 2077472 h 2106625"/>
                    <a:gd name="connsiteX15" fmla="*/ 3164666 w 4972015"/>
                    <a:gd name="connsiteY15" fmla="*/ 1689987 h 2106625"/>
                    <a:gd name="connsiteX16" fmla="*/ 3258761 w 4972015"/>
                    <a:gd name="connsiteY16" fmla="*/ 1614554 h 2106625"/>
                    <a:gd name="connsiteX17" fmla="*/ 3376414 w 4972015"/>
                    <a:gd name="connsiteY17" fmla="*/ 1562246 h 2106625"/>
                    <a:gd name="connsiteX18" fmla="*/ 3609768 w 4972015"/>
                    <a:gd name="connsiteY18" fmla="*/ 1491764 h 2106625"/>
                    <a:gd name="connsiteX19" fmla="*/ 3829580 w 4972015"/>
                    <a:gd name="connsiteY19" fmla="*/ 1397556 h 2106625"/>
                    <a:gd name="connsiteX20" fmla="*/ 4063294 w 4972015"/>
                    <a:gd name="connsiteY20" fmla="*/ 1283886 h 2106625"/>
                    <a:gd name="connsiteX21" fmla="*/ 4242527 w 4972015"/>
                    <a:gd name="connsiteY21" fmla="*/ 1161072 h 2106625"/>
                    <a:gd name="connsiteX22" fmla="*/ 4402776 w 4972015"/>
                    <a:gd name="connsiteY22" fmla="*/ 1019978 h 2106625"/>
                    <a:gd name="connsiteX23" fmla="*/ 4561953 w 4972015"/>
                    <a:gd name="connsiteY23" fmla="*/ 855785 h 2106625"/>
                    <a:gd name="connsiteX24" fmla="*/ 4710006 w 4972015"/>
                    <a:gd name="connsiteY24" fmla="*/ 595972 h 2106625"/>
                    <a:gd name="connsiteX25" fmla="*/ 4843064 w 4972015"/>
                    <a:gd name="connsiteY25" fmla="*/ 316522 h 2106625"/>
                    <a:gd name="connsiteX26" fmla="*/ 4925123 w 4972015"/>
                    <a:gd name="connsiteY26" fmla="*/ 128954 h 2106625"/>
                    <a:gd name="connsiteX27" fmla="*/ 4972015 w 4972015"/>
                    <a:gd name="connsiteY27" fmla="*/ 0 h 2106625"/>
                    <a:gd name="connsiteX28" fmla="*/ 4972015 w 4972015"/>
                    <a:gd name="connsiteY28" fmla="*/ 0 h 2106625"/>
                    <a:gd name="connsiteX29" fmla="*/ 4958678 w 4972015"/>
                    <a:gd name="connsiteY29" fmla="*/ 38109 h 2106625"/>
                    <a:gd name="connsiteX0" fmla="*/ 0 w 4972015"/>
                    <a:gd name="connsiteY0" fmla="*/ 1972326 h 2106625"/>
                    <a:gd name="connsiteX1" fmla="*/ 302430 w 4972015"/>
                    <a:gd name="connsiteY1" fmla="*/ 1951541 h 2106625"/>
                    <a:gd name="connsiteX2" fmla="*/ 555065 w 4972015"/>
                    <a:gd name="connsiteY2" fmla="*/ 1945072 h 2106625"/>
                    <a:gd name="connsiteX3" fmla="*/ 815146 w 4972015"/>
                    <a:gd name="connsiteY3" fmla="*/ 1930985 h 2106625"/>
                    <a:gd name="connsiteX4" fmla="*/ 1081606 w 4972015"/>
                    <a:gd name="connsiteY4" fmla="*/ 1907578 h 2106625"/>
                    <a:gd name="connsiteX5" fmla="*/ 1399105 w 4972015"/>
                    <a:gd name="connsiteY5" fmla="*/ 1868193 h 2106625"/>
                    <a:gd name="connsiteX6" fmla="*/ 1659542 w 4972015"/>
                    <a:gd name="connsiteY6" fmla="*/ 1840345 h 2106625"/>
                    <a:gd name="connsiteX7" fmla="*/ 1913724 w 4972015"/>
                    <a:gd name="connsiteY7" fmla="*/ 1813134 h 2106625"/>
                    <a:gd name="connsiteX8" fmla="*/ 2171703 w 4972015"/>
                    <a:gd name="connsiteY8" fmla="*/ 1802748 h 2106625"/>
                    <a:gd name="connsiteX9" fmla="*/ 2491504 w 4972015"/>
                    <a:gd name="connsiteY9" fmla="*/ 1797017 h 2106625"/>
                    <a:gd name="connsiteX10" fmla="*/ 2906849 w 4972015"/>
                    <a:gd name="connsiteY10" fmla="*/ 1967865 h 2106625"/>
                    <a:gd name="connsiteX11" fmla="*/ 3029794 w 4972015"/>
                    <a:gd name="connsiteY11" fmla="*/ 2024282 h 2106625"/>
                    <a:gd name="connsiteX12" fmla="*/ 3160653 w 4972015"/>
                    <a:gd name="connsiteY12" fmla="*/ 2065459 h 2106625"/>
                    <a:gd name="connsiteX13" fmla="*/ 3258832 w 4972015"/>
                    <a:gd name="connsiteY13" fmla="*/ 2077473 h 2106625"/>
                    <a:gd name="connsiteX14" fmla="*/ 3322872 w 4972015"/>
                    <a:gd name="connsiteY14" fmla="*/ 2077472 h 2106625"/>
                    <a:gd name="connsiteX15" fmla="*/ 3164666 w 4972015"/>
                    <a:gd name="connsiteY15" fmla="*/ 1689987 h 2106625"/>
                    <a:gd name="connsiteX16" fmla="*/ 3258761 w 4972015"/>
                    <a:gd name="connsiteY16" fmla="*/ 1614554 h 2106625"/>
                    <a:gd name="connsiteX17" fmla="*/ 3376414 w 4972015"/>
                    <a:gd name="connsiteY17" fmla="*/ 1562246 h 2106625"/>
                    <a:gd name="connsiteX18" fmla="*/ 3609768 w 4972015"/>
                    <a:gd name="connsiteY18" fmla="*/ 1491764 h 2106625"/>
                    <a:gd name="connsiteX19" fmla="*/ 3829580 w 4972015"/>
                    <a:gd name="connsiteY19" fmla="*/ 1397556 h 2106625"/>
                    <a:gd name="connsiteX20" fmla="*/ 4063294 w 4972015"/>
                    <a:gd name="connsiteY20" fmla="*/ 1283886 h 2106625"/>
                    <a:gd name="connsiteX21" fmla="*/ 4242527 w 4972015"/>
                    <a:gd name="connsiteY21" fmla="*/ 1161072 h 2106625"/>
                    <a:gd name="connsiteX22" fmla="*/ 4402776 w 4972015"/>
                    <a:gd name="connsiteY22" fmla="*/ 1019978 h 2106625"/>
                    <a:gd name="connsiteX23" fmla="*/ 4561953 w 4972015"/>
                    <a:gd name="connsiteY23" fmla="*/ 855785 h 2106625"/>
                    <a:gd name="connsiteX24" fmla="*/ 4710006 w 4972015"/>
                    <a:gd name="connsiteY24" fmla="*/ 595972 h 2106625"/>
                    <a:gd name="connsiteX25" fmla="*/ 4843064 w 4972015"/>
                    <a:gd name="connsiteY25" fmla="*/ 316522 h 2106625"/>
                    <a:gd name="connsiteX26" fmla="*/ 4925123 w 4972015"/>
                    <a:gd name="connsiteY26" fmla="*/ 128954 h 2106625"/>
                    <a:gd name="connsiteX27" fmla="*/ 4972015 w 4972015"/>
                    <a:gd name="connsiteY27" fmla="*/ 0 h 2106625"/>
                    <a:gd name="connsiteX28" fmla="*/ 4972015 w 4972015"/>
                    <a:gd name="connsiteY28" fmla="*/ 0 h 2106625"/>
                    <a:gd name="connsiteX29" fmla="*/ 4958678 w 4972015"/>
                    <a:gd name="connsiteY29" fmla="*/ 38109 h 2106625"/>
                    <a:gd name="connsiteX0" fmla="*/ 0 w 4972015"/>
                    <a:gd name="connsiteY0" fmla="*/ 1972326 h 2104204"/>
                    <a:gd name="connsiteX1" fmla="*/ 302430 w 4972015"/>
                    <a:gd name="connsiteY1" fmla="*/ 1951541 h 2104204"/>
                    <a:gd name="connsiteX2" fmla="*/ 555065 w 4972015"/>
                    <a:gd name="connsiteY2" fmla="*/ 1945072 h 2104204"/>
                    <a:gd name="connsiteX3" fmla="*/ 815146 w 4972015"/>
                    <a:gd name="connsiteY3" fmla="*/ 1930985 h 2104204"/>
                    <a:gd name="connsiteX4" fmla="*/ 1081606 w 4972015"/>
                    <a:gd name="connsiteY4" fmla="*/ 1907578 h 2104204"/>
                    <a:gd name="connsiteX5" fmla="*/ 1399105 w 4972015"/>
                    <a:gd name="connsiteY5" fmla="*/ 1868193 h 2104204"/>
                    <a:gd name="connsiteX6" fmla="*/ 1659542 w 4972015"/>
                    <a:gd name="connsiteY6" fmla="*/ 1840345 h 2104204"/>
                    <a:gd name="connsiteX7" fmla="*/ 1913724 w 4972015"/>
                    <a:gd name="connsiteY7" fmla="*/ 1813134 h 2104204"/>
                    <a:gd name="connsiteX8" fmla="*/ 2171703 w 4972015"/>
                    <a:gd name="connsiteY8" fmla="*/ 1802748 h 2104204"/>
                    <a:gd name="connsiteX9" fmla="*/ 2491504 w 4972015"/>
                    <a:gd name="connsiteY9" fmla="*/ 1797017 h 2104204"/>
                    <a:gd name="connsiteX10" fmla="*/ 2906849 w 4972015"/>
                    <a:gd name="connsiteY10" fmla="*/ 1967865 h 2104204"/>
                    <a:gd name="connsiteX11" fmla="*/ 3029794 w 4972015"/>
                    <a:gd name="connsiteY11" fmla="*/ 2024282 h 2104204"/>
                    <a:gd name="connsiteX12" fmla="*/ 3160653 w 4972015"/>
                    <a:gd name="connsiteY12" fmla="*/ 2065459 h 2104204"/>
                    <a:gd name="connsiteX13" fmla="*/ 3258832 w 4972015"/>
                    <a:gd name="connsiteY13" fmla="*/ 2077473 h 2104204"/>
                    <a:gd name="connsiteX14" fmla="*/ 3164666 w 4972015"/>
                    <a:gd name="connsiteY14" fmla="*/ 1689987 h 2104204"/>
                    <a:gd name="connsiteX15" fmla="*/ 3258761 w 4972015"/>
                    <a:gd name="connsiteY15" fmla="*/ 1614554 h 2104204"/>
                    <a:gd name="connsiteX16" fmla="*/ 3376414 w 4972015"/>
                    <a:gd name="connsiteY16" fmla="*/ 1562246 h 2104204"/>
                    <a:gd name="connsiteX17" fmla="*/ 3609768 w 4972015"/>
                    <a:gd name="connsiteY17" fmla="*/ 1491764 h 2104204"/>
                    <a:gd name="connsiteX18" fmla="*/ 3829580 w 4972015"/>
                    <a:gd name="connsiteY18" fmla="*/ 1397556 h 2104204"/>
                    <a:gd name="connsiteX19" fmla="*/ 4063294 w 4972015"/>
                    <a:gd name="connsiteY19" fmla="*/ 1283886 h 2104204"/>
                    <a:gd name="connsiteX20" fmla="*/ 4242527 w 4972015"/>
                    <a:gd name="connsiteY20" fmla="*/ 1161072 h 2104204"/>
                    <a:gd name="connsiteX21" fmla="*/ 4402776 w 4972015"/>
                    <a:gd name="connsiteY21" fmla="*/ 1019978 h 2104204"/>
                    <a:gd name="connsiteX22" fmla="*/ 4561953 w 4972015"/>
                    <a:gd name="connsiteY22" fmla="*/ 855785 h 2104204"/>
                    <a:gd name="connsiteX23" fmla="*/ 4710006 w 4972015"/>
                    <a:gd name="connsiteY23" fmla="*/ 595972 h 2104204"/>
                    <a:gd name="connsiteX24" fmla="*/ 4843064 w 4972015"/>
                    <a:gd name="connsiteY24" fmla="*/ 316522 h 2104204"/>
                    <a:gd name="connsiteX25" fmla="*/ 4925123 w 4972015"/>
                    <a:gd name="connsiteY25" fmla="*/ 128954 h 2104204"/>
                    <a:gd name="connsiteX26" fmla="*/ 4972015 w 4972015"/>
                    <a:gd name="connsiteY26" fmla="*/ 0 h 2104204"/>
                    <a:gd name="connsiteX27" fmla="*/ 4972015 w 4972015"/>
                    <a:gd name="connsiteY27" fmla="*/ 0 h 2104204"/>
                    <a:gd name="connsiteX28" fmla="*/ 4958678 w 4972015"/>
                    <a:gd name="connsiteY28" fmla="*/ 38109 h 2104204"/>
                    <a:gd name="connsiteX0" fmla="*/ 0 w 4972015"/>
                    <a:gd name="connsiteY0" fmla="*/ 1972326 h 2084817"/>
                    <a:gd name="connsiteX1" fmla="*/ 302430 w 4972015"/>
                    <a:gd name="connsiteY1" fmla="*/ 1951541 h 2084817"/>
                    <a:gd name="connsiteX2" fmla="*/ 555065 w 4972015"/>
                    <a:gd name="connsiteY2" fmla="*/ 1945072 h 2084817"/>
                    <a:gd name="connsiteX3" fmla="*/ 815146 w 4972015"/>
                    <a:gd name="connsiteY3" fmla="*/ 1930985 h 2084817"/>
                    <a:gd name="connsiteX4" fmla="*/ 1081606 w 4972015"/>
                    <a:gd name="connsiteY4" fmla="*/ 1907578 h 2084817"/>
                    <a:gd name="connsiteX5" fmla="*/ 1399105 w 4972015"/>
                    <a:gd name="connsiteY5" fmla="*/ 1868193 h 2084817"/>
                    <a:gd name="connsiteX6" fmla="*/ 1659542 w 4972015"/>
                    <a:gd name="connsiteY6" fmla="*/ 1840345 h 2084817"/>
                    <a:gd name="connsiteX7" fmla="*/ 1913724 w 4972015"/>
                    <a:gd name="connsiteY7" fmla="*/ 1813134 h 2084817"/>
                    <a:gd name="connsiteX8" fmla="*/ 2171703 w 4972015"/>
                    <a:gd name="connsiteY8" fmla="*/ 1802748 h 2084817"/>
                    <a:gd name="connsiteX9" fmla="*/ 2491504 w 4972015"/>
                    <a:gd name="connsiteY9" fmla="*/ 1797017 h 2084817"/>
                    <a:gd name="connsiteX10" fmla="*/ 2906849 w 4972015"/>
                    <a:gd name="connsiteY10" fmla="*/ 1967865 h 2084817"/>
                    <a:gd name="connsiteX11" fmla="*/ 3029794 w 4972015"/>
                    <a:gd name="connsiteY11" fmla="*/ 2024282 h 2084817"/>
                    <a:gd name="connsiteX12" fmla="*/ 3160653 w 4972015"/>
                    <a:gd name="connsiteY12" fmla="*/ 2065459 h 2084817"/>
                    <a:gd name="connsiteX13" fmla="*/ 3164666 w 4972015"/>
                    <a:gd name="connsiteY13" fmla="*/ 1689987 h 2084817"/>
                    <a:gd name="connsiteX14" fmla="*/ 3258761 w 4972015"/>
                    <a:gd name="connsiteY14" fmla="*/ 1614554 h 2084817"/>
                    <a:gd name="connsiteX15" fmla="*/ 3376414 w 4972015"/>
                    <a:gd name="connsiteY15" fmla="*/ 1562246 h 2084817"/>
                    <a:gd name="connsiteX16" fmla="*/ 3609768 w 4972015"/>
                    <a:gd name="connsiteY16" fmla="*/ 1491764 h 2084817"/>
                    <a:gd name="connsiteX17" fmla="*/ 3829580 w 4972015"/>
                    <a:gd name="connsiteY17" fmla="*/ 1397556 h 2084817"/>
                    <a:gd name="connsiteX18" fmla="*/ 4063294 w 4972015"/>
                    <a:gd name="connsiteY18" fmla="*/ 1283886 h 2084817"/>
                    <a:gd name="connsiteX19" fmla="*/ 4242527 w 4972015"/>
                    <a:gd name="connsiteY19" fmla="*/ 1161072 h 2084817"/>
                    <a:gd name="connsiteX20" fmla="*/ 4402776 w 4972015"/>
                    <a:gd name="connsiteY20" fmla="*/ 1019978 h 2084817"/>
                    <a:gd name="connsiteX21" fmla="*/ 4561953 w 4972015"/>
                    <a:gd name="connsiteY21" fmla="*/ 855785 h 2084817"/>
                    <a:gd name="connsiteX22" fmla="*/ 4710006 w 4972015"/>
                    <a:gd name="connsiteY22" fmla="*/ 595972 h 2084817"/>
                    <a:gd name="connsiteX23" fmla="*/ 4843064 w 4972015"/>
                    <a:gd name="connsiteY23" fmla="*/ 316522 h 2084817"/>
                    <a:gd name="connsiteX24" fmla="*/ 4925123 w 4972015"/>
                    <a:gd name="connsiteY24" fmla="*/ 128954 h 2084817"/>
                    <a:gd name="connsiteX25" fmla="*/ 4972015 w 4972015"/>
                    <a:gd name="connsiteY25" fmla="*/ 0 h 2084817"/>
                    <a:gd name="connsiteX26" fmla="*/ 4972015 w 4972015"/>
                    <a:gd name="connsiteY26" fmla="*/ 0 h 2084817"/>
                    <a:gd name="connsiteX27" fmla="*/ 4958678 w 4972015"/>
                    <a:gd name="connsiteY27" fmla="*/ 38109 h 2084817"/>
                    <a:gd name="connsiteX0" fmla="*/ 0 w 4972015"/>
                    <a:gd name="connsiteY0" fmla="*/ 1972326 h 2040335"/>
                    <a:gd name="connsiteX1" fmla="*/ 302430 w 4972015"/>
                    <a:gd name="connsiteY1" fmla="*/ 1951541 h 2040335"/>
                    <a:gd name="connsiteX2" fmla="*/ 555065 w 4972015"/>
                    <a:gd name="connsiteY2" fmla="*/ 1945072 h 2040335"/>
                    <a:gd name="connsiteX3" fmla="*/ 815146 w 4972015"/>
                    <a:gd name="connsiteY3" fmla="*/ 1930985 h 2040335"/>
                    <a:gd name="connsiteX4" fmla="*/ 1081606 w 4972015"/>
                    <a:gd name="connsiteY4" fmla="*/ 1907578 h 2040335"/>
                    <a:gd name="connsiteX5" fmla="*/ 1399105 w 4972015"/>
                    <a:gd name="connsiteY5" fmla="*/ 1868193 h 2040335"/>
                    <a:gd name="connsiteX6" fmla="*/ 1659542 w 4972015"/>
                    <a:gd name="connsiteY6" fmla="*/ 1840345 h 2040335"/>
                    <a:gd name="connsiteX7" fmla="*/ 1913724 w 4972015"/>
                    <a:gd name="connsiteY7" fmla="*/ 1813134 h 2040335"/>
                    <a:gd name="connsiteX8" fmla="*/ 2171703 w 4972015"/>
                    <a:gd name="connsiteY8" fmla="*/ 1802748 h 2040335"/>
                    <a:gd name="connsiteX9" fmla="*/ 2491504 w 4972015"/>
                    <a:gd name="connsiteY9" fmla="*/ 1797017 h 2040335"/>
                    <a:gd name="connsiteX10" fmla="*/ 2906849 w 4972015"/>
                    <a:gd name="connsiteY10" fmla="*/ 1967865 h 2040335"/>
                    <a:gd name="connsiteX11" fmla="*/ 3029794 w 4972015"/>
                    <a:gd name="connsiteY11" fmla="*/ 2024282 h 2040335"/>
                    <a:gd name="connsiteX12" fmla="*/ 3164666 w 4972015"/>
                    <a:gd name="connsiteY12" fmla="*/ 1689987 h 2040335"/>
                    <a:gd name="connsiteX13" fmla="*/ 3258761 w 4972015"/>
                    <a:gd name="connsiteY13" fmla="*/ 1614554 h 2040335"/>
                    <a:gd name="connsiteX14" fmla="*/ 3376414 w 4972015"/>
                    <a:gd name="connsiteY14" fmla="*/ 1562246 h 2040335"/>
                    <a:gd name="connsiteX15" fmla="*/ 3609768 w 4972015"/>
                    <a:gd name="connsiteY15" fmla="*/ 1491764 h 2040335"/>
                    <a:gd name="connsiteX16" fmla="*/ 3829580 w 4972015"/>
                    <a:gd name="connsiteY16" fmla="*/ 1397556 h 2040335"/>
                    <a:gd name="connsiteX17" fmla="*/ 4063294 w 4972015"/>
                    <a:gd name="connsiteY17" fmla="*/ 1283886 h 2040335"/>
                    <a:gd name="connsiteX18" fmla="*/ 4242527 w 4972015"/>
                    <a:gd name="connsiteY18" fmla="*/ 1161072 h 2040335"/>
                    <a:gd name="connsiteX19" fmla="*/ 4402776 w 4972015"/>
                    <a:gd name="connsiteY19" fmla="*/ 1019978 h 2040335"/>
                    <a:gd name="connsiteX20" fmla="*/ 4561953 w 4972015"/>
                    <a:gd name="connsiteY20" fmla="*/ 855785 h 2040335"/>
                    <a:gd name="connsiteX21" fmla="*/ 4710006 w 4972015"/>
                    <a:gd name="connsiteY21" fmla="*/ 595972 h 2040335"/>
                    <a:gd name="connsiteX22" fmla="*/ 4843064 w 4972015"/>
                    <a:gd name="connsiteY22" fmla="*/ 316522 h 2040335"/>
                    <a:gd name="connsiteX23" fmla="*/ 4925123 w 4972015"/>
                    <a:gd name="connsiteY23" fmla="*/ 128954 h 2040335"/>
                    <a:gd name="connsiteX24" fmla="*/ 4972015 w 4972015"/>
                    <a:gd name="connsiteY24" fmla="*/ 0 h 2040335"/>
                    <a:gd name="connsiteX25" fmla="*/ 4972015 w 4972015"/>
                    <a:gd name="connsiteY25" fmla="*/ 0 h 2040335"/>
                    <a:gd name="connsiteX26" fmla="*/ 4958678 w 4972015"/>
                    <a:gd name="connsiteY26" fmla="*/ 38109 h 2040335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906849 w 4972015"/>
                    <a:gd name="connsiteY10" fmla="*/ 1967865 h 1972326"/>
                    <a:gd name="connsiteX11" fmla="*/ 3164666 w 4972015"/>
                    <a:gd name="connsiteY11" fmla="*/ 1689987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64666 w 4972015"/>
                    <a:gd name="connsiteY11" fmla="*/ 1689987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77523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63968 w 4972015"/>
                    <a:gd name="connsiteY8" fmla="*/ 180762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29323 w 4972015"/>
                    <a:gd name="connsiteY11" fmla="*/ 162056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29323 w 4972015"/>
                    <a:gd name="connsiteY11" fmla="*/ 162056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56534 w 4972015"/>
                    <a:gd name="connsiteY13" fmla="*/ 1528132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56534 w 4972015"/>
                    <a:gd name="connsiteY13" fmla="*/ 152813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0650 w 4972015"/>
                    <a:gd name="connsiteY12" fmla="*/ 1592026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0650 w 4972015"/>
                    <a:gd name="connsiteY12" fmla="*/ 1592026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4518 w 4972015"/>
                    <a:gd name="connsiteY12" fmla="*/ 1596899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69890 h 1969890"/>
                    <a:gd name="connsiteX1" fmla="*/ 302430 w 4972015"/>
                    <a:gd name="connsiteY1" fmla="*/ 1951541 h 1969890"/>
                    <a:gd name="connsiteX2" fmla="*/ 555065 w 4972015"/>
                    <a:gd name="connsiteY2" fmla="*/ 1945072 h 1969890"/>
                    <a:gd name="connsiteX3" fmla="*/ 815146 w 4972015"/>
                    <a:gd name="connsiteY3" fmla="*/ 1930985 h 1969890"/>
                    <a:gd name="connsiteX4" fmla="*/ 1081606 w 4972015"/>
                    <a:gd name="connsiteY4" fmla="*/ 1907578 h 1969890"/>
                    <a:gd name="connsiteX5" fmla="*/ 1399105 w 4972015"/>
                    <a:gd name="connsiteY5" fmla="*/ 1880377 h 1969890"/>
                    <a:gd name="connsiteX6" fmla="*/ 1651808 w 4972015"/>
                    <a:gd name="connsiteY6" fmla="*/ 1850092 h 1969890"/>
                    <a:gd name="connsiteX7" fmla="*/ 1929193 w 4972015"/>
                    <a:gd name="connsiteY7" fmla="*/ 1822881 h 1969890"/>
                    <a:gd name="connsiteX8" fmla="*/ 2156233 w 4972015"/>
                    <a:gd name="connsiteY8" fmla="*/ 1793002 h 1969890"/>
                    <a:gd name="connsiteX9" fmla="*/ 2487636 w 4972015"/>
                    <a:gd name="connsiteY9" fmla="*/ 1745846 h 1969890"/>
                    <a:gd name="connsiteX10" fmla="*/ 2748298 w 4972015"/>
                    <a:gd name="connsiteY10" fmla="*/ 1697387 h 1969890"/>
                    <a:gd name="connsiteX11" fmla="*/ 2898930 w 4972015"/>
                    <a:gd name="connsiteY11" fmla="*/ 1659551 h 1969890"/>
                    <a:gd name="connsiteX12" fmla="*/ 3094518 w 4972015"/>
                    <a:gd name="connsiteY12" fmla="*/ 1596899 h 1969890"/>
                    <a:gd name="connsiteX13" fmla="*/ 3244934 w 4972015"/>
                    <a:gd name="connsiteY13" fmla="*/ 1520822 h 1969890"/>
                    <a:gd name="connsiteX14" fmla="*/ 3428161 w 4972015"/>
                    <a:gd name="connsiteY14" fmla="*/ 1405880 h 1969890"/>
                    <a:gd name="connsiteX15" fmla="*/ 3605434 w 4972015"/>
                    <a:gd name="connsiteY15" fmla="*/ 1238661 h 1969890"/>
                    <a:gd name="connsiteX16" fmla="*/ 3699057 w 4972015"/>
                    <a:gd name="connsiteY16" fmla="*/ 1089681 h 1969890"/>
                    <a:gd name="connsiteX17" fmla="*/ 3990363 w 4972015"/>
                    <a:gd name="connsiteY17" fmla="*/ 931559 h 1969890"/>
                    <a:gd name="connsiteX18" fmla="*/ 4206649 w 4972015"/>
                    <a:gd name="connsiteY18" fmla="*/ 790463 h 1969890"/>
                    <a:gd name="connsiteX19" fmla="*/ 4302054 w 4972015"/>
                    <a:gd name="connsiteY19" fmla="*/ 679236 h 1969890"/>
                    <a:gd name="connsiteX20" fmla="*/ 4485860 w 4972015"/>
                    <a:gd name="connsiteY20" fmla="*/ 543007 h 1969890"/>
                    <a:gd name="connsiteX21" fmla="*/ 4843064 w 4972015"/>
                    <a:gd name="connsiteY21" fmla="*/ 316522 h 1969890"/>
                    <a:gd name="connsiteX22" fmla="*/ 4925123 w 4972015"/>
                    <a:gd name="connsiteY22" fmla="*/ 128954 h 1969890"/>
                    <a:gd name="connsiteX23" fmla="*/ 4972015 w 4972015"/>
                    <a:gd name="connsiteY23" fmla="*/ 0 h 1969890"/>
                    <a:gd name="connsiteX24" fmla="*/ 4972015 w 4972015"/>
                    <a:gd name="connsiteY24" fmla="*/ 0 h 1969890"/>
                    <a:gd name="connsiteX25" fmla="*/ 4958678 w 4972015"/>
                    <a:gd name="connsiteY25" fmla="*/ 38109 h 1969890"/>
                    <a:gd name="connsiteX0" fmla="*/ 13315 w 4985330"/>
                    <a:gd name="connsiteY0" fmla="*/ 1969890 h 1971704"/>
                    <a:gd name="connsiteX1" fmla="*/ 25490 w 4985330"/>
                    <a:gd name="connsiteY1" fmla="*/ 1970462 h 1971704"/>
                    <a:gd name="connsiteX2" fmla="*/ 315745 w 4985330"/>
                    <a:gd name="connsiteY2" fmla="*/ 1951541 h 1971704"/>
                    <a:gd name="connsiteX3" fmla="*/ 568380 w 4985330"/>
                    <a:gd name="connsiteY3" fmla="*/ 1945072 h 1971704"/>
                    <a:gd name="connsiteX4" fmla="*/ 828461 w 4985330"/>
                    <a:gd name="connsiteY4" fmla="*/ 1930985 h 1971704"/>
                    <a:gd name="connsiteX5" fmla="*/ 1094921 w 4985330"/>
                    <a:gd name="connsiteY5" fmla="*/ 1907578 h 1971704"/>
                    <a:gd name="connsiteX6" fmla="*/ 1412420 w 4985330"/>
                    <a:gd name="connsiteY6" fmla="*/ 1880377 h 1971704"/>
                    <a:gd name="connsiteX7" fmla="*/ 1665123 w 4985330"/>
                    <a:gd name="connsiteY7" fmla="*/ 1850092 h 1971704"/>
                    <a:gd name="connsiteX8" fmla="*/ 1942508 w 4985330"/>
                    <a:gd name="connsiteY8" fmla="*/ 1822881 h 1971704"/>
                    <a:gd name="connsiteX9" fmla="*/ 2169548 w 4985330"/>
                    <a:gd name="connsiteY9" fmla="*/ 1793002 h 1971704"/>
                    <a:gd name="connsiteX10" fmla="*/ 2500951 w 4985330"/>
                    <a:gd name="connsiteY10" fmla="*/ 1745846 h 1971704"/>
                    <a:gd name="connsiteX11" fmla="*/ 2761613 w 4985330"/>
                    <a:gd name="connsiteY11" fmla="*/ 1697387 h 1971704"/>
                    <a:gd name="connsiteX12" fmla="*/ 2912245 w 4985330"/>
                    <a:gd name="connsiteY12" fmla="*/ 1659551 h 1971704"/>
                    <a:gd name="connsiteX13" fmla="*/ 3107833 w 4985330"/>
                    <a:gd name="connsiteY13" fmla="*/ 1596899 h 1971704"/>
                    <a:gd name="connsiteX14" fmla="*/ 3258249 w 4985330"/>
                    <a:gd name="connsiteY14" fmla="*/ 1520822 h 1971704"/>
                    <a:gd name="connsiteX15" fmla="*/ 3441476 w 4985330"/>
                    <a:gd name="connsiteY15" fmla="*/ 1405880 h 1971704"/>
                    <a:gd name="connsiteX16" fmla="*/ 3618749 w 4985330"/>
                    <a:gd name="connsiteY16" fmla="*/ 1238661 h 1971704"/>
                    <a:gd name="connsiteX17" fmla="*/ 3712372 w 4985330"/>
                    <a:gd name="connsiteY17" fmla="*/ 1089681 h 1971704"/>
                    <a:gd name="connsiteX18" fmla="*/ 4003678 w 4985330"/>
                    <a:gd name="connsiteY18" fmla="*/ 931559 h 1971704"/>
                    <a:gd name="connsiteX19" fmla="*/ 4219964 w 4985330"/>
                    <a:gd name="connsiteY19" fmla="*/ 790463 h 1971704"/>
                    <a:gd name="connsiteX20" fmla="*/ 4315369 w 4985330"/>
                    <a:gd name="connsiteY20" fmla="*/ 679236 h 1971704"/>
                    <a:gd name="connsiteX21" fmla="*/ 4499175 w 4985330"/>
                    <a:gd name="connsiteY21" fmla="*/ 543007 h 1971704"/>
                    <a:gd name="connsiteX22" fmla="*/ 4856379 w 4985330"/>
                    <a:gd name="connsiteY22" fmla="*/ 316522 h 1971704"/>
                    <a:gd name="connsiteX23" fmla="*/ 4938438 w 4985330"/>
                    <a:gd name="connsiteY23" fmla="*/ 128954 h 1971704"/>
                    <a:gd name="connsiteX24" fmla="*/ 4985330 w 4985330"/>
                    <a:gd name="connsiteY24" fmla="*/ 0 h 1971704"/>
                    <a:gd name="connsiteX25" fmla="*/ 4985330 w 4985330"/>
                    <a:gd name="connsiteY25" fmla="*/ 0 h 1971704"/>
                    <a:gd name="connsiteX26" fmla="*/ 4971993 w 4985330"/>
                    <a:gd name="connsiteY26" fmla="*/ 38109 h 1971704"/>
                    <a:gd name="connsiteX0" fmla="*/ 0 w 4972015"/>
                    <a:gd name="connsiteY0" fmla="*/ 1969890 h 1969890"/>
                    <a:gd name="connsiteX1" fmla="*/ 120453 w 4972015"/>
                    <a:gd name="connsiteY1" fmla="*/ 1955841 h 1969890"/>
                    <a:gd name="connsiteX2" fmla="*/ 302430 w 4972015"/>
                    <a:gd name="connsiteY2" fmla="*/ 1951541 h 1969890"/>
                    <a:gd name="connsiteX3" fmla="*/ 555065 w 4972015"/>
                    <a:gd name="connsiteY3" fmla="*/ 1945072 h 1969890"/>
                    <a:gd name="connsiteX4" fmla="*/ 815146 w 4972015"/>
                    <a:gd name="connsiteY4" fmla="*/ 1930985 h 1969890"/>
                    <a:gd name="connsiteX5" fmla="*/ 1081606 w 4972015"/>
                    <a:gd name="connsiteY5" fmla="*/ 1907578 h 1969890"/>
                    <a:gd name="connsiteX6" fmla="*/ 1399105 w 4972015"/>
                    <a:gd name="connsiteY6" fmla="*/ 1880377 h 1969890"/>
                    <a:gd name="connsiteX7" fmla="*/ 1651808 w 4972015"/>
                    <a:gd name="connsiteY7" fmla="*/ 1850092 h 1969890"/>
                    <a:gd name="connsiteX8" fmla="*/ 1929193 w 4972015"/>
                    <a:gd name="connsiteY8" fmla="*/ 1822881 h 1969890"/>
                    <a:gd name="connsiteX9" fmla="*/ 2156233 w 4972015"/>
                    <a:gd name="connsiteY9" fmla="*/ 1793002 h 1969890"/>
                    <a:gd name="connsiteX10" fmla="*/ 2487636 w 4972015"/>
                    <a:gd name="connsiteY10" fmla="*/ 1745846 h 1969890"/>
                    <a:gd name="connsiteX11" fmla="*/ 2748298 w 4972015"/>
                    <a:gd name="connsiteY11" fmla="*/ 1697387 h 1969890"/>
                    <a:gd name="connsiteX12" fmla="*/ 2898930 w 4972015"/>
                    <a:gd name="connsiteY12" fmla="*/ 1659551 h 1969890"/>
                    <a:gd name="connsiteX13" fmla="*/ 3094518 w 4972015"/>
                    <a:gd name="connsiteY13" fmla="*/ 1596899 h 1969890"/>
                    <a:gd name="connsiteX14" fmla="*/ 3244934 w 4972015"/>
                    <a:gd name="connsiteY14" fmla="*/ 1520822 h 1969890"/>
                    <a:gd name="connsiteX15" fmla="*/ 3428161 w 4972015"/>
                    <a:gd name="connsiteY15" fmla="*/ 1405880 h 1969890"/>
                    <a:gd name="connsiteX16" fmla="*/ 3605434 w 4972015"/>
                    <a:gd name="connsiteY16" fmla="*/ 1238661 h 1969890"/>
                    <a:gd name="connsiteX17" fmla="*/ 3699057 w 4972015"/>
                    <a:gd name="connsiteY17" fmla="*/ 1089681 h 1969890"/>
                    <a:gd name="connsiteX18" fmla="*/ 3990363 w 4972015"/>
                    <a:gd name="connsiteY18" fmla="*/ 931559 h 1969890"/>
                    <a:gd name="connsiteX19" fmla="*/ 4206649 w 4972015"/>
                    <a:gd name="connsiteY19" fmla="*/ 790463 h 1969890"/>
                    <a:gd name="connsiteX20" fmla="*/ 4302054 w 4972015"/>
                    <a:gd name="connsiteY20" fmla="*/ 679236 h 1969890"/>
                    <a:gd name="connsiteX21" fmla="*/ 4485860 w 4972015"/>
                    <a:gd name="connsiteY21" fmla="*/ 543007 h 1969890"/>
                    <a:gd name="connsiteX22" fmla="*/ 4843064 w 4972015"/>
                    <a:gd name="connsiteY22" fmla="*/ 316522 h 1969890"/>
                    <a:gd name="connsiteX23" fmla="*/ 4925123 w 4972015"/>
                    <a:gd name="connsiteY23" fmla="*/ 128954 h 1969890"/>
                    <a:gd name="connsiteX24" fmla="*/ 4972015 w 4972015"/>
                    <a:gd name="connsiteY24" fmla="*/ 0 h 1969890"/>
                    <a:gd name="connsiteX25" fmla="*/ 4972015 w 4972015"/>
                    <a:gd name="connsiteY25" fmla="*/ 0 h 1969890"/>
                    <a:gd name="connsiteX26" fmla="*/ 4958678 w 4972015"/>
                    <a:gd name="connsiteY26" fmla="*/ 38109 h 1969890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38661 h 1957974"/>
                    <a:gd name="connsiteX17" fmla="*/ 3714525 w 4987483"/>
                    <a:gd name="connsiteY17" fmla="*/ 1089681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38661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614239 w 4987483"/>
                    <a:gd name="connsiteY11" fmla="*/ 1671395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598770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399981 w 4987483"/>
                    <a:gd name="connsiteY10" fmla="*/ 1736099 h 1957974"/>
                    <a:gd name="connsiteX11" fmla="*/ 2598770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399981 w 4987483"/>
                    <a:gd name="connsiteY10" fmla="*/ 1736099 h 1957974"/>
                    <a:gd name="connsiteX11" fmla="*/ 2614239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9395 w 4987483"/>
                    <a:gd name="connsiteY11" fmla="*/ 1671396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619395 w 4987483"/>
                    <a:gd name="connsiteY11" fmla="*/ 1671396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475024 w 4987483"/>
                    <a:gd name="connsiteY11" fmla="*/ 1716882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516273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6857 w 4987483"/>
                    <a:gd name="connsiteY9" fmla="*/ 1793002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62678 w 4987483"/>
                    <a:gd name="connsiteY11" fmla="*/ 1690890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384513 w 4987483"/>
                    <a:gd name="connsiteY10" fmla="*/ 1732850 h 1957974"/>
                    <a:gd name="connsiteX11" fmla="*/ 2562678 w 4987483"/>
                    <a:gd name="connsiteY11" fmla="*/ 1690890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987483" h="1957974">
                      <a:moveTo>
                        <a:pt x="0" y="1957706"/>
                      </a:moveTo>
                      <a:cubicBezTo>
                        <a:pt x="2029" y="1957801"/>
                        <a:pt x="85516" y="1958899"/>
                        <a:pt x="135921" y="1955841"/>
                      </a:cubicBezTo>
                      <a:lnTo>
                        <a:pt x="317898" y="1951541"/>
                      </a:lnTo>
                      <a:lnTo>
                        <a:pt x="570533" y="1945072"/>
                      </a:lnTo>
                      <a:cubicBezTo>
                        <a:pt x="655986" y="1941646"/>
                        <a:pt x="742857" y="1937234"/>
                        <a:pt x="830614" y="1930985"/>
                      </a:cubicBezTo>
                      <a:cubicBezTo>
                        <a:pt x="918371" y="1924736"/>
                        <a:pt x="999748" y="1917231"/>
                        <a:pt x="1097074" y="1907578"/>
                      </a:cubicBezTo>
                      <a:lnTo>
                        <a:pt x="1414573" y="1880377"/>
                      </a:lnTo>
                      <a:lnTo>
                        <a:pt x="1667276" y="1850092"/>
                      </a:lnTo>
                      <a:lnTo>
                        <a:pt x="1944661" y="1819632"/>
                      </a:lnTo>
                      <a:cubicBezTo>
                        <a:pt x="2028732" y="1810117"/>
                        <a:pt x="2103548" y="1794470"/>
                        <a:pt x="2176857" y="1780006"/>
                      </a:cubicBezTo>
                      <a:cubicBezTo>
                        <a:pt x="2250166" y="1765542"/>
                        <a:pt x="2320210" y="1747703"/>
                        <a:pt x="2384513" y="1732850"/>
                      </a:cubicBezTo>
                      <a:cubicBezTo>
                        <a:pt x="2448816" y="1717997"/>
                        <a:pt x="2494129" y="1711229"/>
                        <a:pt x="2562678" y="1690890"/>
                      </a:cubicBezTo>
                      <a:cubicBezTo>
                        <a:pt x="2631227" y="1670551"/>
                        <a:pt x="2718097" y="1637507"/>
                        <a:pt x="2795807" y="1610816"/>
                      </a:cubicBezTo>
                      <a:cubicBezTo>
                        <a:pt x="2863823" y="1587028"/>
                        <a:pt x="2907088" y="1572368"/>
                        <a:pt x="2970771" y="1548164"/>
                      </a:cubicBezTo>
                      <a:cubicBezTo>
                        <a:pt x="3034454" y="1523960"/>
                        <a:pt x="3111985" y="1494718"/>
                        <a:pt x="3177904" y="1465589"/>
                      </a:cubicBezTo>
                      <a:cubicBezTo>
                        <a:pt x="3243823" y="1436460"/>
                        <a:pt x="3292454" y="1412971"/>
                        <a:pt x="3366287" y="1373390"/>
                      </a:cubicBezTo>
                      <a:cubicBezTo>
                        <a:pt x="3440120" y="1333809"/>
                        <a:pt x="3548468" y="1272003"/>
                        <a:pt x="3620902" y="1228102"/>
                      </a:cubicBezTo>
                      <a:cubicBezTo>
                        <a:pt x="3693336" y="1184202"/>
                        <a:pt x="3735017" y="1156162"/>
                        <a:pt x="3800890" y="1109987"/>
                      </a:cubicBezTo>
                      <a:cubicBezTo>
                        <a:pt x="3866764" y="1063812"/>
                        <a:pt x="3950235" y="999027"/>
                        <a:pt x="4016143" y="951053"/>
                      </a:cubicBezTo>
                      <a:cubicBezTo>
                        <a:pt x="4082051" y="903079"/>
                        <a:pt x="4137513" y="865819"/>
                        <a:pt x="4196336" y="822141"/>
                      </a:cubicBezTo>
                      <a:cubicBezTo>
                        <a:pt x="4255159" y="778463"/>
                        <a:pt x="4298486" y="747960"/>
                        <a:pt x="4369083" y="688983"/>
                      </a:cubicBezTo>
                      <a:cubicBezTo>
                        <a:pt x="4439680" y="630006"/>
                        <a:pt x="4555531" y="527379"/>
                        <a:pt x="4619919" y="468280"/>
                      </a:cubicBezTo>
                      <a:cubicBezTo>
                        <a:pt x="4684307" y="409181"/>
                        <a:pt x="4708841" y="386613"/>
                        <a:pt x="4755411" y="334391"/>
                      </a:cubicBezTo>
                      <a:cubicBezTo>
                        <a:pt x="4801981" y="282169"/>
                        <a:pt x="4860663" y="210678"/>
                        <a:pt x="4899342" y="154946"/>
                      </a:cubicBezTo>
                      <a:cubicBezTo>
                        <a:pt x="4938021" y="99214"/>
                        <a:pt x="4987483" y="0"/>
                        <a:pt x="4987483" y="0"/>
                      </a:cubicBezTo>
                      <a:lnTo>
                        <a:pt x="4987483" y="0"/>
                      </a:lnTo>
                      <a:lnTo>
                        <a:pt x="4963835" y="67350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26E3C7-B435-412C-80E5-81F1A708F87A}"/>
                  </a:ext>
                </a:extLst>
              </p:cNvPr>
              <p:cNvSpPr txBox="1"/>
              <p:nvPr/>
            </p:nvSpPr>
            <p:spPr>
              <a:xfrm>
                <a:off x="6629403" y="5791200"/>
                <a:ext cx="3809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F51F17-941E-4DC3-B652-BC6C55AFB7AE}"/>
                </a:ext>
              </a:extLst>
            </p:cNvPr>
            <p:cNvSpPr txBox="1"/>
            <p:nvPr/>
          </p:nvSpPr>
          <p:spPr>
            <a:xfrm rot="5400000">
              <a:off x="6609508" y="3560051"/>
              <a:ext cx="304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{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17AFCD-9918-48EE-B5C5-BAFE451368FA}"/>
                </a:ext>
              </a:extLst>
            </p:cNvPr>
            <p:cNvSpPr txBox="1"/>
            <p:nvPr/>
          </p:nvSpPr>
          <p:spPr>
            <a:xfrm>
              <a:off x="6491372" y="3364468"/>
              <a:ext cx="5190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t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CF92C3D-6CE7-48A7-A5CA-9515D6D04212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91905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of each rectangle is area = height x width = ƒ(t)</a:t>
            </a:r>
            <a:r>
              <a:rPr lang="el-GR" dirty="0"/>
              <a:t>Δ</a:t>
            </a:r>
            <a:r>
              <a:rPr lang="en-US" dirty="0"/>
              <a:t>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8B0BB5-6C24-4600-9297-A2AE30738D2B}"/>
              </a:ext>
            </a:extLst>
          </p:cNvPr>
          <p:cNvGrpSpPr/>
          <p:nvPr/>
        </p:nvGrpSpPr>
        <p:grpSpPr>
          <a:xfrm>
            <a:off x="4724400" y="3886200"/>
            <a:ext cx="4114800" cy="3276600"/>
            <a:chOff x="4724400" y="3276600"/>
            <a:chExt cx="4114800" cy="3276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658D67-4366-43F8-85CE-8C22B3FD6D7B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3276600"/>
              <a:chOff x="4724400" y="3276600"/>
              <a:chExt cx="4114800" cy="32766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B0C57-D4EA-4490-9A61-7C5A880F01FA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914710"/>
                <a:chOff x="4724400" y="3276600"/>
                <a:chExt cx="4114800" cy="29147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C69EFF7-9B49-4E47-87BF-1A3A39F0A7FE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667000"/>
                  <a:chOff x="4287328" y="3886200"/>
                  <a:chExt cx="4114800" cy="266700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3D1BE70-43E3-45E0-94F1-42E1F0B40EFF}"/>
                      </a:ext>
                    </a:extLst>
                  </p:cNvPr>
                  <p:cNvGrpSpPr/>
                  <p:nvPr/>
                </p:nvGrpSpPr>
                <p:grpSpPr>
                  <a:xfrm>
                    <a:off x="4642450" y="4191000"/>
                    <a:ext cx="3663350" cy="2209800"/>
                    <a:chOff x="3118450" y="4267200"/>
                    <a:chExt cx="3663350" cy="22098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6935F7E7-B454-4F70-9EFA-D54D3BFDB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450" y="6172199"/>
                      <a:ext cx="304798" cy="304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C2C9E9B5-7907-4303-B192-E58E95C6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562" y="5715000"/>
                      <a:ext cx="310552" cy="76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15DB93A0-6CBE-42BD-ACCC-C66B120F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428" y="5334000"/>
                      <a:ext cx="295689" cy="1142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794BE7F-25C4-4C8C-938B-E3051676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431" y="5029200"/>
                      <a:ext cx="295691" cy="1447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D897C425-1548-4671-9C4E-D99F9A40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436" y="4800599"/>
                      <a:ext cx="295692" cy="16763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345904F-20F0-489E-97B6-471DB689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2442" y="4613694"/>
                      <a:ext cx="300487" cy="18633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7C09E84-3A19-48CE-814F-E401481C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7243" y="4492924"/>
                      <a:ext cx="311989" cy="19840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5C49594E-246C-4367-8007-785F5E55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546" y="4389408"/>
                      <a:ext cx="288985" cy="20875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6B08A275-02CF-44DE-A35A-CAF83031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6845" y="4389406"/>
                      <a:ext cx="297611" cy="20875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FB28D1EE-AF08-424B-9722-D68D44A7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877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DD41A44-B888-4051-9ACC-B00D3BEEC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884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EDD5060-1DFF-42D5-8B2B-41B9AB1E4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00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BE283E9-E854-48A8-8DB8-64514D40FA21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3886200"/>
                    <a:ext cx="0" cy="2667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1860C9A-494C-4708-9F00-BBEE3F0A9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7328" y="6400800"/>
                    <a:ext cx="411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64488FB-09DA-4589-8381-A5DD52F45C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51562" y="4190997"/>
                    <a:ext cx="3654235" cy="2209801"/>
                  </a:xfrm>
                  <a:custGeom>
                    <a:avLst/>
                    <a:gdLst>
                      <a:gd name="connsiteX0" fmla="*/ 0 w 3352800"/>
                      <a:gd name="connsiteY0" fmla="*/ 23447 h 2102130"/>
                      <a:gd name="connsiteX1" fmla="*/ 105508 w 3352800"/>
                      <a:gd name="connsiteY1" fmla="*/ 222739 h 2102130"/>
                      <a:gd name="connsiteX2" fmla="*/ 187569 w 3352800"/>
                      <a:gd name="connsiteY2" fmla="*/ 433754 h 2102130"/>
                      <a:gd name="connsiteX3" fmla="*/ 304800 w 3352800"/>
                      <a:gd name="connsiteY3" fmla="*/ 668216 h 2102130"/>
                      <a:gd name="connsiteX4" fmla="*/ 410308 w 3352800"/>
                      <a:gd name="connsiteY4" fmla="*/ 902677 h 2102130"/>
                      <a:gd name="connsiteX5" fmla="*/ 574431 w 3352800"/>
                      <a:gd name="connsiteY5" fmla="*/ 1207477 h 2102130"/>
                      <a:gd name="connsiteX6" fmla="*/ 785446 w 3352800"/>
                      <a:gd name="connsiteY6" fmla="*/ 1500554 h 2102130"/>
                      <a:gd name="connsiteX7" fmla="*/ 914400 w 3352800"/>
                      <a:gd name="connsiteY7" fmla="*/ 1664677 h 2102130"/>
                      <a:gd name="connsiteX8" fmla="*/ 1008185 w 3352800"/>
                      <a:gd name="connsiteY8" fmla="*/ 1758462 h 2102130"/>
                      <a:gd name="connsiteX9" fmla="*/ 1078523 w 3352800"/>
                      <a:gd name="connsiteY9" fmla="*/ 1828800 h 2102130"/>
                      <a:gd name="connsiteX10" fmla="*/ 1160585 w 3352800"/>
                      <a:gd name="connsiteY10" fmla="*/ 1899139 h 2102130"/>
                      <a:gd name="connsiteX11" fmla="*/ 1289539 w 3352800"/>
                      <a:gd name="connsiteY11" fmla="*/ 1981200 h 2102130"/>
                      <a:gd name="connsiteX12" fmla="*/ 1406769 w 3352800"/>
                      <a:gd name="connsiteY12" fmla="*/ 2028093 h 2102130"/>
                      <a:gd name="connsiteX13" fmla="*/ 1535723 w 3352800"/>
                      <a:gd name="connsiteY13" fmla="*/ 2074985 h 2102130"/>
                      <a:gd name="connsiteX14" fmla="*/ 1652954 w 3352800"/>
                      <a:gd name="connsiteY14" fmla="*/ 2098431 h 2102130"/>
                      <a:gd name="connsiteX15" fmla="*/ 1699846 w 3352800"/>
                      <a:gd name="connsiteY15" fmla="*/ 2098431 h 2102130"/>
                      <a:gd name="connsiteX16" fmla="*/ 1793631 w 3352800"/>
                      <a:gd name="connsiteY16" fmla="*/ 2063262 h 2102130"/>
                      <a:gd name="connsiteX17" fmla="*/ 1910862 w 3352800"/>
                      <a:gd name="connsiteY17" fmla="*/ 2039816 h 2102130"/>
                      <a:gd name="connsiteX18" fmla="*/ 2039816 w 3352800"/>
                      <a:gd name="connsiteY18" fmla="*/ 1969477 h 2102130"/>
                      <a:gd name="connsiteX19" fmla="*/ 2192216 w 3352800"/>
                      <a:gd name="connsiteY19" fmla="*/ 1899139 h 2102130"/>
                      <a:gd name="connsiteX20" fmla="*/ 2309446 w 3352800"/>
                      <a:gd name="connsiteY20" fmla="*/ 1805354 h 2102130"/>
                      <a:gd name="connsiteX21" fmla="*/ 2450123 w 3352800"/>
                      <a:gd name="connsiteY21" fmla="*/ 1641231 h 2102130"/>
                      <a:gd name="connsiteX22" fmla="*/ 2567354 w 3352800"/>
                      <a:gd name="connsiteY22" fmla="*/ 1477108 h 2102130"/>
                      <a:gd name="connsiteX23" fmla="*/ 2731477 w 3352800"/>
                      <a:gd name="connsiteY23" fmla="*/ 1277816 h 2102130"/>
                      <a:gd name="connsiteX24" fmla="*/ 2883877 w 3352800"/>
                      <a:gd name="connsiteY24" fmla="*/ 1031631 h 2102130"/>
                      <a:gd name="connsiteX25" fmla="*/ 2965939 w 3352800"/>
                      <a:gd name="connsiteY25" fmla="*/ 855785 h 2102130"/>
                      <a:gd name="connsiteX26" fmla="*/ 3083169 w 3352800"/>
                      <a:gd name="connsiteY26" fmla="*/ 597877 h 2102130"/>
                      <a:gd name="connsiteX27" fmla="*/ 3200400 w 3352800"/>
                      <a:gd name="connsiteY27" fmla="*/ 328247 h 2102130"/>
                      <a:gd name="connsiteX28" fmla="*/ 3305908 w 3352800"/>
                      <a:gd name="connsiteY28" fmla="*/ 128954 h 2102130"/>
                      <a:gd name="connsiteX29" fmla="*/ 3352800 w 3352800"/>
                      <a:gd name="connsiteY29" fmla="*/ 0 h 2102130"/>
                      <a:gd name="connsiteX30" fmla="*/ 3352800 w 3352800"/>
                      <a:gd name="connsiteY30" fmla="*/ 0 h 2102130"/>
                      <a:gd name="connsiteX31" fmla="*/ 3352800 w 3352800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44982 w 3330428"/>
                      <a:gd name="connsiteY22" fmla="*/ 1477108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7775 w 3330428"/>
                      <a:gd name="connsiteY5" fmla="*/ 120176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95557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2352 w 3348846"/>
                      <a:gd name="connsiteY7" fmla="*/ 166570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3397 w 3348846"/>
                      <a:gd name="connsiteY6" fmla="*/ 150348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3680 w 3348846"/>
                      <a:gd name="connsiteY11" fmla="*/ 197460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6521"/>
                      <a:gd name="connsiteX1" fmla="*/ 101554 w 3348846"/>
                      <a:gd name="connsiteY1" fmla="*/ 229483 h 2106521"/>
                      <a:gd name="connsiteX2" fmla="*/ 187426 w 3348846"/>
                      <a:gd name="connsiteY2" fmla="*/ 432877 h 2106521"/>
                      <a:gd name="connsiteX3" fmla="*/ 300846 w 3348846"/>
                      <a:gd name="connsiteY3" fmla="*/ 674960 h 2106521"/>
                      <a:gd name="connsiteX4" fmla="*/ 413975 w 3348846"/>
                      <a:gd name="connsiteY4" fmla="*/ 909421 h 2106521"/>
                      <a:gd name="connsiteX5" fmla="*/ 587625 w 3348846"/>
                      <a:gd name="connsiteY5" fmla="*/ 1202790 h 2106521"/>
                      <a:gd name="connsiteX6" fmla="*/ 789113 w 3348846"/>
                      <a:gd name="connsiteY6" fmla="*/ 1499678 h 2106521"/>
                      <a:gd name="connsiteX7" fmla="*/ 918068 w 3348846"/>
                      <a:gd name="connsiteY7" fmla="*/ 1661896 h 2106521"/>
                      <a:gd name="connsiteX8" fmla="*/ 1011852 w 3348846"/>
                      <a:gd name="connsiteY8" fmla="*/ 1763301 h 2106521"/>
                      <a:gd name="connsiteX9" fmla="*/ 1082191 w 3348846"/>
                      <a:gd name="connsiteY9" fmla="*/ 1829829 h 2106521"/>
                      <a:gd name="connsiteX10" fmla="*/ 1164252 w 3348846"/>
                      <a:gd name="connsiteY10" fmla="*/ 1896358 h 2106521"/>
                      <a:gd name="connsiteX11" fmla="*/ 1283680 w 3348846"/>
                      <a:gd name="connsiteY11" fmla="*/ 1974609 h 2106521"/>
                      <a:gd name="connsiteX12" fmla="*/ 1402815 w 3348846"/>
                      <a:gd name="connsiteY12" fmla="*/ 2034837 h 2106521"/>
                      <a:gd name="connsiteX13" fmla="*/ 1531769 w 3348846"/>
                      <a:gd name="connsiteY13" fmla="*/ 2081729 h 2106521"/>
                      <a:gd name="connsiteX14" fmla="*/ 1652810 w 3348846"/>
                      <a:gd name="connsiteY14" fmla="*/ 2097555 h 2106521"/>
                      <a:gd name="connsiteX15" fmla="*/ 1695892 w 3348846"/>
                      <a:gd name="connsiteY15" fmla="*/ 2105175 h 2106521"/>
                      <a:gd name="connsiteX16" fmla="*/ 1789677 w 3348846"/>
                      <a:gd name="connsiteY16" fmla="*/ 2070006 h 2106521"/>
                      <a:gd name="connsiteX17" fmla="*/ 1906908 w 3348846"/>
                      <a:gd name="connsiteY17" fmla="*/ 2046560 h 2106521"/>
                      <a:gd name="connsiteX18" fmla="*/ 2035862 w 3348846"/>
                      <a:gd name="connsiteY18" fmla="*/ 1976221 h 2106521"/>
                      <a:gd name="connsiteX19" fmla="*/ 2188262 w 3348846"/>
                      <a:gd name="connsiteY19" fmla="*/ 1905883 h 2106521"/>
                      <a:gd name="connsiteX20" fmla="*/ 2305492 w 3348846"/>
                      <a:gd name="connsiteY20" fmla="*/ 1812098 h 2106521"/>
                      <a:gd name="connsiteX21" fmla="*/ 2446169 w 3348846"/>
                      <a:gd name="connsiteY21" fmla="*/ 1647975 h 2106521"/>
                      <a:gd name="connsiteX22" fmla="*/ 2586849 w 3348846"/>
                      <a:gd name="connsiteY22" fmla="*/ 1519025 h 2106521"/>
                      <a:gd name="connsiteX23" fmla="*/ 2727523 w 3348846"/>
                      <a:gd name="connsiteY23" fmla="*/ 1284560 h 2106521"/>
                      <a:gd name="connsiteX24" fmla="*/ 2879923 w 3348846"/>
                      <a:gd name="connsiteY24" fmla="*/ 1038375 h 2106521"/>
                      <a:gd name="connsiteX25" fmla="*/ 2961985 w 3348846"/>
                      <a:gd name="connsiteY25" fmla="*/ 862529 h 2106521"/>
                      <a:gd name="connsiteX26" fmla="*/ 3079215 w 3348846"/>
                      <a:gd name="connsiteY26" fmla="*/ 604621 h 2106521"/>
                      <a:gd name="connsiteX27" fmla="*/ 3219895 w 3348846"/>
                      <a:gd name="connsiteY27" fmla="*/ 323266 h 2106521"/>
                      <a:gd name="connsiteX28" fmla="*/ 3301954 w 3348846"/>
                      <a:gd name="connsiteY28" fmla="*/ 135698 h 2106521"/>
                      <a:gd name="connsiteX29" fmla="*/ 3348846 w 3348846"/>
                      <a:gd name="connsiteY29" fmla="*/ 6744 h 2106521"/>
                      <a:gd name="connsiteX30" fmla="*/ 3348846 w 3348846"/>
                      <a:gd name="connsiteY30" fmla="*/ 6744 h 2106521"/>
                      <a:gd name="connsiteX31" fmla="*/ 3348846 w 3348846"/>
                      <a:gd name="connsiteY31" fmla="*/ 6744 h 2106521"/>
                      <a:gd name="connsiteX0" fmla="*/ 0 w 3348846"/>
                      <a:gd name="connsiteY0" fmla="*/ 0 h 2098483"/>
                      <a:gd name="connsiteX1" fmla="*/ 101554 w 3348846"/>
                      <a:gd name="connsiteY1" fmla="*/ 229483 h 2098483"/>
                      <a:gd name="connsiteX2" fmla="*/ 187426 w 3348846"/>
                      <a:gd name="connsiteY2" fmla="*/ 432877 h 2098483"/>
                      <a:gd name="connsiteX3" fmla="*/ 300846 w 3348846"/>
                      <a:gd name="connsiteY3" fmla="*/ 674960 h 2098483"/>
                      <a:gd name="connsiteX4" fmla="*/ 413975 w 3348846"/>
                      <a:gd name="connsiteY4" fmla="*/ 909421 h 2098483"/>
                      <a:gd name="connsiteX5" fmla="*/ 587625 w 3348846"/>
                      <a:gd name="connsiteY5" fmla="*/ 1202790 h 2098483"/>
                      <a:gd name="connsiteX6" fmla="*/ 789113 w 3348846"/>
                      <a:gd name="connsiteY6" fmla="*/ 1499678 h 2098483"/>
                      <a:gd name="connsiteX7" fmla="*/ 918068 w 3348846"/>
                      <a:gd name="connsiteY7" fmla="*/ 1661896 h 2098483"/>
                      <a:gd name="connsiteX8" fmla="*/ 1011852 w 3348846"/>
                      <a:gd name="connsiteY8" fmla="*/ 1763301 h 2098483"/>
                      <a:gd name="connsiteX9" fmla="*/ 1082191 w 3348846"/>
                      <a:gd name="connsiteY9" fmla="*/ 1829829 h 2098483"/>
                      <a:gd name="connsiteX10" fmla="*/ 1164252 w 3348846"/>
                      <a:gd name="connsiteY10" fmla="*/ 1896358 h 2098483"/>
                      <a:gd name="connsiteX11" fmla="*/ 1283680 w 3348846"/>
                      <a:gd name="connsiteY11" fmla="*/ 1974609 h 2098483"/>
                      <a:gd name="connsiteX12" fmla="*/ 1402815 w 3348846"/>
                      <a:gd name="connsiteY12" fmla="*/ 2034837 h 2098483"/>
                      <a:gd name="connsiteX13" fmla="*/ 1531769 w 3348846"/>
                      <a:gd name="connsiteY13" fmla="*/ 2081729 h 2098483"/>
                      <a:gd name="connsiteX14" fmla="*/ 1652810 w 3348846"/>
                      <a:gd name="connsiteY14" fmla="*/ 2097555 h 2098483"/>
                      <a:gd name="connsiteX15" fmla="*/ 1695892 w 3348846"/>
                      <a:gd name="connsiteY15" fmla="*/ 2093744 h 2098483"/>
                      <a:gd name="connsiteX16" fmla="*/ 1789677 w 3348846"/>
                      <a:gd name="connsiteY16" fmla="*/ 2070006 h 2098483"/>
                      <a:gd name="connsiteX17" fmla="*/ 1906908 w 3348846"/>
                      <a:gd name="connsiteY17" fmla="*/ 2046560 h 2098483"/>
                      <a:gd name="connsiteX18" fmla="*/ 2035862 w 3348846"/>
                      <a:gd name="connsiteY18" fmla="*/ 1976221 h 2098483"/>
                      <a:gd name="connsiteX19" fmla="*/ 2188262 w 3348846"/>
                      <a:gd name="connsiteY19" fmla="*/ 1905883 h 2098483"/>
                      <a:gd name="connsiteX20" fmla="*/ 2305492 w 3348846"/>
                      <a:gd name="connsiteY20" fmla="*/ 1812098 h 2098483"/>
                      <a:gd name="connsiteX21" fmla="*/ 2446169 w 3348846"/>
                      <a:gd name="connsiteY21" fmla="*/ 1647975 h 2098483"/>
                      <a:gd name="connsiteX22" fmla="*/ 2586849 w 3348846"/>
                      <a:gd name="connsiteY22" fmla="*/ 1519025 h 2098483"/>
                      <a:gd name="connsiteX23" fmla="*/ 2727523 w 3348846"/>
                      <a:gd name="connsiteY23" fmla="*/ 1284560 h 2098483"/>
                      <a:gd name="connsiteX24" fmla="*/ 2879923 w 3348846"/>
                      <a:gd name="connsiteY24" fmla="*/ 1038375 h 2098483"/>
                      <a:gd name="connsiteX25" fmla="*/ 2961985 w 3348846"/>
                      <a:gd name="connsiteY25" fmla="*/ 862529 h 2098483"/>
                      <a:gd name="connsiteX26" fmla="*/ 3079215 w 3348846"/>
                      <a:gd name="connsiteY26" fmla="*/ 604621 h 2098483"/>
                      <a:gd name="connsiteX27" fmla="*/ 3219895 w 3348846"/>
                      <a:gd name="connsiteY27" fmla="*/ 323266 h 2098483"/>
                      <a:gd name="connsiteX28" fmla="*/ 3301954 w 3348846"/>
                      <a:gd name="connsiteY28" fmla="*/ 135698 h 2098483"/>
                      <a:gd name="connsiteX29" fmla="*/ 3348846 w 3348846"/>
                      <a:gd name="connsiteY29" fmla="*/ 6744 h 2098483"/>
                      <a:gd name="connsiteX30" fmla="*/ 3348846 w 3348846"/>
                      <a:gd name="connsiteY30" fmla="*/ 6744 h 2098483"/>
                      <a:gd name="connsiteX31" fmla="*/ 3348846 w 3348846"/>
                      <a:gd name="connsiteY31" fmla="*/ 6744 h 2098483"/>
                      <a:gd name="connsiteX0" fmla="*/ 0 w 3348846"/>
                      <a:gd name="connsiteY0" fmla="*/ 0 h 2097086"/>
                      <a:gd name="connsiteX1" fmla="*/ 101554 w 3348846"/>
                      <a:gd name="connsiteY1" fmla="*/ 229483 h 2097086"/>
                      <a:gd name="connsiteX2" fmla="*/ 187426 w 3348846"/>
                      <a:gd name="connsiteY2" fmla="*/ 432877 h 2097086"/>
                      <a:gd name="connsiteX3" fmla="*/ 300846 w 3348846"/>
                      <a:gd name="connsiteY3" fmla="*/ 674960 h 2097086"/>
                      <a:gd name="connsiteX4" fmla="*/ 413975 w 3348846"/>
                      <a:gd name="connsiteY4" fmla="*/ 909421 h 2097086"/>
                      <a:gd name="connsiteX5" fmla="*/ 587625 w 3348846"/>
                      <a:gd name="connsiteY5" fmla="*/ 1202790 h 2097086"/>
                      <a:gd name="connsiteX6" fmla="*/ 789113 w 3348846"/>
                      <a:gd name="connsiteY6" fmla="*/ 1499678 h 2097086"/>
                      <a:gd name="connsiteX7" fmla="*/ 918068 w 3348846"/>
                      <a:gd name="connsiteY7" fmla="*/ 1661896 h 2097086"/>
                      <a:gd name="connsiteX8" fmla="*/ 1011852 w 3348846"/>
                      <a:gd name="connsiteY8" fmla="*/ 1763301 h 2097086"/>
                      <a:gd name="connsiteX9" fmla="*/ 1082191 w 3348846"/>
                      <a:gd name="connsiteY9" fmla="*/ 1829829 h 2097086"/>
                      <a:gd name="connsiteX10" fmla="*/ 1164252 w 3348846"/>
                      <a:gd name="connsiteY10" fmla="*/ 1896358 h 2097086"/>
                      <a:gd name="connsiteX11" fmla="*/ 1283680 w 3348846"/>
                      <a:gd name="connsiteY11" fmla="*/ 1974609 h 2097086"/>
                      <a:gd name="connsiteX12" fmla="*/ 1402815 w 3348846"/>
                      <a:gd name="connsiteY12" fmla="*/ 2034837 h 2097086"/>
                      <a:gd name="connsiteX13" fmla="*/ 1531769 w 3348846"/>
                      <a:gd name="connsiteY13" fmla="*/ 2081729 h 2097086"/>
                      <a:gd name="connsiteX14" fmla="*/ 1641379 w 3348846"/>
                      <a:gd name="connsiteY14" fmla="*/ 2095649 h 2097086"/>
                      <a:gd name="connsiteX15" fmla="*/ 1695892 w 3348846"/>
                      <a:gd name="connsiteY15" fmla="*/ 2093744 h 2097086"/>
                      <a:gd name="connsiteX16" fmla="*/ 1789677 w 3348846"/>
                      <a:gd name="connsiteY16" fmla="*/ 2070006 h 2097086"/>
                      <a:gd name="connsiteX17" fmla="*/ 1906908 w 3348846"/>
                      <a:gd name="connsiteY17" fmla="*/ 2046560 h 2097086"/>
                      <a:gd name="connsiteX18" fmla="*/ 2035862 w 3348846"/>
                      <a:gd name="connsiteY18" fmla="*/ 1976221 h 2097086"/>
                      <a:gd name="connsiteX19" fmla="*/ 2188262 w 3348846"/>
                      <a:gd name="connsiteY19" fmla="*/ 1905883 h 2097086"/>
                      <a:gd name="connsiteX20" fmla="*/ 2305492 w 3348846"/>
                      <a:gd name="connsiteY20" fmla="*/ 1812098 h 2097086"/>
                      <a:gd name="connsiteX21" fmla="*/ 2446169 w 3348846"/>
                      <a:gd name="connsiteY21" fmla="*/ 1647975 h 2097086"/>
                      <a:gd name="connsiteX22" fmla="*/ 2586849 w 3348846"/>
                      <a:gd name="connsiteY22" fmla="*/ 1519025 h 2097086"/>
                      <a:gd name="connsiteX23" fmla="*/ 2727523 w 3348846"/>
                      <a:gd name="connsiteY23" fmla="*/ 1284560 h 2097086"/>
                      <a:gd name="connsiteX24" fmla="*/ 2879923 w 3348846"/>
                      <a:gd name="connsiteY24" fmla="*/ 1038375 h 2097086"/>
                      <a:gd name="connsiteX25" fmla="*/ 2961985 w 3348846"/>
                      <a:gd name="connsiteY25" fmla="*/ 862529 h 2097086"/>
                      <a:gd name="connsiteX26" fmla="*/ 3079215 w 3348846"/>
                      <a:gd name="connsiteY26" fmla="*/ 604621 h 2097086"/>
                      <a:gd name="connsiteX27" fmla="*/ 3219895 w 3348846"/>
                      <a:gd name="connsiteY27" fmla="*/ 323266 h 2097086"/>
                      <a:gd name="connsiteX28" fmla="*/ 3301954 w 3348846"/>
                      <a:gd name="connsiteY28" fmla="*/ 135698 h 2097086"/>
                      <a:gd name="connsiteX29" fmla="*/ 3348846 w 3348846"/>
                      <a:gd name="connsiteY29" fmla="*/ 6744 h 2097086"/>
                      <a:gd name="connsiteX30" fmla="*/ 3348846 w 3348846"/>
                      <a:gd name="connsiteY30" fmla="*/ 6744 h 2097086"/>
                      <a:gd name="connsiteX31" fmla="*/ 3348846 w 3348846"/>
                      <a:gd name="connsiteY31" fmla="*/ 6744 h 2097086"/>
                      <a:gd name="connsiteX0" fmla="*/ 0 w 3348846"/>
                      <a:gd name="connsiteY0" fmla="*/ 0 h 2094107"/>
                      <a:gd name="connsiteX1" fmla="*/ 101554 w 3348846"/>
                      <a:gd name="connsiteY1" fmla="*/ 229483 h 2094107"/>
                      <a:gd name="connsiteX2" fmla="*/ 187426 w 3348846"/>
                      <a:gd name="connsiteY2" fmla="*/ 432877 h 2094107"/>
                      <a:gd name="connsiteX3" fmla="*/ 300846 w 3348846"/>
                      <a:gd name="connsiteY3" fmla="*/ 674960 h 2094107"/>
                      <a:gd name="connsiteX4" fmla="*/ 413975 w 3348846"/>
                      <a:gd name="connsiteY4" fmla="*/ 909421 h 2094107"/>
                      <a:gd name="connsiteX5" fmla="*/ 587625 w 3348846"/>
                      <a:gd name="connsiteY5" fmla="*/ 1202790 h 2094107"/>
                      <a:gd name="connsiteX6" fmla="*/ 789113 w 3348846"/>
                      <a:gd name="connsiteY6" fmla="*/ 1499678 h 2094107"/>
                      <a:gd name="connsiteX7" fmla="*/ 918068 w 3348846"/>
                      <a:gd name="connsiteY7" fmla="*/ 1661896 h 2094107"/>
                      <a:gd name="connsiteX8" fmla="*/ 1011852 w 3348846"/>
                      <a:gd name="connsiteY8" fmla="*/ 1763301 h 2094107"/>
                      <a:gd name="connsiteX9" fmla="*/ 1082191 w 3348846"/>
                      <a:gd name="connsiteY9" fmla="*/ 1829829 h 2094107"/>
                      <a:gd name="connsiteX10" fmla="*/ 1164252 w 3348846"/>
                      <a:gd name="connsiteY10" fmla="*/ 1896358 h 2094107"/>
                      <a:gd name="connsiteX11" fmla="*/ 1283680 w 3348846"/>
                      <a:gd name="connsiteY11" fmla="*/ 1974609 h 2094107"/>
                      <a:gd name="connsiteX12" fmla="*/ 1402815 w 3348846"/>
                      <a:gd name="connsiteY12" fmla="*/ 2034837 h 2094107"/>
                      <a:gd name="connsiteX13" fmla="*/ 1531769 w 3348846"/>
                      <a:gd name="connsiteY13" fmla="*/ 2081729 h 2094107"/>
                      <a:gd name="connsiteX14" fmla="*/ 1635663 w 3348846"/>
                      <a:gd name="connsiteY14" fmla="*/ 2084217 h 2094107"/>
                      <a:gd name="connsiteX15" fmla="*/ 1695892 w 3348846"/>
                      <a:gd name="connsiteY15" fmla="*/ 2093744 h 2094107"/>
                      <a:gd name="connsiteX16" fmla="*/ 1789677 w 3348846"/>
                      <a:gd name="connsiteY16" fmla="*/ 2070006 h 2094107"/>
                      <a:gd name="connsiteX17" fmla="*/ 1906908 w 3348846"/>
                      <a:gd name="connsiteY17" fmla="*/ 2046560 h 2094107"/>
                      <a:gd name="connsiteX18" fmla="*/ 2035862 w 3348846"/>
                      <a:gd name="connsiteY18" fmla="*/ 1976221 h 2094107"/>
                      <a:gd name="connsiteX19" fmla="*/ 2188262 w 3348846"/>
                      <a:gd name="connsiteY19" fmla="*/ 1905883 h 2094107"/>
                      <a:gd name="connsiteX20" fmla="*/ 2305492 w 3348846"/>
                      <a:gd name="connsiteY20" fmla="*/ 1812098 h 2094107"/>
                      <a:gd name="connsiteX21" fmla="*/ 2446169 w 3348846"/>
                      <a:gd name="connsiteY21" fmla="*/ 1647975 h 2094107"/>
                      <a:gd name="connsiteX22" fmla="*/ 2586849 w 3348846"/>
                      <a:gd name="connsiteY22" fmla="*/ 1519025 h 2094107"/>
                      <a:gd name="connsiteX23" fmla="*/ 2727523 w 3348846"/>
                      <a:gd name="connsiteY23" fmla="*/ 1284560 h 2094107"/>
                      <a:gd name="connsiteX24" fmla="*/ 2879923 w 3348846"/>
                      <a:gd name="connsiteY24" fmla="*/ 1038375 h 2094107"/>
                      <a:gd name="connsiteX25" fmla="*/ 2961985 w 3348846"/>
                      <a:gd name="connsiteY25" fmla="*/ 862529 h 2094107"/>
                      <a:gd name="connsiteX26" fmla="*/ 3079215 w 3348846"/>
                      <a:gd name="connsiteY26" fmla="*/ 604621 h 2094107"/>
                      <a:gd name="connsiteX27" fmla="*/ 3219895 w 3348846"/>
                      <a:gd name="connsiteY27" fmla="*/ 323266 h 2094107"/>
                      <a:gd name="connsiteX28" fmla="*/ 3301954 w 3348846"/>
                      <a:gd name="connsiteY28" fmla="*/ 135698 h 2094107"/>
                      <a:gd name="connsiteX29" fmla="*/ 3348846 w 3348846"/>
                      <a:gd name="connsiteY29" fmla="*/ 6744 h 2094107"/>
                      <a:gd name="connsiteX30" fmla="*/ 3348846 w 3348846"/>
                      <a:gd name="connsiteY30" fmla="*/ 6744 h 2094107"/>
                      <a:gd name="connsiteX31" fmla="*/ 3348846 w 3348846"/>
                      <a:gd name="connsiteY31" fmla="*/ 6744 h 2094107"/>
                      <a:gd name="connsiteX0" fmla="*/ 0 w 3348846"/>
                      <a:gd name="connsiteY0" fmla="*/ 0 h 2094117"/>
                      <a:gd name="connsiteX1" fmla="*/ 101554 w 3348846"/>
                      <a:gd name="connsiteY1" fmla="*/ 229483 h 2094117"/>
                      <a:gd name="connsiteX2" fmla="*/ 187426 w 3348846"/>
                      <a:gd name="connsiteY2" fmla="*/ 432877 h 2094117"/>
                      <a:gd name="connsiteX3" fmla="*/ 300846 w 3348846"/>
                      <a:gd name="connsiteY3" fmla="*/ 674960 h 2094117"/>
                      <a:gd name="connsiteX4" fmla="*/ 413975 w 3348846"/>
                      <a:gd name="connsiteY4" fmla="*/ 909421 h 2094117"/>
                      <a:gd name="connsiteX5" fmla="*/ 587625 w 3348846"/>
                      <a:gd name="connsiteY5" fmla="*/ 1202790 h 2094117"/>
                      <a:gd name="connsiteX6" fmla="*/ 789113 w 3348846"/>
                      <a:gd name="connsiteY6" fmla="*/ 1499678 h 2094117"/>
                      <a:gd name="connsiteX7" fmla="*/ 918068 w 3348846"/>
                      <a:gd name="connsiteY7" fmla="*/ 1661896 h 2094117"/>
                      <a:gd name="connsiteX8" fmla="*/ 1011852 w 3348846"/>
                      <a:gd name="connsiteY8" fmla="*/ 1763301 h 2094117"/>
                      <a:gd name="connsiteX9" fmla="*/ 1082191 w 3348846"/>
                      <a:gd name="connsiteY9" fmla="*/ 1829829 h 2094117"/>
                      <a:gd name="connsiteX10" fmla="*/ 1164252 w 3348846"/>
                      <a:gd name="connsiteY10" fmla="*/ 1896358 h 2094117"/>
                      <a:gd name="connsiteX11" fmla="*/ 1283680 w 3348846"/>
                      <a:gd name="connsiteY11" fmla="*/ 1974609 h 2094117"/>
                      <a:gd name="connsiteX12" fmla="*/ 1402815 w 3348846"/>
                      <a:gd name="connsiteY12" fmla="*/ 2034837 h 2094117"/>
                      <a:gd name="connsiteX13" fmla="*/ 1535579 w 3348846"/>
                      <a:gd name="connsiteY13" fmla="*/ 2079824 h 2094117"/>
                      <a:gd name="connsiteX14" fmla="*/ 1635663 w 3348846"/>
                      <a:gd name="connsiteY14" fmla="*/ 2084217 h 2094117"/>
                      <a:gd name="connsiteX15" fmla="*/ 1695892 w 3348846"/>
                      <a:gd name="connsiteY15" fmla="*/ 2093744 h 2094117"/>
                      <a:gd name="connsiteX16" fmla="*/ 1789677 w 3348846"/>
                      <a:gd name="connsiteY16" fmla="*/ 2070006 h 2094117"/>
                      <a:gd name="connsiteX17" fmla="*/ 1906908 w 3348846"/>
                      <a:gd name="connsiteY17" fmla="*/ 2046560 h 2094117"/>
                      <a:gd name="connsiteX18" fmla="*/ 2035862 w 3348846"/>
                      <a:gd name="connsiteY18" fmla="*/ 1976221 h 2094117"/>
                      <a:gd name="connsiteX19" fmla="*/ 2188262 w 3348846"/>
                      <a:gd name="connsiteY19" fmla="*/ 1905883 h 2094117"/>
                      <a:gd name="connsiteX20" fmla="*/ 2305492 w 3348846"/>
                      <a:gd name="connsiteY20" fmla="*/ 1812098 h 2094117"/>
                      <a:gd name="connsiteX21" fmla="*/ 2446169 w 3348846"/>
                      <a:gd name="connsiteY21" fmla="*/ 1647975 h 2094117"/>
                      <a:gd name="connsiteX22" fmla="*/ 2586849 w 3348846"/>
                      <a:gd name="connsiteY22" fmla="*/ 1519025 h 2094117"/>
                      <a:gd name="connsiteX23" fmla="*/ 2727523 w 3348846"/>
                      <a:gd name="connsiteY23" fmla="*/ 1284560 h 2094117"/>
                      <a:gd name="connsiteX24" fmla="*/ 2879923 w 3348846"/>
                      <a:gd name="connsiteY24" fmla="*/ 1038375 h 2094117"/>
                      <a:gd name="connsiteX25" fmla="*/ 2961985 w 3348846"/>
                      <a:gd name="connsiteY25" fmla="*/ 862529 h 2094117"/>
                      <a:gd name="connsiteX26" fmla="*/ 3079215 w 3348846"/>
                      <a:gd name="connsiteY26" fmla="*/ 604621 h 2094117"/>
                      <a:gd name="connsiteX27" fmla="*/ 3219895 w 3348846"/>
                      <a:gd name="connsiteY27" fmla="*/ 323266 h 2094117"/>
                      <a:gd name="connsiteX28" fmla="*/ 3301954 w 3348846"/>
                      <a:gd name="connsiteY28" fmla="*/ 135698 h 2094117"/>
                      <a:gd name="connsiteX29" fmla="*/ 3348846 w 3348846"/>
                      <a:gd name="connsiteY29" fmla="*/ 6744 h 2094117"/>
                      <a:gd name="connsiteX30" fmla="*/ 3348846 w 3348846"/>
                      <a:gd name="connsiteY30" fmla="*/ 6744 h 2094117"/>
                      <a:gd name="connsiteX31" fmla="*/ 3348846 w 3348846"/>
                      <a:gd name="connsiteY31" fmla="*/ 6744 h 2094117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2815 w 3348846"/>
                      <a:gd name="connsiteY12" fmla="*/ 2034837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7568 w 3348846"/>
                      <a:gd name="connsiteY8" fmla="*/ 1761396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5862 w 3348846"/>
                      <a:gd name="connsiteY18" fmla="*/ 1976221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0167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1681 w 3348846"/>
                      <a:gd name="connsiteY20" fmla="*/ 1808287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9776 w 3348846"/>
                      <a:gd name="connsiteY20" fmla="*/ 1804476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1133 w 3348846"/>
                      <a:gd name="connsiteY22" fmla="*/ 1499971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7323 w 3348846"/>
                      <a:gd name="connsiteY22" fmla="*/ 149425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5618 w 3348846"/>
                      <a:gd name="connsiteY23" fmla="*/ 1276938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8492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4980759"/>
                      <a:gd name="connsiteY0" fmla="*/ 1957278 h 2079114"/>
                      <a:gd name="connsiteX1" fmla="*/ 1733467 w 4980759"/>
                      <a:gd name="connsiteY1" fmla="*/ 222739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82707 w 4980759"/>
                      <a:gd name="connsiteY1" fmla="*/ 190897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279441 w 4980759"/>
                      <a:gd name="connsiteY1" fmla="*/ 1962579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880215"/>
                      <a:gd name="connsiteY0" fmla="*/ 1962151 h 2079114"/>
                      <a:gd name="connsiteX1" fmla="*/ 178897 w 4880215"/>
                      <a:gd name="connsiteY1" fmla="*/ 1962579 h 2079114"/>
                      <a:gd name="connsiteX2" fmla="*/ 666947 w 4880215"/>
                      <a:gd name="connsiteY2" fmla="*/ 1917424 h 2079114"/>
                      <a:gd name="connsiteX3" fmla="*/ 1012392 w 4880215"/>
                      <a:gd name="connsiteY3" fmla="*/ 1910958 h 2079114"/>
                      <a:gd name="connsiteX4" fmla="*/ 1442624 w 4880215"/>
                      <a:gd name="connsiteY4" fmla="*/ 1814021 h 2079114"/>
                      <a:gd name="connsiteX5" fmla="*/ 1778691 w 4880215"/>
                      <a:gd name="connsiteY5" fmla="*/ 1819854 h 2079114"/>
                      <a:gd name="connsiteX6" fmla="*/ 2281811 w 4880215"/>
                      <a:gd name="connsiteY6" fmla="*/ 1751229 h 2079114"/>
                      <a:gd name="connsiteX7" fmla="*/ 2449438 w 4880215"/>
                      <a:gd name="connsiteY7" fmla="*/ 1738002 h 2079114"/>
                      <a:gd name="connsiteX8" fmla="*/ 2548937 w 4880215"/>
                      <a:gd name="connsiteY8" fmla="*/ 1754652 h 2079114"/>
                      <a:gd name="connsiteX9" fmla="*/ 2613560 w 4880215"/>
                      <a:gd name="connsiteY9" fmla="*/ 1817369 h 2079114"/>
                      <a:gd name="connsiteX10" fmla="*/ 2701337 w 4880215"/>
                      <a:gd name="connsiteY10" fmla="*/ 1889614 h 2079114"/>
                      <a:gd name="connsiteX11" fmla="*/ 2815049 w 4880215"/>
                      <a:gd name="connsiteY11" fmla="*/ 1967865 h 2079114"/>
                      <a:gd name="connsiteX12" fmla="*/ 2937994 w 4880215"/>
                      <a:gd name="connsiteY12" fmla="*/ 2024282 h 2079114"/>
                      <a:gd name="connsiteX13" fmla="*/ 3068853 w 4880215"/>
                      <a:gd name="connsiteY13" fmla="*/ 2065459 h 2079114"/>
                      <a:gd name="connsiteX14" fmla="*/ 3167032 w 4880215"/>
                      <a:gd name="connsiteY14" fmla="*/ 2077473 h 2079114"/>
                      <a:gd name="connsiteX15" fmla="*/ 3231071 w 4880215"/>
                      <a:gd name="connsiteY15" fmla="*/ 2077472 h 2079114"/>
                      <a:gd name="connsiteX16" fmla="*/ 3321046 w 4880215"/>
                      <a:gd name="connsiteY16" fmla="*/ 2063262 h 2079114"/>
                      <a:gd name="connsiteX17" fmla="*/ 3436371 w 4880215"/>
                      <a:gd name="connsiteY17" fmla="*/ 2036005 h 2079114"/>
                      <a:gd name="connsiteX18" fmla="*/ 3569137 w 4880215"/>
                      <a:gd name="connsiteY18" fmla="*/ 1975193 h 2079114"/>
                      <a:gd name="connsiteX19" fmla="*/ 3717726 w 4880215"/>
                      <a:gd name="connsiteY19" fmla="*/ 1883896 h 2079114"/>
                      <a:gd name="connsiteX20" fmla="*/ 3827335 w 4880215"/>
                      <a:gd name="connsiteY20" fmla="*/ 1793921 h 2079114"/>
                      <a:gd name="connsiteX21" fmla="*/ 3977538 w 4880215"/>
                      <a:gd name="connsiteY21" fmla="*/ 1641231 h 2079114"/>
                      <a:gd name="connsiteX22" fmla="*/ 4102976 w 4880215"/>
                      <a:gd name="connsiteY22" fmla="*/ 1483700 h 2079114"/>
                      <a:gd name="connsiteX23" fmla="*/ 4251272 w 4880215"/>
                      <a:gd name="connsiteY23" fmla="*/ 1268289 h 2079114"/>
                      <a:gd name="connsiteX24" fmla="*/ 4396051 w 4880215"/>
                      <a:gd name="connsiteY24" fmla="*/ 1029725 h 2079114"/>
                      <a:gd name="connsiteX25" fmla="*/ 4493354 w 4880215"/>
                      <a:gd name="connsiteY25" fmla="*/ 855785 h 2079114"/>
                      <a:gd name="connsiteX26" fmla="*/ 4618206 w 4880215"/>
                      <a:gd name="connsiteY26" fmla="*/ 595972 h 2079114"/>
                      <a:gd name="connsiteX27" fmla="*/ 4751264 w 4880215"/>
                      <a:gd name="connsiteY27" fmla="*/ 316522 h 2079114"/>
                      <a:gd name="connsiteX28" fmla="*/ 4833323 w 4880215"/>
                      <a:gd name="connsiteY28" fmla="*/ 128954 h 2079114"/>
                      <a:gd name="connsiteX29" fmla="*/ 4880215 w 4880215"/>
                      <a:gd name="connsiteY29" fmla="*/ 0 h 2079114"/>
                      <a:gd name="connsiteX30" fmla="*/ 4880215 w 4880215"/>
                      <a:gd name="connsiteY30" fmla="*/ 0 h 2079114"/>
                      <a:gd name="connsiteX31" fmla="*/ 4866878 w 4880215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39759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31019 w 4926620"/>
                      <a:gd name="connsiteY19" fmla="*/ 156224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95523"/>
                      <a:gd name="connsiteX1" fmla="*/ 225302 w 4926620"/>
                      <a:gd name="connsiteY1" fmla="*/ 1962579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1306 w 4927926"/>
                      <a:gd name="connsiteY0" fmla="*/ 1971898 h 2095523"/>
                      <a:gd name="connsiteX1" fmla="*/ 64191 w 4927926"/>
                      <a:gd name="connsiteY1" fmla="*/ 1982073 h 2095523"/>
                      <a:gd name="connsiteX2" fmla="*/ 714658 w 4927926"/>
                      <a:gd name="connsiteY2" fmla="*/ 1917424 h 2095523"/>
                      <a:gd name="connsiteX3" fmla="*/ 1060103 w 4927926"/>
                      <a:gd name="connsiteY3" fmla="*/ 1910958 h 2095523"/>
                      <a:gd name="connsiteX4" fmla="*/ 1490335 w 4927926"/>
                      <a:gd name="connsiteY4" fmla="*/ 1814021 h 2095523"/>
                      <a:gd name="connsiteX5" fmla="*/ 1826402 w 4927926"/>
                      <a:gd name="connsiteY5" fmla="*/ 1819854 h 2095523"/>
                      <a:gd name="connsiteX6" fmla="*/ 2329522 w 4927926"/>
                      <a:gd name="connsiteY6" fmla="*/ 1751229 h 2095523"/>
                      <a:gd name="connsiteX7" fmla="*/ 2497149 w 4927926"/>
                      <a:gd name="connsiteY7" fmla="*/ 1738002 h 2095523"/>
                      <a:gd name="connsiteX8" fmla="*/ 2596648 w 4927926"/>
                      <a:gd name="connsiteY8" fmla="*/ 1754652 h 2095523"/>
                      <a:gd name="connsiteX9" fmla="*/ 2661271 w 4927926"/>
                      <a:gd name="connsiteY9" fmla="*/ 1817369 h 2095523"/>
                      <a:gd name="connsiteX10" fmla="*/ 2749048 w 4927926"/>
                      <a:gd name="connsiteY10" fmla="*/ 1889614 h 2095523"/>
                      <a:gd name="connsiteX11" fmla="*/ 2862760 w 4927926"/>
                      <a:gd name="connsiteY11" fmla="*/ 1967865 h 2095523"/>
                      <a:gd name="connsiteX12" fmla="*/ 2985705 w 4927926"/>
                      <a:gd name="connsiteY12" fmla="*/ 2024282 h 2095523"/>
                      <a:gd name="connsiteX13" fmla="*/ 3116564 w 4927926"/>
                      <a:gd name="connsiteY13" fmla="*/ 2065459 h 2095523"/>
                      <a:gd name="connsiteX14" fmla="*/ 3214743 w 4927926"/>
                      <a:gd name="connsiteY14" fmla="*/ 2077473 h 2095523"/>
                      <a:gd name="connsiteX15" fmla="*/ 3278782 w 4927926"/>
                      <a:gd name="connsiteY15" fmla="*/ 2077472 h 2095523"/>
                      <a:gd name="connsiteX16" fmla="*/ 3368757 w 4927926"/>
                      <a:gd name="connsiteY16" fmla="*/ 2063262 h 2095523"/>
                      <a:gd name="connsiteX17" fmla="*/ 3120577 w 4927926"/>
                      <a:gd name="connsiteY17" fmla="*/ 1689987 h 2095523"/>
                      <a:gd name="connsiteX18" fmla="*/ 3214672 w 4927926"/>
                      <a:gd name="connsiteY18" fmla="*/ 1614554 h 2095523"/>
                      <a:gd name="connsiteX19" fmla="*/ 3332325 w 4927926"/>
                      <a:gd name="connsiteY19" fmla="*/ 1562246 h 2095523"/>
                      <a:gd name="connsiteX20" fmla="*/ 3565679 w 4927926"/>
                      <a:gd name="connsiteY20" fmla="*/ 1491764 h 2095523"/>
                      <a:gd name="connsiteX21" fmla="*/ 3785491 w 4927926"/>
                      <a:gd name="connsiteY21" fmla="*/ 1397556 h 2095523"/>
                      <a:gd name="connsiteX22" fmla="*/ 4019205 w 4927926"/>
                      <a:gd name="connsiteY22" fmla="*/ 1283886 h 2095523"/>
                      <a:gd name="connsiteX23" fmla="*/ 4206173 w 4927926"/>
                      <a:gd name="connsiteY23" fmla="*/ 1141578 h 2095523"/>
                      <a:gd name="connsiteX24" fmla="*/ 4343219 w 4927926"/>
                      <a:gd name="connsiteY24" fmla="*/ 1010231 h 2095523"/>
                      <a:gd name="connsiteX25" fmla="*/ 4517864 w 4927926"/>
                      <a:gd name="connsiteY25" fmla="*/ 855785 h 2095523"/>
                      <a:gd name="connsiteX26" fmla="*/ 4665917 w 4927926"/>
                      <a:gd name="connsiteY26" fmla="*/ 595972 h 2095523"/>
                      <a:gd name="connsiteX27" fmla="*/ 4798975 w 4927926"/>
                      <a:gd name="connsiteY27" fmla="*/ 316522 h 2095523"/>
                      <a:gd name="connsiteX28" fmla="*/ 4881034 w 4927926"/>
                      <a:gd name="connsiteY28" fmla="*/ 128954 h 2095523"/>
                      <a:gd name="connsiteX29" fmla="*/ 4927926 w 4927926"/>
                      <a:gd name="connsiteY29" fmla="*/ 0 h 2095523"/>
                      <a:gd name="connsiteX30" fmla="*/ 4927926 w 4927926"/>
                      <a:gd name="connsiteY30" fmla="*/ 0 h 2095523"/>
                      <a:gd name="connsiteX31" fmla="*/ 4914589 w 4927926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794128"/>
                      <a:gd name="connsiteY0" fmla="*/ 1982073 h 2095523"/>
                      <a:gd name="connsiteX1" fmla="*/ 580860 w 4794128"/>
                      <a:gd name="connsiteY1" fmla="*/ 1917424 h 2095523"/>
                      <a:gd name="connsiteX2" fmla="*/ 926305 w 4794128"/>
                      <a:gd name="connsiteY2" fmla="*/ 1910958 h 2095523"/>
                      <a:gd name="connsiteX3" fmla="*/ 1356537 w 4794128"/>
                      <a:gd name="connsiteY3" fmla="*/ 1814021 h 2095523"/>
                      <a:gd name="connsiteX4" fmla="*/ 1692604 w 4794128"/>
                      <a:gd name="connsiteY4" fmla="*/ 1819854 h 2095523"/>
                      <a:gd name="connsiteX5" fmla="*/ 2195724 w 4794128"/>
                      <a:gd name="connsiteY5" fmla="*/ 1751229 h 2095523"/>
                      <a:gd name="connsiteX6" fmla="*/ 2363351 w 4794128"/>
                      <a:gd name="connsiteY6" fmla="*/ 1738002 h 2095523"/>
                      <a:gd name="connsiteX7" fmla="*/ 2462850 w 4794128"/>
                      <a:gd name="connsiteY7" fmla="*/ 1754652 h 2095523"/>
                      <a:gd name="connsiteX8" fmla="*/ 2527473 w 4794128"/>
                      <a:gd name="connsiteY8" fmla="*/ 1817369 h 2095523"/>
                      <a:gd name="connsiteX9" fmla="*/ 2615250 w 4794128"/>
                      <a:gd name="connsiteY9" fmla="*/ 1889614 h 2095523"/>
                      <a:gd name="connsiteX10" fmla="*/ 2728962 w 4794128"/>
                      <a:gd name="connsiteY10" fmla="*/ 1967865 h 2095523"/>
                      <a:gd name="connsiteX11" fmla="*/ 2851907 w 4794128"/>
                      <a:gd name="connsiteY11" fmla="*/ 2024282 h 2095523"/>
                      <a:gd name="connsiteX12" fmla="*/ 2982766 w 4794128"/>
                      <a:gd name="connsiteY12" fmla="*/ 2065459 h 2095523"/>
                      <a:gd name="connsiteX13" fmla="*/ 3080945 w 4794128"/>
                      <a:gd name="connsiteY13" fmla="*/ 2077473 h 2095523"/>
                      <a:gd name="connsiteX14" fmla="*/ 3144984 w 4794128"/>
                      <a:gd name="connsiteY14" fmla="*/ 2077472 h 2095523"/>
                      <a:gd name="connsiteX15" fmla="*/ 3234959 w 4794128"/>
                      <a:gd name="connsiteY15" fmla="*/ 2063262 h 2095523"/>
                      <a:gd name="connsiteX16" fmla="*/ 2986779 w 4794128"/>
                      <a:gd name="connsiteY16" fmla="*/ 1689987 h 2095523"/>
                      <a:gd name="connsiteX17" fmla="*/ 3080874 w 4794128"/>
                      <a:gd name="connsiteY17" fmla="*/ 1614554 h 2095523"/>
                      <a:gd name="connsiteX18" fmla="*/ 3198527 w 4794128"/>
                      <a:gd name="connsiteY18" fmla="*/ 1562246 h 2095523"/>
                      <a:gd name="connsiteX19" fmla="*/ 3431881 w 4794128"/>
                      <a:gd name="connsiteY19" fmla="*/ 1491764 h 2095523"/>
                      <a:gd name="connsiteX20" fmla="*/ 3651693 w 4794128"/>
                      <a:gd name="connsiteY20" fmla="*/ 1397556 h 2095523"/>
                      <a:gd name="connsiteX21" fmla="*/ 3885407 w 4794128"/>
                      <a:gd name="connsiteY21" fmla="*/ 1283886 h 2095523"/>
                      <a:gd name="connsiteX22" fmla="*/ 4072375 w 4794128"/>
                      <a:gd name="connsiteY22" fmla="*/ 1141578 h 2095523"/>
                      <a:gd name="connsiteX23" fmla="*/ 4209421 w 4794128"/>
                      <a:gd name="connsiteY23" fmla="*/ 1010231 h 2095523"/>
                      <a:gd name="connsiteX24" fmla="*/ 4384066 w 4794128"/>
                      <a:gd name="connsiteY24" fmla="*/ 855785 h 2095523"/>
                      <a:gd name="connsiteX25" fmla="*/ 4532119 w 4794128"/>
                      <a:gd name="connsiteY25" fmla="*/ 595972 h 2095523"/>
                      <a:gd name="connsiteX26" fmla="*/ 4665177 w 4794128"/>
                      <a:gd name="connsiteY26" fmla="*/ 316522 h 2095523"/>
                      <a:gd name="connsiteX27" fmla="*/ 4747236 w 4794128"/>
                      <a:gd name="connsiteY27" fmla="*/ 128954 h 2095523"/>
                      <a:gd name="connsiteX28" fmla="*/ 4794128 w 4794128"/>
                      <a:gd name="connsiteY28" fmla="*/ 0 h 2095523"/>
                      <a:gd name="connsiteX29" fmla="*/ 4794128 w 4794128"/>
                      <a:gd name="connsiteY29" fmla="*/ 0 h 2095523"/>
                      <a:gd name="connsiteX30" fmla="*/ 4780791 w 4794128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758747 w 4972015"/>
                      <a:gd name="connsiteY1" fmla="*/ 1917424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816339 w 4972015"/>
                      <a:gd name="connsiteY9" fmla="*/ 1870120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42527 w 4972015"/>
                      <a:gd name="connsiteY22" fmla="*/ 1161072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1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2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4204"/>
                      <a:gd name="connsiteX1" fmla="*/ 302430 w 4972015"/>
                      <a:gd name="connsiteY1" fmla="*/ 1951541 h 2104204"/>
                      <a:gd name="connsiteX2" fmla="*/ 555065 w 4972015"/>
                      <a:gd name="connsiteY2" fmla="*/ 1945072 h 2104204"/>
                      <a:gd name="connsiteX3" fmla="*/ 815146 w 4972015"/>
                      <a:gd name="connsiteY3" fmla="*/ 1930985 h 2104204"/>
                      <a:gd name="connsiteX4" fmla="*/ 1081606 w 4972015"/>
                      <a:gd name="connsiteY4" fmla="*/ 1907578 h 2104204"/>
                      <a:gd name="connsiteX5" fmla="*/ 1399105 w 4972015"/>
                      <a:gd name="connsiteY5" fmla="*/ 1868193 h 2104204"/>
                      <a:gd name="connsiteX6" fmla="*/ 1659542 w 4972015"/>
                      <a:gd name="connsiteY6" fmla="*/ 1840345 h 2104204"/>
                      <a:gd name="connsiteX7" fmla="*/ 1913724 w 4972015"/>
                      <a:gd name="connsiteY7" fmla="*/ 1813134 h 2104204"/>
                      <a:gd name="connsiteX8" fmla="*/ 2171703 w 4972015"/>
                      <a:gd name="connsiteY8" fmla="*/ 1802748 h 2104204"/>
                      <a:gd name="connsiteX9" fmla="*/ 2491504 w 4972015"/>
                      <a:gd name="connsiteY9" fmla="*/ 1797017 h 2104204"/>
                      <a:gd name="connsiteX10" fmla="*/ 2906849 w 4972015"/>
                      <a:gd name="connsiteY10" fmla="*/ 1967865 h 2104204"/>
                      <a:gd name="connsiteX11" fmla="*/ 3029794 w 4972015"/>
                      <a:gd name="connsiteY11" fmla="*/ 2024282 h 2104204"/>
                      <a:gd name="connsiteX12" fmla="*/ 3160653 w 4972015"/>
                      <a:gd name="connsiteY12" fmla="*/ 2065459 h 2104204"/>
                      <a:gd name="connsiteX13" fmla="*/ 3258832 w 4972015"/>
                      <a:gd name="connsiteY13" fmla="*/ 2077473 h 2104204"/>
                      <a:gd name="connsiteX14" fmla="*/ 3164666 w 4972015"/>
                      <a:gd name="connsiteY14" fmla="*/ 1689987 h 2104204"/>
                      <a:gd name="connsiteX15" fmla="*/ 3258761 w 4972015"/>
                      <a:gd name="connsiteY15" fmla="*/ 1614554 h 2104204"/>
                      <a:gd name="connsiteX16" fmla="*/ 3376414 w 4972015"/>
                      <a:gd name="connsiteY16" fmla="*/ 1562246 h 2104204"/>
                      <a:gd name="connsiteX17" fmla="*/ 3609768 w 4972015"/>
                      <a:gd name="connsiteY17" fmla="*/ 1491764 h 2104204"/>
                      <a:gd name="connsiteX18" fmla="*/ 3829580 w 4972015"/>
                      <a:gd name="connsiteY18" fmla="*/ 1397556 h 2104204"/>
                      <a:gd name="connsiteX19" fmla="*/ 4063294 w 4972015"/>
                      <a:gd name="connsiteY19" fmla="*/ 1283886 h 2104204"/>
                      <a:gd name="connsiteX20" fmla="*/ 4242527 w 4972015"/>
                      <a:gd name="connsiteY20" fmla="*/ 1161072 h 2104204"/>
                      <a:gd name="connsiteX21" fmla="*/ 4402776 w 4972015"/>
                      <a:gd name="connsiteY21" fmla="*/ 1019978 h 2104204"/>
                      <a:gd name="connsiteX22" fmla="*/ 4561953 w 4972015"/>
                      <a:gd name="connsiteY22" fmla="*/ 855785 h 2104204"/>
                      <a:gd name="connsiteX23" fmla="*/ 4710006 w 4972015"/>
                      <a:gd name="connsiteY23" fmla="*/ 595972 h 2104204"/>
                      <a:gd name="connsiteX24" fmla="*/ 4843064 w 4972015"/>
                      <a:gd name="connsiteY24" fmla="*/ 316522 h 2104204"/>
                      <a:gd name="connsiteX25" fmla="*/ 4925123 w 4972015"/>
                      <a:gd name="connsiteY25" fmla="*/ 128954 h 2104204"/>
                      <a:gd name="connsiteX26" fmla="*/ 4972015 w 4972015"/>
                      <a:gd name="connsiteY26" fmla="*/ 0 h 2104204"/>
                      <a:gd name="connsiteX27" fmla="*/ 4972015 w 4972015"/>
                      <a:gd name="connsiteY27" fmla="*/ 0 h 2104204"/>
                      <a:gd name="connsiteX28" fmla="*/ 4958678 w 4972015"/>
                      <a:gd name="connsiteY28" fmla="*/ 38109 h 2104204"/>
                      <a:gd name="connsiteX0" fmla="*/ 0 w 4972015"/>
                      <a:gd name="connsiteY0" fmla="*/ 1972326 h 2084817"/>
                      <a:gd name="connsiteX1" fmla="*/ 302430 w 4972015"/>
                      <a:gd name="connsiteY1" fmla="*/ 1951541 h 2084817"/>
                      <a:gd name="connsiteX2" fmla="*/ 555065 w 4972015"/>
                      <a:gd name="connsiteY2" fmla="*/ 1945072 h 2084817"/>
                      <a:gd name="connsiteX3" fmla="*/ 815146 w 4972015"/>
                      <a:gd name="connsiteY3" fmla="*/ 1930985 h 2084817"/>
                      <a:gd name="connsiteX4" fmla="*/ 1081606 w 4972015"/>
                      <a:gd name="connsiteY4" fmla="*/ 1907578 h 2084817"/>
                      <a:gd name="connsiteX5" fmla="*/ 1399105 w 4972015"/>
                      <a:gd name="connsiteY5" fmla="*/ 1868193 h 2084817"/>
                      <a:gd name="connsiteX6" fmla="*/ 1659542 w 4972015"/>
                      <a:gd name="connsiteY6" fmla="*/ 1840345 h 2084817"/>
                      <a:gd name="connsiteX7" fmla="*/ 1913724 w 4972015"/>
                      <a:gd name="connsiteY7" fmla="*/ 1813134 h 2084817"/>
                      <a:gd name="connsiteX8" fmla="*/ 2171703 w 4972015"/>
                      <a:gd name="connsiteY8" fmla="*/ 1802748 h 2084817"/>
                      <a:gd name="connsiteX9" fmla="*/ 2491504 w 4972015"/>
                      <a:gd name="connsiteY9" fmla="*/ 1797017 h 2084817"/>
                      <a:gd name="connsiteX10" fmla="*/ 2906849 w 4972015"/>
                      <a:gd name="connsiteY10" fmla="*/ 1967865 h 2084817"/>
                      <a:gd name="connsiteX11" fmla="*/ 3029794 w 4972015"/>
                      <a:gd name="connsiteY11" fmla="*/ 2024282 h 2084817"/>
                      <a:gd name="connsiteX12" fmla="*/ 3160653 w 4972015"/>
                      <a:gd name="connsiteY12" fmla="*/ 2065459 h 2084817"/>
                      <a:gd name="connsiteX13" fmla="*/ 3164666 w 4972015"/>
                      <a:gd name="connsiteY13" fmla="*/ 1689987 h 2084817"/>
                      <a:gd name="connsiteX14" fmla="*/ 3258761 w 4972015"/>
                      <a:gd name="connsiteY14" fmla="*/ 1614554 h 2084817"/>
                      <a:gd name="connsiteX15" fmla="*/ 3376414 w 4972015"/>
                      <a:gd name="connsiteY15" fmla="*/ 1562246 h 2084817"/>
                      <a:gd name="connsiteX16" fmla="*/ 3609768 w 4972015"/>
                      <a:gd name="connsiteY16" fmla="*/ 1491764 h 2084817"/>
                      <a:gd name="connsiteX17" fmla="*/ 3829580 w 4972015"/>
                      <a:gd name="connsiteY17" fmla="*/ 1397556 h 2084817"/>
                      <a:gd name="connsiteX18" fmla="*/ 4063294 w 4972015"/>
                      <a:gd name="connsiteY18" fmla="*/ 1283886 h 2084817"/>
                      <a:gd name="connsiteX19" fmla="*/ 4242527 w 4972015"/>
                      <a:gd name="connsiteY19" fmla="*/ 1161072 h 2084817"/>
                      <a:gd name="connsiteX20" fmla="*/ 4402776 w 4972015"/>
                      <a:gd name="connsiteY20" fmla="*/ 1019978 h 2084817"/>
                      <a:gd name="connsiteX21" fmla="*/ 4561953 w 4972015"/>
                      <a:gd name="connsiteY21" fmla="*/ 855785 h 2084817"/>
                      <a:gd name="connsiteX22" fmla="*/ 4710006 w 4972015"/>
                      <a:gd name="connsiteY22" fmla="*/ 595972 h 2084817"/>
                      <a:gd name="connsiteX23" fmla="*/ 4843064 w 4972015"/>
                      <a:gd name="connsiteY23" fmla="*/ 316522 h 2084817"/>
                      <a:gd name="connsiteX24" fmla="*/ 4925123 w 4972015"/>
                      <a:gd name="connsiteY24" fmla="*/ 128954 h 2084817"/>
                      <a:gd name="connsiteX25" fmla="*/ 4972015 w 4972015"/>
                      <a:gd name="connsiteY25" fmla="*/ 0 h 2084817"/>
                      <a:gd name="connsiteX26" fmla="*/ 4972015 w 4972015"/>
                      <a:gd name="connsiteY26" fmla="*/ 0 h 2084817"/>
                      <a:gd name="connsiteX27" fmla="*/ 4958678 w 4972015"/>
                      <a:gd name="connsiteY27" fmla="*/ 38109 h 2084817"/>
                      <a:gd name="connsiteX0" fmla="*/ 0 w 4972015"/>
                      <a:gd name="connsiteY0" fmla="*/ 1972326 h 2040335"/>
                      <a:gd name="connsiteX1" fmla="*/ 302430 w 4972015"/>
                      <a:gd name="connsiteY1" fmla="*/ 1951541 h 2040335"/>
                      <a:gd name="connsiteX2" fmla="*/ 555065 w 4972015"/>
                      <a:gd name="connsiteY2" fmla="*/ 1945072 h 2040335"/>
                      <a:gd name="connsiteX3" fmla="*/ 815146 w 4972015"/>
                      <a:gd name="connsiteY3" fmla="*/ 1930985 h 2040335"/>
                      <a:gd name="connsiteX4" fmla="*/ 1081606 w 4972015"/>
                      <a:gd name="connsiteY4" fmla="*/ 1907578 h 2040335"/>
                      <a:gd name="connsiteX5" fmla="*/ 1399105 w 4972015"/>
                      <a:gd name="connsiteY5" fmla="*/ 1868193 h 2040335"/>
                      <a:gd name="connsiteX6" fmla="*/ 1659542 w 4972015"/>
                      <a:gd name="connsiteY6" fmla="*/ 1840345 h 2040335"/>
                      <a:gd name="connsiteX7" fmla="*/ 1913724 w 4972015"/>
                      <a:gd name="connsiteY7" fmla="*/ 1813134 h 2040335"/>
                      <a:gd name="connsiteX8" fmla="*/ 2171703 w 4972015"/>
                      <a:gd name="connsiteY8" fmla="*/ 1802748 h 2040335"/>
                      <a:gd name="connsiteX9" fmla="*/ 2491504 w 4972015"/>
                      <a:gd name="connsiteY9" fmla="*/ 1797017 h 2040335"/>
                      <a:gd name="connsiteX10" fmla="*/ 2906849 w 4972015"/>
                      <a:gd name="connsiteY10" fmla="*/ 1967865 h 2040335"/>
                      <a:gd name="connsiteX11" fmla="*/ 3029794 w 4972015"/>
                      <a:gd name="connsiteY11" fmla="*/ 2024282 h 2040335"/>
                      <a:gd name="connsiteX12" fmla="*/ 3164666 w 4972015"/>
                      <a:gd name="connsiteY12" fmla="*/ 1689987 h 2040335"/>
                      <a:gd name="connsiteX13" fmla="*/ 3258761 w 4972015"/>
                      <a:gd name="connsiteY13" fmla="*/ 1614554 h 2040335"/>
                      <a:gd name="connsiteX14" fmla="*/ 3376414 w 4972015"/>
                      <a:gd name="connsiteY14" fmla="*/ 1562246 h 2040335"/>
                      <a:gd name="connsiteX15" fmla="*/ 3609768 w 4972015"/>
                      <a:gd name="connsiteY15" fmla="*/ 1491764 h 2040335"/>
                      <a:gd name="connsiteX16" fmla="*/ 3829580 w 4972015"/>
                      <a:gd name="connsiteY16" fmla="*/ 1397556 h 2040335"/>
                      <a:gd name="connsiteX17" fmla="*/ 4063294 w 4972015"/>
                      <a:gd name="connsiteY17" fmla="*/ 1283886 h 2040335"/>
                      <a:gd name="connsiteX18" fmla="*/ 4242527 w 4972015"/>
                      <a:gd name="connsiteY18" fmla="*/ 1161072 h 2040335"/>
                      <a:gd name="connsiteX19" fmla="*/ 4402776 w 4972015"/>
                      <a:gd name="connsiteY19" fmla="*/ 1019978 h 2040335"/>
                      <a:gd name="connsiteX20" fmla="*/ 4561953 w 4972015"/>
                      <a:gd name="connsiteY20" fmla="*/ 855785 h 2040335"/>
                      <a:gd name="connsiteX21" fmla="*/ 4710006 w 4972015"/>
                      <a:gd name="connsiteY21" fmla="*/ 595972 h 2040335"/>
                      <a:gd name="connsiteX22" fmla="*/ 4843064 w 4972015"/>
                      <a:gd name="connsiteY22" fmla="*/ 316522 h 2040335"/>
                      <a:gd name="connsiteX23" fmla="*/ 4925123 w 4972015"/>
                      <a:gd name="connsiteY23" fmla="*/ 128954 h 2040335"/>
                      <a:gd name="connsiteX24" fmla="*/ 4972015 w 4972015"/>
                      <a:gd name="connsiteY24" fmla="*/ 0 h 2040335"/>
                      <a:gd name="connsiteX25" fmla="*/ 4972015 w 4972015"/>
                      <a:gd name="connsiteY25" fmla="*/ 0 h 2040335"/>
                      <a:gd name="connsiteX26" fmla="*/ 4958678 w 4972015"/>
                      <a:gd name="connsiteY26" fmla="*/ 38109 h 2040335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906849 w 4972015"/>
                      <a:gd name="connsiteY10" fmla="*/ 1967865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77523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63968 w 4972015"/>
                      <a:gd name="connsiteY8" fmla="*/ 180762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4518 w 4972015"/>
                      <a:gd name="connsiteY12" fmla="*/ 1596899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69890 h 1969890"/>
                      <a:gd name="connsiteX1" fmla="*/ 302430 w 4972015"/>
                      <a:gd name="connsiteY1" fmla="*/ 1951541 h 1969890"/>
                      <a:gd name="connsiteX2" fmla="*/ 555065 w 4972015"/>
                      <a:gd name="connsiteY2" fmla="*/ 1945072 h 1969890"/>
                      <a:gd name="connsiteX3" fmla="*/ 815146 w 4972015"/>
                      <a:gd name="connsiteY3" fmla="*/ 1930985 h 1969890"/>
                      <a:gd name="connsiteX4" fmla="*/ 1081606 w 4972015"/>
                      <a:gd name="connsiteY4" fmla="*/ 1907578 h 1969890"/>
                      <a:gd name="connsiteX5" fmla="*/ 1399105 w 4972015"/>
                      <a:gd name="connsiteY5" fmla="*/ 1880377 h 1969890"/>
                      <a:gd name="connsiteX6" fmla="*/ 1651808 w 4972015"/>
                      <a:gd name="connsiteY6" fmla="*/ 1850092 h 1969890"/>
                      <a:gd name="connsiteX7" fmla="*/ 1929193 w 4972015"/>
                      <a:gd name="connsiteY7" fmla="*/ 1822881 h 1969890"/>
                      <a:gd name="connsiteX8" fmla="*/ 2156233 w 4972015"/>
                      <a:gd name="connsiteY8" fmla="*/ 1793002 h 1969890"/>
                      <a:gd name="connsiteX9" fmla="*/ 2487636 w 4972015"/>
                      <a:gd name="connsiteY9" fmla="*/ 1745846 h 1969890"/>
                      <a:gd name="connsiteX10" fmla="*/ 2748298 w 4972015"/>
                      <a:gd name="connsiteY10" fmla="*/ 1697387 h 1969890"/>
                      <a:gd name="connsiteX11" fmla="*/ 2898930 w 4972015"/>
                      <a:gd name="connsiteY11" fmla="*/ 1659551 h 1969890"/>
                      <a:gd name="connsiteX12" fmla="*/ 3094518 w 4972015"/>
                      <a:gd name="connsiteY12" fmla="*/ 1596899 h 1969890"/>
                      <a:gd name="connsiteX13" fmla="*/ 3244934 w 4972015"/>
                      <a:gd name="connsiteY13" fmla="*/ 1520822 h 1969890"/>
                      <a:gd name="connsiteX14" fmla="*/ 3428161 w 4972015"/>
                      <a:gd name="connsiteY14" fmla="*/ 1405880 h 1969890"/>
                      <a:gd name="connsiteX15" fmla="*/ 3605434 w 4972015"/>
                      <a:gd name="connsiteY15" fmla="*/ 1238661 h 1969890"/>
                      <a:gd name="connsiteX16" fmla="*/ 3699057 w 4972015"/>
                      <a:gd name="connsiteY16" fmla="*/ 1089681 h 1969890"/>
                      <a:gd name="connsiteX17" fmla="*/ 3990363 w 4972015"/>
                      <a:gd name="connsiteY17" fmla="*/ 931559 h 1969890"/>
                      <a:gd name="connsiteX18" fmla="*/ 4206649 w 4972015"/>
                      <a:gd name="connsiteY18" fmla="*/ 790463 h 1969890"/>
                      <a:gd name="connsiteX19" fmla="*/ 4302054 w 4972015"/>
                      <a:gd name="connsiteY19" fmla="*/ 679236 h 1969890"/>
                      <a:gd name="connsiteX20" fmla="*/ 4485860 w 4972015"/>
                      <a:gd name="connsiteY20" fmla="*/ 543007 h 1969890"/>
                      <a:gd name="connsiteX21" fmla="*/ 4843064 w 4972015"/>
                      <a:gd name="connsiteY21" fmla="*/ 316522 h 1969890"/>
                      <a:gd name="connsiteX22" fmla="*/ 4925123 w 4972015"/>
                      <a:gd name="connsiteY22" fmla="*/ 128954 h 1969890"/>
                      <a:gd name="connsiteX23" fmla="*/ 4972015 w 4972015"/>
                      <a:gd name="connsiteY23" fmla="*/ 0 h 1969890"/>
                      <a:gd name="connsiteX24" fmla="*/ 4972015 w 4972015"/>
                      <a:gd name="connsiteY24" fmla="*/ 0 h 1969890"/>
                      <a:gd name="connsiteX25" fmla="*/ 4958678 w 4972015"/>
                      <a:gd name="connsiteY25" fmla="*/ 38109 h 1969890"/>
                      <a:gd name="connsiteX0" fmla="*/ 13315 w 4985330"/>
                      <a:gd name="connsiteY0" fmla="*/ 1969890 h 1971704"/>
                      <a:gd name="connsiteX1" fmla="*/ 25490 w 4985330"/>
                      <a:gd name="connsiteY1" fmla="*/ 1970462 h 1971704"/>
                      <a:gd name="connsiteX2" fmla="*/ 315745 w 4985330"/>
                      <a:gd name="connsiteY2" fmla="*/ 1951541 h 1971704"/>
                      <a:gd name="connsiteX3" fmla="*/ 568380 w 4985330"/>
                      <a:gd name="connsiteY3" fmla="*/ 1945072 h 1971704"/>
                      <a:gd name="connsiteX4" fmla="*/ 828461 w 4985330"/>
                      <a:gd name="connsiteY4" fmla="*/ 1930985 h 1971704"/>
                      <a:gd name="connsiteX5" fmla="*/ 1094921 w 4985330"/>
                      <a:gd name="connsiteY5" fmla="*/ 1907578 h 1971704"/>
                      <a:gd name="connsiteX6" fmla="*/ 1412420 w 4985330"/>
                      <a:gd name="connsiteY6" fmla="*/ 1880377 h 1971704"/>
                      <a:gd name="connsiteX7" fmla="*/ 1665123 w 4985330"/>
                      <a:gd name="connsiteY7" fmla="*/ 1850092 h 1971704"/>
                      <a:gd name="connsiteX8" fmla="*/ 1942508 w 4985330"/>
                      <a:gd name="connsiteY8" fmla="*/ 1822881 h 1971704"/>
                      <a:gd name="connsiteX9" fmla="*/ 2169548 w 4985330"/>
                      <a:gd name="connsiteY9" fmla="*/ 1793002 h 1971704"/>
                      <a:gd name="connsiteX10" fmla="*/ 2500951 w 4985330"/>
                      <a:gd name="connsiteY10" fmla="*/ 1745846 h 1971704"/>
                      <a:gd name="connsiteX11" fmla="*/ 2761613 w 4985330"/>
                      <a:gd name="connsiteY11" fmla="*/ 1697387 h 1971704"/>
                      <a:gd name="connsiteX12" fmla="*/ 2912245 w 4985330"/>
                      <a:gd name="connsiteY12" fmla="*/ 1659551 h 1971704"/>
                      <a:gd name="connsiteX13" fmla="*/ 3107833 w 4985330"/>
                      <a:gd name="connsiteY13" fmla="*/ 1596899 h 1971704"/>
                      <a:gd name="connsiteX14" fmla="*/ 3258249 w 4985330"/>
                      <a:gd name="connsiteY14" fmla="*/ 1520822 h 1971704"/>
                      <a:gd name="connsiteX15" fmla="*/ 3441476 w 4985330"/>
                      <a:gd name="connsiteY15" fmla="*/ 1405880 h 1971704"/>
                      <a:gd name="connsiteX16" fmla="*/ 3618749 w 4985330"/>
                      <a:gd name="connsiteY16" fmla="*/ 1238661 h 1971704"/>
                      <a:gd name="connsiteX17" fmla="*/ 3712372 w 4985330"/>
                      <a:gd name="connsiteY17" fmla="*/ 1089681 h 1971704"/>
                      <a:gd name="connsiteX18" fmla="*/ 4003678 w 4985330"/>
                      <a:gd name="connsiteY18" fmla="*/ 931559 h 1971704"/>
                      <a:gd name="connsiteX19" fmla="*/ 4219964 w 4985330"/>
                      <a:gd name="connsiteY19" fmla="*/ 790463 h 1971704"/>
                      <a:gd name="connsiteX20" fmla="*/ 4315369 w 4985330"/>
                      <a:gd name="connsiteY20" fmla="*/ 679236 h 1971704"/>
                      <a:gd name="connsiteX21" fmla="*/ 4499175 w 4985330"/>
                      <a:gd name="connsiteY21" fmla="*/ 543007 h 1971704"/>
                      <a:gd name="connsiteX22" fmla="*/ 4856379 w 4985330"/>
                      <a:gd name="connsiteY22" fmla="*/ 316522 h 1971704"/>
                      <a:gd name="connsiteX23" fmla="*/ 4938438 w 4985330"/>
                      <a:gd name="connsiteY23" fmla="*/ 128954 h 1971704"/>
                      <a:gd name="connsiteX24" fmla="*/ 4985330 w 4985330"/>
                      <a:gd name="connsiteY24" fmla="*/ 0 h 1971704"/>
                      <a:gd name="connsiteX25" fmla="*/ 4985330 w 4985330"/>
                      <a:gd name="connsiteY25" fmla="*/ 0 h 1971704"/>
                      <a:gd name="connsiteX26" fmla="*/ 4971993 w 4985330"/>
                      <a:gd name="connsiteY26" fmla="*/ 38109 h 1971704"/>
                      <a:gd name="connsiteX0" fmla="*/ 0 w 4972015"/>
                      <a:gd name="connsiteY0" fmla="*/ 1969890 h 1969890"/>
                      <a:gd name="connsiteX1" fmla="*/ 120453 w 4972015"/>
                      <a:gd name="connsiteY1" fmla="*/ 1955841 h 1969890"/>
                      <a:gd name="connsiteX2" fmla="*/ 302430 w 4972015"/>
                      <a:gd name="connsiteY2" fmla="*/ 1951541 h 1969890"/>
                      <a:gd name="connsiteX3" fmla="*/ 555065 w 4972015"/>
                      <a:gd name="connsiteY3" fmla="*/ 1945072 h 1969890"/>
                      <a:gd name="connsiteX4" fmla="*/ 815146 w 4972015"/>
                      <a:gd name="connsiteY4" fmla="*/ 1930985 h 1969890"/>
                      <a:gd name="connsiteX5" fmla="*/ 1081606 w 4972015"/>
                      <a:gd name="connsiteY5" fmla="*/ 1907578 h 1969890"/>
                      <a:gd name="connsiteX6" fmla="*/ 1399105 w 4972015"/>
                      <a:gd name="connsiteY6" fmla="*/ 1880377 h 1969890"/>
                      <a:gd name="connsiteX7" fmla="*/ 1651808 w 4972015"/>
                      <a:gd name="connsiteY7" fmla="*/ 1850092 h 1969890"/>
                      <a:gd name="connsiteX8" fmla="*/ 1929193 w 4972015"/>
                      <a:gd name="connsiteY8" fmla="*/ 1822881 h 1969890"/>
                      <a:gd name="connsiteX9" fmla="*/ 2156233 w 4972015"/>
                      <a:gd name="connsiteY9" fmla="*/ 1793002 h 1969890"/>
                      <a:gd name="connsiteX10" fmla="*/ 2487636 w 4972015"/>
                      <a:gd name="connsiteY10" fmla="*/ 1745846 h 1969890"/>
                      <a:gd name="connsiteX11" fmla="*/ 2748298 w 4972015"/>
                      <a:gd name="connsiteY11" fmla="*/ 1697387 h 1969890"/>
                      <a:gd name="connsiteX12" fmla="*/ 2898930 w 4972015"/>
                      <a:gd name="connsiteY12" fmla="*/ 1659551 h 1969890"/>
                      <a:gd name="connsiteX13" fmla="*/ 3094518 w 4972015"/>
                      <a:gd name="connsiteY13" fmla="*/ 1596899 h 1969890"/>
                      <a:gd name="connsiteX14" fmla="*/ 3244934 w 4972015"/>
                      <a:gd name="connsiteY14" fmla="*/ 1520822 h 1969890"/>
                      <a:gd name="connsiteX15" fmla="*/ 3428161 w 4972015"/>
                      <a:gd name="connsiteY15" fmla="*/ 1405880 h 1969890"/>
                      <a:gd name="connsiteX16" fmla="*/ 3605434 w 4972015"/>
                      <a:gd name="connsiteY16" fmla="*/ 1238661 h 1969890"/>
                      <a:gd name="connsiteX17" fmla="*/ 3699057 w 4972015"/>
                      <a:gd name="connsiteY17" fmla="*/ 1089681 h 1969890"/>
                      <a:gd name="connsiteX18" fmla="*/ 3990363 w 4972015"/>
                      <a:gd name="connsiteY18" fmla="*/ 931559 h 1969890"/>
                      <a:gd name="connsiteX19" fmla="*/ 4206649 w 4972015"/>
                      <a:gd name="connsiteY19" fmla="*/ 790463 h 1969890"/>
                      <a:gd name="connsiteX20" fmla="*/ 4302054 w 4972015"/>
                      <a:gd name="connsiteY20" fmla="*/ 679236 h 1969890"/>
                      <a:gd name="connsiteX21" fmla="*/ 4485860 w 4972015"/>
                      <a:gd name="connsiteY21" fmla="*/ 543007 h 1969890"/>
                      <a:gd name="connsiteX22" fmla="*/ 4843064 w 4972015"/>
                      <a:gd name="connsiteY22" fmla="*/ 316522 h 1969890"/>
                      <a:gd name="connsiteX23" fmla="*/ 4925123 w 4972015"/>
                      <a:gd name="connsiteY23" fmla="*/ 128954 h 1969890"/>
                      <a:gd name="connsiteX24" fmla="*/ 4972015 w 4972015"/>
                      <a:gd name="connsiteY24" fmla="*/ 0 h 1969890"/>
                      <a:gd name="connsiteX25" fmla="*/ 4972015 w 4972015"/>
                      <a:gd name="connsiteY25" fmla="*/ 0 h 1969890"/>
                      <a:gd name="connsiteX26" fmla="*/ 4958678 w 4972015"/>
                      <a:gd name="connsiteY26" fmla="*/ 38109 h 1969890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14525 w 4987483"/>
                      <a:gd name="connsiteY17" fmla="*/ 1089681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614239 w 4987483"/>
                      <a:gd name="connsiteY11" fmla="*/ 1671395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475024 w 4987483"/>
                      <a:gd name="connsiteY11" fmla="*/ 1716882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16273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384513 w 4987483"/>
                      <a:gd name="connsiteY10" fmla="*/ 1732850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87483" h="1957974">
                        <a:moveTo>
                          <a:pt x="0" y="1957706"/>
                        </a:moveTo>
                        <a:cubicBezTo>
                          <a:pt x="2029" y="1957801"/>
                          <a:pt x="85516" y="1958899"/>
                          <a:pt x="135921" y="1955841"/>
                        </a:cubicBezTo>
                        <a:lnTo>
                          <a:pt x="317898" y="1951541"/>
                        </a:lnTo>
                        <a:lnTo>
                          <a:pt x="570533" y="1945072"/>
                        </a:lnTo>
                        <a:cubicBezTo>
                          <a:pt x="655986" y="1941646"/>
                          <a:pt x="742857" y="1937234"/>
                          <a:pt x="830614" y="1930985"/>
                        </a:cubicBezTo>
                        <a:cubicBezTo>
                          <a:pt x="918371" y="1924736"/>
                          <a:pt x="999748" y="1917231"/>
                          <a:pt x="1097074" y="1907578"/>
                        </a:cubicBezTo>
                        <a:lnTo>
                          <a:pt x="1414573" y="1880377"/>
                        </a:lnTo>
                        <a:lnTo>
                          <a:pt x="1667276" y="1850092"/>
                        </a:lnTo>
                        <a:lnTo>
                          <a:pt x="1944661" y="1819632"/>
                        </a:lnTo>
                        <a:cubicBezTo>
                          <a:pt x="2028732" y="1810117"/>
                          <a:pt x="2103548" y="1794470"/>
                          <a:pt x="2176857" y="1780006"/>
                        </a:cubicBezTo>
                        <a:cubicBezTo>
                          <a:pt x="2250166" y="1765542"/>
                          <a:pt x="2320210" y="1747703"/>
                          <a:pt x="2384513" y="1732850"/>
                        </a:cubicBezTo>
                        <a:cubicBezTo>
                          <a:pt x="2448816" y="1717997"/>
                          <a:pt x="2494129" y="1711229"/>
                          <a:pt x="2562678" y="1690890"/>
                        </a:cubicBezTo>
                        <a:cubicBezTo>
                          <a:pt x="2631227" y="1670551"/>
                          <a:pt x="2718097" y="1637507"/>
                          <a:pt x="2795807" y="1610816"/>
                        </a:cubicBezTo>
                        <a:cubicBezTo>
                          <a:pt x="2863823" y="1587028"/>
                          <a:pt x="2907088" y="1572368"/>
                          <a:pt x="2970771" y="1548164"/>
                        </a:cubicBezTo>
                        <a:cubicBezTo>
                          <a:pt x="3034454" y="1523960"/>
                          <a:pt x="3111985" y="1494718"/>
                          <a:pt x="3177904" y="1465589"/>
                        </a:cubicBezTo>
                        <a:cubicBezTo>
                          <a:pt x="3243823" y="1436460"/>
                          <a:pt x="3292454" y="1412971"/>
                          <a:pt x="3366287" y="1373390"/>
                        </a:cubicBezTo>
                        <a:cubicBezTo>
                          <a:pt x="3440120" y="1333809"/>
                          <a:pt x="3548468" y="1272003"/>
                          <a:pt x="3620902" y="1228102"/>
                        </a:cubicBezTo>
                        <a:cubicBezTo>
                          <a:pt x="3693336" y="1184202"/>
                          <a:pt x="3735017" y="1156162"/>
                          <a:pt x="3800890" y="1109987"/>
                        </a:cubicBezTo>
                        <a:cubicBezTo>
                          <a:pt x="3866764" y="1063812"/>
                          <a:pt x="3950235" y="999027"/>
                          <a:pt x="4016143" y="951053"/>
                        </a:cubicBezTo>
                        <a:cubicBezTo>
                          <a:pt x="4082051" y="903079"/>
                          <a:pt x="4137513" y="865819"/>
                          <a:pt x="4196336" y="822141"/>
                        </a:cubicBezTo>
                        <a:cubicBezTo>
                          <a:pt x="4255159" y="778463"/>
                          <a:pt x="4298486" y="747960"/>
                          <a:pt x="4369083" y="688983"/>
                        </a:cubicBezTo>
                        <a:cubicBezTo>
                          <a:pt x="4439680" y="630006"/>
                          <a:pt x="4555531" y="527379"/>
                          <a:pt x="4619919" y="468280"/>
                        </a:cubicBezTo>
                        <a:cubicBezTo>
                          <a:pt x="4684307" y="409181"/>
                          <a:pt x="4708841" y="386613"/>
                          <a:pt x="4755411" y="334391"/>
                        </a:cubicBezTo>
                        <a:cubicBezTo>
                          <a:pt x="4801981" y="282169"/>
                          <a:pt x="4860663" y="210678"/>
                          <a:pt x="4899342" y="154946"/>
                        </a:cubicBezTo>
                        <a:cubicBezTo>
                          <a:pt x="4938021" y="99214"/>
                          <a:pt x="4987483" y="0"/>
                          <a:pt x="4987483" y="0"/>
                        </a:cubicBezTo>
                        <a:lnTo>
                          <a:pt x="4987483" y="0"/>
                        </a:lnTo>
                        <a:lnTo>
                          <a:pt x="4963835" y="67350"/>
                        </a:lnTo>
                      </a:path>
                    </a:pathLst>
                  </a:custGeom>
                  <a:ln w="63500">
                    <a:solidFill>
                      <a:srgbClr val="92D05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26E3C7-B435-412C-80E5-81F1A708F87A}"/>
                    </a:ext>
                  </a:extLst>
                </p:cNvPr>
                <p:cNvSpPr txBox="1"/>
                <p:nvPr/>
              </p:nvSpPr>
              <p:spPr>
                <a:xfrm>
                  <a:off x="6629403" y="5791200"/>
                  <a:ext cx="3809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t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E72FC7-E535-4A73-97C8-2F73470BFC9D}"/>
                  </a:ext>
                </a:extLst>
              </p:cNvPr>
              <p:cNvSpPr txBox="1"/>
              <p:nvPr/>
            </p:nvSpPr>
            <p:spPr>
              <a:xfrm rot="10800000">
                <a:off x="7433096" y="3383101"/>
                <a:ext cx="643400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95E06E-4CBB-4749-98F2-81860657724E}"/>
                  </a:ext>
                </a:extLst>
              </p:cNvPr>
              <p:cNvSpPr txBox="1"/>
              <p:nvPr/>
            </p:nvSpPr>
            <p:spPr>
              <a:xfrm>
                <a:off x="7504616" y="4663353"/>
                <a:ext cx="6822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ƒ (t)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56BA75-B9BD-4721-8BC8-203309539AB4}"/>
                </a:ext>
              </a:extLst>
            </p:cNvPr>
            <p:cNvSpPr txBox="1"/>
            <p:nvPr/>
          </p:nvSpPr>
          <p:spPr>
            <a:xfrm rot="5400000">
              <a:off x="6609508" y="3560051"/>
              <a:ext cx="304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{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473436-ABC3-4BF2-841B-3A70E0CC02CE}"/>
                </a:ext>
              </a:extLst>
            </p:cNvPr>
            <p:cNvSpPr txBox="1"/>
            <p:nvPr/>
          </p:nvSpPr>
          <p:spPr>
            <a:xfrm>
              <a:off x="6491372" y="3364468"/>
              <a:ext cx="5190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BE4F18D-68ED-4095-AC8F-5BA2FF3E72AD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8688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19200"/>
            <a:ext cx="8839200" cy="5638800"/>
          </a:xfrm>
        </p:spPr>
        <p:txBody>
          <a:bodyPr/>
          <a:lstStyle/>
          <a:p>
            <a:r>
              <a:rPr lang="en-US" dirty="0"/>
              <a:t>The area under the curve between a and b (“n” rectangles) is approximately equal to the sum: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+…+</a:t>
            </a:r>
            <a:r>
              <a:rPr lang="en-US" sz="2000" dirty="0"/>
              <a:t> </a:t>
            </a:r>
            <a:r>
              <a:rPr lang="en-US" dirty="0"/>
              <a:t>ƒ(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EA88C-5F2D-4944-BAE3-A1B0A9DDFDD1}"/>
              </a:ext>
            </a:extLst>
          </p:cNvPr>
          <p:cNvGrpSpPr/>
          <p:nvPr/>
        </p:nvGrpSpPr>
        <p:grpSpPr>
          <a:xfrm>
            <a:off x="4724400" y="3886200"/>
            <a:ext cx="4267200" cy="3276600"/>
            <a:chOff x="4724400" y="3429000"/>
            <a:chExt cx="4267200" cy="32766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D87458-36AD-4BFF-BB6B-3F17872A1E45}"/>
                </a:ext>
              </a:extLst>
            </p:cNvPr>
            <p:cNvGrpSpPr/>
            <p:nvPr/>
          </p:nvGrpSpPr>
          <p:grpSpPr>
            <a:xfrm>
              <a:off x="4724400" y="3429000"/>
              <a:ext cx="4114800" cy="3276600"/>
              <a:chOff x="4724400" y="3276600"/>
              <a:chExt cx="4114800" cy="32766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9EE7462-B414-4DF0-946A-6A4A57B30814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3276600"/>
                <a:chOff x="4724400" y="3276600"/>
                <a:chExt cx="4114800" cy="32766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1ACC18F-6A95-47C3-9CB8-5F46C4892725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914710"/>
                  <a:chOff x="4724400" y="3276600"/>
                  <a:chExt cx="4114800" cy="291471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1C862E8-B86F-4B7E-8E96-CB0A77FB6973}"/>
                      </a:ext>
                    </a:extLst>
                  </p:cNvPr>
                  <p:cNvGrpSpPr/>
                  <p:nvPr/>
                </p:nvGrpSpPr>
                <p:grpSpPr>
                  <a:xfrm>
                    <a:off x="4724400" y="3276600"/>
                    <a:ext cx="4114800" cy="2667000"/>
                    <a:chOff x="4287328" y="3886200"/>
                    <a:chExt cx="4114800" cy="2667000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7D78383E-3A0C-4FE7-8B71-A0FF893F82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2450" y="4191000"/>
                      <a:ext cx="3663350" cy="2209800"/>
                      <a:chOff x="3118450" y="4267200"/>
                      <a:chExt cx="3663350" cy="2209800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B0A323B6-9F17-41BA-A65B-DA0CFE06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8450" y="6172199"/>
                        <a:ext cx="304798" cy="304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C6FB38C3-0C22-4AA7-8B08-C1FD5921F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7562" y="5715000"/>
                        <a:ext cx="310552" cy="76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4BE35735-4DA3-4138-B9D9-C83B5ACFB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42428" y="5334000"/>
                        <a:ext cx="295689" cy="11429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128201E6-E6EB-44F1-AA7E-3BF7D2A4CB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2431" y="5029200"/>
                        <a:ext cx="295691" cy="1447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659F2ED1-C6CD-443F-8806-FBFFC6EE5F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2436" y="4800599"/>
                        <a:ext cx="295692" cy="16763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49E73D96-940E-4049-AA2F-8C3BF85EC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2442" y="4613694"/>
                        <a:ext cx="300487" cy="18633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86BC97B9-2F38-4CA4-9C95-C664DC3A08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243" y="4492924"/>
                        <a:ext cx="311989" cy="19840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5B065A51-AA9A-479B-A6ED-D4AB368D0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63546" y="4389408"/>
                        <a:ext cx="288985" cy="208759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46B732B9-8AEC-434A-A1C0-2FCF62783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6845" y="4389406"/>
                        <a:ext cx="297611" cy="208759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A3061BF-2D7D-41AA-8BE7-F3B06EA8A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877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752E0DB0-E7DB-4A68-84DB-E5E84D22D1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84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B2E3FD57-62E1-4070-B8B6-3066BC3BBD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700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756B7E54-5083-4E08-A186-2C9614237A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19600" y="3886200"/>
                      <a:ext cx="0" cy="2667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568B839-1708-4A87-B8B5-BD0128E28A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287328" y="6400800"/>
                      <a:ext cx="4114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16398C79-1C87-422E-A790-CDE7A407348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651562" y="4190997"/>
                      <a:ext cx="3654235" cy="2209801"/>
                    </a:xfrm>
                    <a:custGeom>
                      <a:avLst/>
                      <a:gdLst>
                        <a:gd name="connsiteX0" fmla="*/ 0 w 3352800"/>
                        <a:gd name="connsiteY0" fmla="*/ 23447 h 2102130"/>
                        <a:gd name="connsiteX1" fmla="*/ 105508 w 3352800"/>
                        <a:gd name="connsiteY1" fmla="*/ 222739 h 2102130"/>
                        <a:gd name="connsiteX2" fmla="*/ 187569 w 3352800"/>
                        <a:gd name="connsiteY2" fmla="*/ 433754 h 2102130"/>
                        <a:gd name="connsiteX3" fmla="*/ 304800 w 3352800"/>
                        <a:gd name="connsiteY3" fmla="*/ 668216 h 2102130"/>
                        <a:gd name="connsiteX4" fmla="*/ 410308 w 3352800"/>
                        <a:gd name="connsiteY4" fmla="*/ 902677 h 2102130"/>
                        <a:gd name="connsiteX5" fmla="*/ 574431 w 3352800"/>
                        <a:gd name="connsiteY5" fmla="*/ 1207477 h 2102130"/>
                        <a:gd name="connsiteX6" fmla="*/ 785446 w 3352800"/>
                        <a:gd name="connsiteY6" fmla="*/ 1500554 h 2102130"/>
                        <a:gd name="connsiteX7" fmla="*/ 914400 w 3352800"/>
                        <a:gd name="connsiteY7" fmla="*/ 1664677 h 2102130"/>
                        <a:gd name="connsiteX8" fmla="*/ 1008185 w 3352800"/>
                        <a:gd name="connsiteY8" fmla="*/ 1758462 h 2102130"/>
                        <a:gd name="connsiteX9" fmla="*/ 1078523 w 3352800"/>
                        <a:gd name="connsiteY9" fmla="*/ 1828800 h 2102130"/>
                        <a:gd name="connsiteX10" fmla="*/ 1160585 w 3352800"/>
                        <a:gd name="connsiteY10" fmla="*/ 1899139 h 2102130"/>
                        <a:gd name="connsiteX11" fmla="*/ 1289539 w 3352800"/>
                        <a:gd name="connsiteY11" fmla="*/ 1981200 h 2102130"/>
                        <a:gd name="connsiteX12" fmla="*/ 1406769 w 3352800"/>
                        <a:gd name="connsiteY12" fmla="*/ 2028093 h 2102130"/>
                        <a:gd name="connsiteX13" fmla="*/ 1535723 w 3352800"/>
                        <a:gd name="connsiteY13" fmla="*/ 2074985 h 2102130"/>
                        <a:gd name="connsiteX14" fmla="*/ 1652954 w 3352800"/>
                        <a:gd name="connsiteY14" fmla="*/ 2098431 h 2102130"/>
                        <a:gd name="connsiteX15" fmla="*/ 1699846 w 3352800"/>
                        <a:gd name="connsiteY15" fmla="*/ 2098431 h 2102130"/>
                        <a:gd name="connsiteX16" fmla="*/ 1793631 w 3352800"/>
                        <a:gd name="connsiteY16" fmla="*/ 2063262 h 2102130"/>
                        <a:gd name="connsiteX17" fmla="*/ 1910862 w 3352800"/>
                        <a:gd name="connsiteY17" fmla="*/ 2039816 h 2102130"/>
                        <a:gd name="connsiteX18" fmla="*/ 2039816 w 3352800"/>
                        <a:gd name="connsiteY18" fmla="*/ 1969477 h 2102130"/>
                        <a:gd name="connsiteX19" fmla="*/ 2192216 w 3352800"/>
                        <a:gd name="connsiteY19" fmla="*/ 1899139 h 2102130"/>
                        <a:gd name="connsiteX20" fmla="*/ 2309446 w 3352800"/>
                        <a:gd name="connsiteY20" fmla="*/ 1805354 h 2102130"/>
                        <a:gd name="connsiteX21" fmla="*/ 2450123 w 3352800"/>
                        <a:gd name="connsiteY21" fmla="*/ 1641231 h 2102130"/>
                        <a:gd name="connsiteX22" fmla="*/ 2567354 w 3352800"/>
                        <a:gd name="connsiteY22" fmla="*/ 1477108 h 2102130"/>
                        <a:gd name="connsiteX23" fmla="*/ 2731477 w 3352800"/>
                        <a:gd name="connsiteY23" fmla="*/ 1277816 h 2102130"/>
                        <a:gd name="connsiteX24" fmla="*/ 2883877 w 3352800"/>
                        <a:gd name="connsiteY24" fmla="*/ 1031631 h 2102130"/>
                        <a:gd name="connsiteX25" fmla="*/ 2965939 w 3352800"/>
                        <a:gd name="connsiteY25" fmla="*/ 855785 h 2102130"/>
                        <a:gd name="connsiteX26" fmla="*/ 3083169 w 3352800"/>
                        <a:gd name="connsiteY26" fmla="*/ 597877 h 2102130"/>
                        <a:gd name="connsiteX27" fmla="*/ 3200400 w 3352800"/>
                        <a:gd name="connsiteY27" fmla="*/ 328247 h 2102130"/>
                        <a:gd name="connsiteX28" fmla="*/ 3305908 w 3352800"/>
                        <a:gd name="connsiteY28" fmla="*/ 128954 h 2102130"/>
                        <a:gd name="connsiteX29" fmla="*/ 3352800 w 3352800"/>
                        <a:gd name="connsiteY29" fmla="*/ 0 h 2102130"/>
                        <a:gd name="connsiteX30" fmla="*/ 3352800 w 3352800"/>
                        <a:gd name="connsiteY30" fmla="*/ 0 h 2102130"/>
                        <a:gd name="connsiteX31" fmla="*/ 3352800 w 3352800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44982 w 3330428"/>
                        <a:gd name="connsiteY22" fmla="*/ 1477108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7775 w 3330428"/>
                        <a:gd name="connsiteY5" fmla="*/ 120176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95557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2352 w 3348846"/>
                        <a:gd name="connsiteY7" fmla="*/ 166570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3397 w 3348846"/>
                        <a:gd name="connsiteY6" fmla="*/ 150348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3680 w 3348846"/>
                        <a:gd name="connsiteY11" fmla="*/ 197460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6521"/>
                        <a:gd name="connsiteX1" fmla="*/ 101554 w 3348846"/>
                        <a:gd name="connsiteY1" fmla="*/ 229483 h 2106521"/>
                        <a:gd name="connsiteX2" fmla="*/ 187426 w 3348846"/>
                        <a:gd name="connsiteY2" fmla="*/ 432877 h 2106521"/>
                        <a:gd name="connsiteX3" fmla="*/ 300846 w 3348846"/>
                        <a:gd name="connsiteY3" fmla="*/ 674960 h 2106521"/>
                        <a:gd name="connsiteX4" fmla="*/ 413975 w 3348846"/>
                        <a:gd name="connsiteY4" fmla="*/ 909421 h 2106521"/>
                        <a:gd name="connsiteX5" fmla="*/ 587625 w 3348846"/>
                        <a:gd name="connsiteY5" fmla="*/ 1202790 h 2106521"/>
                        <a:gd name="connsiteX6" fmla="*/ 789113 w 3348846"/>
                        <a:gd name="connsiteY6" fmla="*/ 1499678 h 2106521"/>
                        <a:gd name="connsiteX7" fmla="*/ 918068 w 3348846"/>
                        <a:gd name="connsiteY7" fmla="*/ 1661896 h 2106521"/>
                        <a:gd name="connsiteX8" fmla="*/ 1011852 w 3348846"/>
                        <a:gd name="connsiteY8" fmla="*/ 1763301 h 2106521"/>
                        <a:gd name="connsiteX9" fmla="*/ 1082191 w 3348846"/>
                        <a:gd name="connsiteY9" fmla="*/ 1829829 h 2106521"/>
                        <a:gd name="connsiteX10" fmla="*/ 1164252 w 3348846"/>
                        <a:gd name="connsiteY10" fmla="*/ 1896358 h 2106521"/>
                        <a:gd name="connsiteX11" fmla="*/ 1283680 w 3348846"/>
                        <a:gd name="connsiteY11" fmla="*/ 1974609 h 2106521"/>
                        <a:gd name="connsiteX12" fmla="*/ 1402815 w 3348846"/>
                        <a:gd name="connsiteY12" fmla="*/ 2034837 h 2106521"/>
                        <a:gd name="connsiteX13" fmla="*/ 1531769 w 3348846"/>
                        <a:gd name="connsiteY13" fmla="*/ 2081729 h 2106521"/>
                        <a:gd name="connsiteX14" fmla="*/ 1652810 w 3348846"/>
                        <a:gd name="connsiteY14" fmla="*/ 2097555 h 2106521"/>
                        <a:gd name="connsiteX15" fmla="*/ 1695892 w 3348846"/>
                        <a:gd name="connsiteY15" fmla="*/ 2105175 h 2106521"/>
                        <a:gd name="connsiteX16" fmla="*/ 1789677 w 3348846"/>
                        <a:gd name="connsiteY16" fmla="*/ 2070006 h 2106521"/>
                        <a:gd name="connsiteX17" fmla="*/ 1906908 w 3348846"/>
                        <a:gd name="connsiteY17" fmla="*/ 2046560 h 2106521"/>
                        <a:gd name="connsiteX18" fmla="*/ 2035862 w 3348846"/>
                        <a:gd name="connsiteY18" fmla="*/ 1976221 h 2106521"/>
                        <a:gd name="connsiteX19" fmla="*/ 2188262 w 3348846"/>
                        <a:gd name="connsiteY19" fmla="*/ 1905883 h 2106521"/>
                        <a:gd name="connsiteX20" fmla="*/ 2305492 w 3348846"/>
                        <a:gd name="connsiteY20" fmla="*/ 1812098 h 2106521"/>
                        <a:gd name="connsiteX21" fmla="*/ 2446169 w 3348846"/>
                        <a:gd name="connsiteY21" fmla="*/ 1647975 h 2106521"/>
                        <a:gd name="connsiteX22" fmla="*/ 2586849 w 3348846"/>
                        <a:gd name="connsiteY22" fmla="*/ 1519025 h 2106521"/>
                        <a:gd name="connsiteX23" fmla="*/ 2727523 w 3348846"/>
                        <a:gd name="connsiteY23" fmla="*/ 1284560 h 2106521"/>
                        <a:gd name="connsiteX24" fmla="*/ 2879923 w 3348846"/>
                        <a:gd name="connsiteY24" fmla="*/ 1038375 h 2106521"/>
                        <a:gd name="connsiteX25" fmla="*/ 2961985 w 3348846"/>
                        <a:gd name="connsiteY25" fmla="*/ 862529 h 2106521"/>
                        <a:gd name="connsiteX26" fmla="*/ 3079215 w 3348846"/>
                        <a:gd name="connsiteY26" fmla="*/ 604621 h 2106521"/>
                        <a:gd name="connsiteX27" fmla="*/ 3219895 w 3348846"/>
                        <a:gd name="connsiteY27" fmla="*/ 323266 h 2106521"/>
                        <a:gd name="connsiteX28" fmla="*/ 3301954 w 3348846"/>
                        <a:gd name="connsiteY28" fmla="*/ 135698 h 2106521"/>
                        <a:gd name="connsiteX29" fmla="*/ 3348846 w 3348846"/>
                        <a:gd name="connsiteY29" fmla="*/ 6744 h 2106521"/>
                        <a:gd name="connsiteX30" fmla="*/ 3348846 w 3348846"/>
                        <a:gd name="connsiteY30" fmla="*/ 6744 h 2106521"/>
                        <a:gd name="connsiteX31" fmla="*/ 3348846 w 3348846"/>
                        <a:gd name="connsiteY31" fmla="*/ 6744 h 2106521"/>
                        <a:gd name="connsiteX0" fmla="*/ 0 w 3348846"/>
                        <a:gd name="connsiteY0" fmla="*/ 0 h 2098483"/>
                        <a:gd name="connsiteX1" fmla="*/ 101554 w 3348846"/>
                        <a:gd name="connsiteY1" fmla="*/ 229483 h 2098483"/>
                        <a:gd name="connsiteX2" fmla="*/ 187426 w 3348846"/>
                        <a:gd name="connsiteY2" fmla="*/ 432877 h 2098483"/>
                        <a:gd name="connsiteX3" fmla="*/ 300846 w 3348846"/>
                        <a:gd name="connsiteY3" fmla="*/ 674960 h 2098483"/>
                        <a:gd name="connsiteX4" fmla="*/ 413975 w 3348846"/>
                        <a:gd name="connsiteY4" fmla="*/ 909421 h 2098483"/>
                        <a:gd name="connsiteX5" fmla="*/ 587625 w 3348846"/>
                        <a:gd name="connsiteY5" fmla="*/ 1202790 h 2098483"/>
                        <a:gd name="connsiteX6" fmla="*/ 789113 w 3348846"/>
                        <a:gd name="connsiteY6" fmla="*/ 1499678 h 2098483"/>
                        <a:gd name="connsiteX7" fmla="*/ 918068 w 3348846"/>
                        <a:gd name="connsiteY7" fmla="*/ 1661896 h 2098483"/>
                        <a:gd name="connsiteX8" fmla="*/ 1011852 w 3348846"/>
                        <a:gd name="connsiteY8" fmla="*/ 1763301 h 2098483"/>
                        <a:gd name="connsiteX9" fmla="*/ 1082191 w 3348846"/>
                        <a:gd name="connsiteY9" fmla="*/ 1829829 h 2098483"/>
                        <a:gd name="connsiteX10" fmla="*/ 1164252 w 3348846"/>
                        <a:gd name="connsiteY10" fmla="*/ 1896358 h 2098483"/>
                        <a:gd name="connsiteX11" fmla="*/ 1283680 w 3348846"/>
                        <a:gd name="connsiteY11" fmla="*/ 1974609 h 2098483"/>
                        <a:gd name="connsiteX12" fmla="*/ 1402815 w 3348846"/>
                        <a:gd name="connsiteY12" fmla="*/ 2034837 h 2098483"/>
                        <a:gd name="connsiteX13" fmla="*/ 1531769 w 3348846"/>
                        <a:gd name="connsiteY13" fmla="*/ 2081729 h 2098483"/>
                        <a:gd name="connsiteX14" fmla="*/ 1652810 w 3348846"/>
                        <a:gd name="connsiteY14" fmla="*/ 2097555 h 2098483"/>
                        <a:gd name="connsiteX15" fmla="*/ 1695892 w 3348846"/>
                        <a:gd name="connsiteY15" fmla="*/ 2093744 h 2098483"/>
                        <a:gd name="connsiteX16" fmla="*/ 1789677 w 3348846"/>
                        <a:gd name="connsiteY16" fmla="*/ 2070006 h 2098483"/>
                        <a:gd name="connsiteX17" fmla="*/ 1906908 w 3348846"/>
                        <a:gd name="connsiteY17" fmla="*/ 2046560 h 2098483"/>
                        <a:gd name="connsiteX18" fmla="*/ 2035862 w 3348846"/>
                        <a:gd name="connsiteY18" fmla="*/ 1976221 h 2098483"/>
                        <a:gd name="connsiteX19" fmla="*/ 2188262 w 3348846"/>
                        <a:gd name="connsiteY19" fmla="*/ 1905883 h 2098483"/>
                        <a:gd name="connsiteX20" fmla="*/ 2305492 w 3348846"/>
                        <a:gd name="connsiteY20" fmla="*/ 1812098 h 2098483"/>
                        <a:gd name="connsiteX21" fmla="*/ 2446169 w 3348846"/>
                        <a:gd name="connsiteY21" fmla="*/ 1647975 h 2098483"/>
                        <a:gd name="connsiteX22" fmla="*/ 2586849 w 3348846"/>
                        <a:gd name="connsiteY22" fmla="*/ 1519025 h 2098483"/>
                        <a:gd name="connsiteX23" fmla="*/ 2727523 w 3348846"/>
                        <a:gd name="connsiteY23" fmla="*/ 1284560 h 2098483"/>
                        <a:gd name="connsiteX24" fmla="*/ 2879923 w 3348846"/>
                        <a:gd name="connsiteY24" fmla="*/ 1038375 h 2098483"/>
                        <a:gd name="connsiteX25" fmla="*/ 2961985 w 3348846"/>
                        <a:gd name="connsiteY25" fmla="*/ 862529 h 2098483"/>
                        <a:gd name="connsiteX26" fmla="*/ 3079215 w 3348846"/>
                        <a:gd name="connsiteY26" fmla="*/ 604621 h 2098483"/>
                        <a:gd name="connsiteX27" fmla="*/ 3219895 w 3348846"/>
                        <a:gd name="connsiteY27" fmla="*/ 323266 h 2098483"/>
                        <a:gd name="connsiteX28" fmla="*/ 3301954 w 3348846"/>
                        <a:gd name="connsiteY28" fmla="*/ 135698 h 2098483"/>
                        <a:gd name="connsiteX29" fmla="*/ 3348846 w 3348846"/>
                        <a:gd name="connsiteY29" fmla="*/ 6744 h 2098483"/>
                        <a:gd name="connsiteX30" fmla="*/ 3348846 w 3348846"/>
                        <a:gd name="connsiteY30" fmla="*/ 6744 h 2098483"/>
                        <a:gd name="connsiteX31" fmla="*/ 3348846 w 3348846"/>
                        <a:gd name="connsiteY31" fmla="*/ 6744 h 2098483"/>
                        <a:gd name="connsiteX0" fmla="*/ 0 w 3348846"/>
                        <a:gd name="connsiteY0" fmla="*/ 0 h 2097086"/>
                        <a:gd name="connsiteX1" fmla="*/ 101554 w 3348846"/>
                        <a:gd name="connsiteY1" fmla="*/ 229483 h 2097086"/>
                        <a:gd name="connsiteX2" fmla="*/ 187426 w 3348846"/>
                        <a:gd name="connsiteY2" fmla="*/ 432877 h 2097086"/>
                        <a:gd name="connsiteX3" fmla="*/ 300846 w 3348846"/>
                        <a:gd name="connsiteY3" fmla="*/ 674960 h 2097086"/>
                        <a:gd name="connsiteX4" fmla="*/ 413975 w 3348846"/>
                        <a:gd name="connsiteY4" fmla="*/ 909421 h 2097086"/>
                        <a:gd name="connsiteX5" fmla="*/ 587625 w 3348846"/>
                        <a:gd name="connsiteY5" fmla="*/ 1202790 h 2097086"/>
                        <a:gd name="connsiteX6" fmla="*/ 789113 w 3348846"/>
                        <a:gd name="connsiteY6" fmla="*/ 1499678 h 2097086"/>
                        <a:gd name="connsiteX7" fmla="*/ 918068 w 3348846"/>
                        <a:gd name="connsiteY7" fmla="*/ 1661896 h 2097086"/>
                        <a:gd name="connsiteX8" fmla="*/ 1011852 w 3348846"/>
                        <a:gd name="connsiteY8" fmla="*/ 1763301 h 2097086"/>
                        <a:gd name="connsiteX9" fmla="*/ 1082191 w 3348846"/>
                        <a:gd name="connsiteY9" fmla="*/ 1829829 h 2097086"/>
                        <a:gd name="connsiteX10" fmla="*/ 1164252 w 3348846"/>
                        <a:gd name="connsiteY10" fmla="*/ 1896358 h 2097086"/>
                        <a:gd name="connsiteX11" fmla="*/ 1283680 w 3348846"/>
                        <a:gd name="connsiteY11" fmla="*/ 1974609 h 2097086"/>
                        <a:gd name="connsiteX12" fmla="*/ 1402815 w 3348846"/>
                        <a:gd name="connsiteY12" fmla="*/ 2034837 h 2097086"/>
                        <a:gd name="connsiteX13" fmla="*/ 1531769 w 3348846"/>
                        <a:gd name="connsiteY13" fmla="*/ 2081729 h 2097086"/>
                        <a:gd name="connsiteX14" fmla="*/ 1641379 w 3348846"/>
                        <a:gd name="connsiteY14" fmla="*/ 2095649 h 2097086"/>
                        <a:gd name="connsiteX15" fmla="*/ 1695892 w 3348846"/>
                        <a:gd name="connsiteY15" fmla="*/ 2093744 h 2097086"/>
                        <a:gd name="connsiteX16" fmla="*/ 1789677 w 3348846"/>
                        <a:gd name="connsiteY16" fmla="*/ 2070006 h 2097086"/>
                        <a:gd name="connsiteX17" fmla="*/ 1906908 w 3348846"/>
                        <a:gd name="connsiteY17" fmla="*/ 2046560 h 2097086"/>
                        <a:gd name="connsiteX18" fmla="*/ 2035862 w 3348846"/>
                        <a:gd name="connsiteY18" fmla="*/ 1976221 h 2097086"/>
                        <a:gd name="connsiteX19" fmla="*/ 2188262 w 3348846"/>
                        <a:gd name="connsiteY19" fmla="*/ 1905883 h 2097086"/>
                        <a:gd name="connsiteX20" fmla="*/ 2305492 w 3348846"/>
                        <a:gd name="connsiteY20" fmla="*/ 1812098 h 2097086"/>
                        <a:gd name="connsiteX21" fmla="*/ 2446169 w 3348846"/>
                        <a:gd name="connsiteY21" fmla="*/ 1647975 h 2097086"/>
                        <a:gd name="connsiteX22" fmla="*/ 2586849 w 3348846"/>
                        <a:gd name="connsiteY22" fmla="*/ 1519025 h 2097086"/>
                        <a:gd name="connsiteX23" fmla="*/ 2727523 w 3348846"/>
                        <a:gd name="connsiteY23" fmla="*/ 1284560 h 2097086"/>
                        <a:gd name="connsiteX24" fmla="*/ 2879923 w 3348846"/>
                        <a:gd name="connsiteY24" fmla="*/ 1038375 h 2097086"/>
                        <a:gd name="connsiteX25" fmla="*/ 2961985 w 3348846"/>
                        <a:gd name="connsiteY25" fmla="*/ 862529 h 2097086"/>
                        <a:gd name="connsiteX26" fmla="*/ 3079215 w 3348846"/>
                        <a:gd name="connsiteY26" fmla="*/ 604621 h 2097086"/>
                        <a:gd name="connsiteX27" fmla="*/ 3219895 w 3348846"/>
                        <a:gd name="connsiteY27" fmla="*/ 323266 h 2097086"/>
                        <a:gd name="connsiteX28" fmla="*/ 3301954 w 3348846"/>
                        <a:gd name="connsiteY28" fmla="*/ 135698 h 2097086"/>
                        <a:gd name="connsiteX29" fmla="*/ 3348846 w 3348846"/>
                        <a:gd name="connsiteY29" fmla="*/ 6744 h 2097086"/>
                        <a:gd name="connsiteX30" fmla="*/ 3348846 w 3348846"/>
                        <a:gd name="connsiteY30" fmla="*/ 6744 h 2097086"/>
                        <a:gd name="connsiteX31" fmla="*/ 3348846 w 3348846"/>
                        <a:gd name="connsiteY31" fmla="*/ 6744 h 2097086"/>
                        <a:gd name="connsiteX0" fmla="*/ 0 w 3348846"/>
                        <a:gd name="connsiteY0" fmla="*/ 0 h 2094107"/>
                        <a:gd name="connsiteX1" fmla="*/ 101554 w 3348846"/>
                        <a:gd name="connsiteY1" fmla="*/ 229483 h 2094107"/>
                        <a:gd name="connsiteX2" fmla="*/ 187426 w 3348846"/>
                        <a:gd name="connsiteY2" fmla="*/ 432877 h 2094107"/>
                        <a:gd name="connsiteX3" fmla="*/ 300846 w 3348846"/>
                        <a:gd name="connsiteY3" fmla="*/ 674960 h 2094107"/>
                        <a:gd name="connsiteX4" fmla="*/ 413975 w 3348846"/>
                        <a:gd name="connsiteY4" fmla="*/ 909421 h 2094107"/>
                        <a:gd name="connsiteX5" fmla="*/ 587625 w 3348846"/>
                        <a:gd name="connsiteY5" fmla="*/ 1202790 h 2094107"/>
                        <a:gd name="connsiteX6" fmla="*/ 789113 w 3348846"/>
                        <a:gd name="connsiteY6" fmla="*/ 1499678 h 2094107"/>
                        <a:gd name="connsiteX7" fmla="*/ 918068 w 3348846"/>
                        <a:gd name="connsiteY7" fmla="*/ 1661896 h 2094107"/>
                        <a:gd name="connsiteX8" fmla="*/ 1011852 w 3348846"/>
                        <a:gd name="connsiteY8" fmla="*/ 1763301 h 2094107"/>
                        <a:gd name="connsiteX9" fmla="*/ 1082191 w 3348846"/>
                        <a:gd name="connsiteY9" fmla="*/ 1829829 h 2094107"/>
                        <a:gd name="connsiteX10" fmla="*/ 1164252 w 3348846"/>
                        <a:gd name="connsiteY10" fmla="*/ 1896358 h 2094107"/>
                        <a:gd name="connsiteX11" fmla="*/ 1283680 w 3348846"/>
                        <a:gd name="connsiteY11" fmla="*/ 1974609 h 2094107"/>
                        <a:gd name="connsiteX12" fmla="*/ 1402815 w 3348846"/>
                        <a:gd name="connsiteY12" fmla="*/ 2034837 h 2094107"/>
                        <a:gd name="connsiteX13" fmla="*/ 1531769 w 3348846"/>
                        <a:gd name="connsiteY13" fmla="*/ 2081729 h 2094107"/>
                        <a:gd name="connsiteX14" fmla="*/ 1635663 w 3348846"/>
                        <a:gd name="connsiteY14" fmla="*/ 2084217 h 2094107"/>
                        <a:gd name="connsiteX15" fmla="*/ 1695892 w 3348846"/>
                        <a:gd name="connsiteY15" fmla="*/ 2093744 h 2094107"/>
                        <a:gd name="connsiteX16" fmla="*/ 1789677 w 3348846"/>
                        <a:gd name="connsiteY16" fmla="*/ 2070006 h 2094107"/>
                        <a:gd name="connsiteX17" fmla="*/ 1906908 w 3348846"/>
                        <a:gd name="connsiteY17" fmla="*/ 2046560 h 2094107"/>
                        <a:gd name="connsiteX18" fmla="*/ 2035862 w 3348846"/>
                        <a:gd name="connsiteY18" fmla="*/ 1976221 h 2094107"/>
                        <a:gd name="connsiteX19" fmla="*/ 2188262 w 3348846"/>
                        <a:gd name="connsiteY19" fmla="*/ 1905883 h 2094107"/>
                        <a:gd name="connsiteX20" fmla="*/ 2305492 w 3348846"/>
                        <a:gd name="connsiteY20" fmla="*/ 1812098 h 2094107"/>
                        <a:gd name="connsiteX21" fmla="*/ 2446169 w 3348846"/>
                        <a:gd name="connsiteY21" fmla="*/ 1647975 h 2094107"/>
                        <a:gd name="connsiteX22" fmla="*/ 2586849 w 3348846"/>
                        <a:gd name="connsiteY22" fmla="*/ 1519025 h 2094107"/>
                        <a:gd name="connsiteX23" fmla="*/ 2727523 w 3348846"/>
                        <a:gd name="connsiteY23" fmla="*/ 1284560 h 2094107"/>
                        <a:gd name="connsiteX24" fmla="*/ 2879923 w 3348846"/>
                        <a:gd name="connsiteY24" fmla="*/ 1038375 h 2094107"/>
                        <a:gd name="connsiteX25" fmla="*/ 2961985 w 3348846"/>
                        <a:gd name="connsiteY25" fmla="*/ 862529 h 2094107"/>
                        <a:gd name="connsiteX26" fmla="*/ 3079215 w 3348846"/>
                        <a:gd name="connsiteY26" fmla="*/ 604621 h 2094107"/>
                        <a:gd name="connsiteX27" fmla="*/ 3219895 w 3348846"/>
                        <a:gd name="connsiteY27" fmla="*/ 323266 h 2094107"/>
                        <a:gd name="connsiteX28" fmla="*/ 3301954 w 3348846"/>
                        <a:gd name="connsiteY28" fmla="*/ 135698 h 2094107"/>
                        <a:gd name="connsiteX29" fmla="*/ 3348846 w 3348846"/>
                        <a:gd name="connsiteY29" fmla="*/ 6744 h 2094107"/>
                        <a:gd name="connsiteX30" fmla="*/ 3348846 w 3348846"/>
                        <a:gd name="connsiteY30" fmla="*/ 6744 h 2094107"/>
                        <a:gd name="connsiteX31" fmla="*/ 3348846 w 3348846"/>
                        <a:gd name="connsiteY31" fmla="*/ 6744 h 2094107"/>
                        <a:gd name="connsiteX0" fmla="*/ 0 w 3348846"/>
                        <a:gd name="connsiteY0" fmla="*/ 0 h 2094117"/>
                        <a:gd name="connsiteX1" fmla="*/ 101554 w 3348846"/>
                        <a:gd name="connsiteY1" fmla="*/ 229483 h 2094117"/>
                        <a:gd name="connsiteX2" fmla="*/ 187426 w 3348846"/>
                        <a:gd name="connsiteY2" fmla="*/ 432877 h 2094117"/>
                        <a:gd name="connsiteX3" fmla="*/ 300846 w 3348846"/>
                        <a:gd name="connsiteY3" fmla="*/ 674960 h 2094117"/>
                        <a:gd name="connsiteX4" fmla="*/ 413975 w 3348846"/>
                        <a:gd name="connsiteY4" fmla="*/ 909421 h 2094117"/>
                        <a:gd name="connsiteX5" fmla="*/ 587625 w 3348846"/>
                        <a:gd name="connsiteY5" fmla="*/ 1202790 h 2094117"/>
                        <a:gd name="connsiteX6" fmla="*/ 789113 w 3348846"/>
                        <a:gd name="connsiteY6" fmla="*/ 1499678 h 2094117"/>
                        <a:gd name="connsiteX7" fmla="*/ 918068 w 3348846"/>
                        <a:gd name="connsiteY7" fmla="*/ 1661896 h 2094117"/>
                        <a:gd name="connsiteX8" fmla="*/ 1011852 w 3348846"/>
                        <a:gd name="connsiteY8" fmla="*/ 1763301 h 2094117"/>
                        <a:gd name="connsiteX9" fmla="*/ 1082191 w 3348846"/>
                        <a:gd name="connsiteY9" fmla="*/ 1829829 h 2094117"/>
                        <a:gd name="connsiteX10" fmla="*/ 1164252 w 3348846"/>
                        <a:gd name="connsiteY10" fmla="*/ 1896358 h 2094117"/>
                        <a:gd name="connsiteX11" fmla="*/ 1283680 w 3348846"/>
                        <a:gd name="connsiteY11" fmla="*/ 1974609 h 2094117"/>
                        <a:gd name="connsiteX12" fmla="*/ 1402815 w 3348846"/>
                        <a:gd name="connsiteY12" fmla="*/ 2034837 h 2094117"/>
                        <a:gd name="connsiteX13" fmla="*/ 1535579 w 3348846"/>
                        <a:gd name="connsiteY13" fmla="*/ 2079824 h 2094117"/>
                        <a:gd name="connsiteX14" fmla="*/ 1635663 w 3348846"/>
                        <a:gd name="connsiteY14" fmla="*/ 2084217 h 2094117"/>
                        <a:gd name="connsiteX15" fmla="*/ 1695892 w 3348846"/>
                        <a:gd name="connsiteY15" fmla="*/ 2093744 h 2094117"/>
                        <a:gd name="connsiteX16" fmla="*/ 1789677 w 3348846"/>
                        <a:gd name="connsiteY16" fmla="*/ 2070006 h 2094117"/>
                        <a:gd name="connsiteX17" fmla="*/ 1906908 w 3348846"/>
                        <a:gd name="connsiteY17" fmla="*/ 2046560 h 2094117"/>
                        <a:gd name="connsiteX18" fmla="*/ 2035862 w 3348846"/>
                        <a:gd name="connsiteY18" fmla="*/ 1976221 h 2094117"/>
                        <a:gd name="connsiteX19" fmla="*/ 2188262 w 3348846"/>
                        <a:gd name="connsiteY19" fmla="*/ 1905883 h 2094117"/>
                        <a:gd name="connsiteX20" fmla="*/ 2305492 w 3348846"/>
                        <a:gd name="connsiteY20" fmla="*/ 1812098 h 2094117"/>
                        <a:gd name="connsiteX21" fmla="*/ 2446169 w 3348846"/>
                        <a:gd name="connsiteY21" fmla="*/ 1647975 h 2094117"/>
                        <a:gd name="connsiteX22" fmla="*/ 2586849 w 3348846"/>
                        <a:gd name="connsiteY22" fmla="*/ 1519025 h 2094117"/>
                        <a:gd name="connsiteX23" fmla="*/ 2727523 w 3348846"/>
                        <a:gd name="connsiteY23" fmla="*/ 1284560 h 2094117"/>
                        <a:gd name="connsiteX24" fmla="*/ 2879923 w 3348846"/>
                        <a:gd name="connsiteY24" fmla="*/ 1038375 h 2094117"/>
                        <a:gd name="connsiteX25" fmla="*/ 2961985 w 3348846"/>
                        <a:gd name="connsiteY25" fmla="*/ 862529 h 2094117"/>
                        <a:gd name="connsiteX26" fmla="*/ 3079215 w 3348846"/>
                        <a:gd name="connsiteY26" fmla="*/ 604621 h 2094117"/>
                        <a:gd name="connsiteX27" fmla="*/ 3219895 w 3348846"/>
                        <a:gd name="connsiteY27" fmla="*/ 323266 h 2094117"/>
                        <a:gd name="connsiteX28" fmla="*/ 3301954 w 3348846"/>
                        <a:gd name="connsiteY28" fmla="*/ 135698 h 2094117"/>
                        <a:gd name="connsiteX29" fmla="*/ 3348846 w 3348846"/>
                        <a:gd name="connsiteY29" fmla="*/ 6744 h 2094117"/>
                        <a:gd name="connsiteX30" fmla="*/ 3348846 w 3348846"/>
                        <a:gd name="connsiteY30" fmla="*/ 6744 h 2094117"/>
                        <a:gd name="connsiteX31" fmla="*/ 3348846 w 3348846"/>
                        <a:gd name="connsiteY31" fmla="*/ 6744 h 2094117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2815 w 3348846"/>
                        <a:gd name="connsiteY12" fmla="*/ 2034837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7568 w 3348846"/>
                        <a:gd name="connsiteY8" fmla="*/ 1761396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5862 w 3348846"/>
                        <a:gd name="connsiteY18" fmla="*/ 1976221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0167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1681 w 3348846"/>
                        <a:gd name="connsiteY20" fmla="*/ 1808287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9776 w 3348846"/>
                        <a:gd name="connsiteY20" fmla="*/ 1804476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1133 w 3348846"/>
                        <a:gd name="connsiteY22" fmla="*/ 1499971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7323 w 3348846"/>
                        <a:gd name="connsiteY22" fmla="*/ 149425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5618 w 3348846"/>
                        <a:gd name="connsiteY23" fmla="*/ 1276938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8492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4980759"/>
                        <a:gd name="connsiteY0" fmla="*/ 1957278 h 2079114"/>
                        <a:gd name="connsiteX1" fmla="*/ 1733467 w 4980759"/>
                        <a:gd name="connsiteY1" fmla="*/ 222739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82707 w 4980759"/>
                        <a:gd name="connsiteY1" fmla="*/ 190897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279441 w 4980759"/>
                        <a:gd name="connsiteY1" fmla="*/ 1962579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880215"/>
                        <a:gd name="connsiteY0" fmla="*/ 1962151 h 2079114"/>
                        <a:gd name="connsiteX1" fmla="*/ 178897 w 4880215"/>
                        <a:gd name="connsiteY1" fmla="*/ 1962579 h 2079114"/>
                        <a:gd name="connsiteX2" fmla="*/ 666947 w 4880215"/>
                        <a:gd name="connsiteY2" fmla="*/ 1917424 h 2079114"/>
                        <a:gd name="connsiteX3" fmla="*/ 1012392 w 4880215"/>
                        <a:gd name="connsiteY3" fmla="*/ 1910958 h 2079114"/>
                        <a:gd name="connsiteX4" fmla="*/ 1442624 w 4880215"/>
                        <a:gd name="connsiteY4" fmla="*/ 1814021 h 2079114"/>
                        <a:gd name="connsiteX5" fmla="*/ 1778691 w 4880215"/>
                        <a:gd name="connsiteY5" fmla="*/ 1819854 h 2079114"/>
                        <a:gd name="connsiteX6" fmla="*/ 2281811 w 4880215"/>
                        <a:gd name="connsiteY6" fmla="*/ 1751229 h 2079114"/>
                        <a:gd name="connsiteX7" fmla="*/ 2449438 w 4880215"/>
                        <a:gd name="connsiteY7" fmla="*/ 1738002 h 2079114"/>
                        <a:gd name="connsiteX8" fmla="*/ 2548937 w 4880215"/>
                        <a:gd name="connsiteY8" fmla="*/ 1754652 h 2079114"/>
                        <a:gd name="connsiteX9" fmla="*/ 2613560 w 4880215"/>
                        <a:gd name="connsiteY9" fmla="*/ 1817369 h 2079114"/>
                        <a:gd name="connsiteX10" fmla="*/ 2701337 w 4880215"/>
                        <a:gd name="connsiteY10" fmla="*/ 1889614 h 2079114"/>
                        <a:gd name="connsiteX11" fmla="*/ 2815049 w 4880215"/>
                        <a:gd name="connsiteY11" fmla="*/ 1967865 h 2079114"/>
                        <a:gd name="connsiteX12" fmla="*/ 2937994 w 4880215"/>
                        <a:gd name="connsiteY12" fmla="*/ 2024282 h 2079114"/>
                        <a:gd name="connsiteX13" fmla="*/ 3068853 w 4880215"/>
                        <a:gd name="connsiteY13" fmla="*/ 2065459 h 2079114"/>
                        <a:gd name="connsiteX14" fmla="*/ 3167032 w 4880215"/>
                        <a:gd name="connsiteY14" fmla="*/ 2077473 h 2079114"/>
                        <a:gd name="connsiteX15" fmla="*/ 3231071 w 4880215"/>
                        <a:gd name="connsiteY15" fmla="*/ 2077472 h 2079114"/>
                        <a:gd name="connsiteX16" fmla="*/ 3321046 w 4880215"/>
                        <a:gd name="connsiteY16" fmla="*/ 2063262 h 2079114"/>
                        <a:gd name="connsiteX17" fmla="*/ 3436371 w 4880215"/>
                        <a:gd name="connsiteY17" fmla="*/ 2036005 h 2079114"/>
                        <a:gd name="connsiteX18" fmla="*/ 3569137 w 4880215"/>
                        <a:gd name="connsiteY18" fmla="*/ 1975193 h 2079114"/>
                        <a:gd name="connsiteX19" fmla="*/ 3717726 w 4880215"/>
                        <a:gd name="connsiteY19" fmla="*/ 1883896 h 2079114"/>
                        <a:gd name="connsiteX20" fmla="*/ 3827335 w 4880215"/>
                        <a:gd name="connsiteY20" fmla="*/ 1793921 h 2079114"/>
                        <a:gd name="connsiteX21" fmla="*/ 3977538 w 4880215"/>
                        <a:gd name="connsiteY21" fmla="*/ 1641231 h 2079114"/>
                        <a:gd name="connsiteX22" fmla="*/ 4102976 w 4880215"/>
                        <a:gd name="connsiteY22" fmla="*/ 1483700 h 2079114"/>
                        <a:gd name="connsiteX23" fmla="*/ 4251272 w 4880215"/>
                        <a:gd name="connsiteY23" fmla="*/ 1268289 h 2079114"/>
                        <a:gd name="connsiteX24" fmla="*/ 4396051 w 4880215"/>
                        <a:gd name="connsiteY24" fmla="*/ 1029725 h 2079114"/>
                        <a:gd name="connsiteX25" fmla="*/ 4493354 w 4880215"/>
                        <a:gd name="connsiteY25" fmla="*/ 855785 h 2079114"/>
                        <a:gd name="connsiteX26" fmla="*/ 4618206 w 4880215"/>
                        <a:gd name="connsiteY26" fmla="*/ 595972 h 2079114"/>
                        <a:gd name="connsiteX27" fmla="*/ 4751264 w 4880215"/>
                        <a:gd name="connsiteY27" fmla="*/ 316522 h 2079114"/>
                        <a:gd name="connsiteX28" fmla="*/ 4833323 w 4880215"/>
                        <a:gd name="connsiteY28" fmla="*/ 128954 h 2079114"/>
                        <a:gd name="connsiteX29" fmla="*/ 4880215 w 4880215"/>
                        <a:gd name="connsiteY29" fmla="*/ 0 h 2079114"/>
                        <a:gd name="connsiteX30" fmla="*/ 4880215 w 4880215"/>
                        <a:gd name="connsiteY30" fmla="*/ 0 h 2079114"/>
                        <a:gd name="connsiteX31" fmla="*/ 4866878 w 4880215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39759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31019 w 4926620"/>
                        <a:gd name="connsiteY19" fmla="*/ 156224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95523"/>
                        <a:gd name="connsiteX1" fmla="*/ 225302 w 4926620"/>
                        <a:gd name="connsiteY1" fmla="*/ 1962579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1306 w 4927926"/>
                        <a:gd name="connsiteY0" fmla="*/ 1971898 h 2095523"/>
                        <a:gd name="connsiteX1" fmla="*/ 64191 w 4927926"/>
                        <a:gd name="connsiteY1" fmla="*/ 1982073 h 2095523"/>
                        <a:gd name="connsiteX2" fmla="*/ 714658 w 4927926"/>
                        <a:gd name="connsiteY2" fmla="*/ 1917424 h 2095523"/>
                        <a:gd name="connsiteX3" fmla="*/ 1060103 w 4927926"/>
                        <a:gd name="connsiteY3" fmla="*/ 1910958 h 2095523"/>
                        <a:gd name="connsiteX4" fmla="*/ 1490335 w 4927926"/>
                        <a:gd name="connsiteY4" fmla="*/ 1814021 h 2095523"/>
                        <a:gd name="connsiteX5" fmla="*/ 1826402 w 4927926"/>
                        <a:gd name="connsiteY5" fmla="*/ 1819854 h 2095523"/>
                        <a:gd name="connsiteX6" fmla="*/ 2329522 w 4927926"/>
                        <a:gd name="connsiteY6" fmla="*/ 1751229 h 2095523"/>
                        <a:gd name="connsiteX7" fmla="*/ 2497149 w 4927926"/>
                        <a:gd name="connsiteY7" fmla="*/ 1738002 h 2095523"/>
                        <a:gd name="connsiteX8" fmla="*/ 2596648 w 4927926"/>
                        <a:gd name="connsiteY8" fmla="*/ 1754652 h 2095523"/>
                        <a:gd name="connsiteX9" fmla="*/ 2661271 w 4927926"/>
                        <a:gd name="connsiteY9" fmla="*/ 1817369 h 2095523"/>
                        <a:gd name="connsiteX10" fmla="*/ 2749048 w 4927926"/>
                        <a:gd name="connsiteY10" fmla="*/ 1889614 h 2095523"/>
                        <a:gd name="connsiteX11" fmla="*/ 2862760 w 4927926"/>
                        <a:gd name="connsiteY11" fmla="*/ 1967865 h 2095523"/>
                        <a:gd name="connsiteX12" fmla="*/ 2985705 w 4927926"/>
                        <a:gd name="connsiteY12" fmla="*/ 2024282 h 2095523"/>
                        <a:gd name="connsiteX13" fmla="*/ 3116564 w 4927926"/>
                        <a:gd name="connsiteY13" fmla="*/ 2065459 h 2095523"/>
                        <a:gd name="connsiteX14" fmla="*/ 3214743 w 4927926"/>
                        <a:gd name="connsiteY14" fmla="*/ 2077473 h 2095523"/>
                        <a:gd name="connsiteX15" fmla="*/ 3278782 w 4927926"/>
                        <a:gd name="connsiteY15" fmla="*/ 2077472 h 2095523"/>
                        <a:gd name="connsiteX16" fmla="*/ 3368757 w 4927926"/>
                        <a:gd name="connsiteY16" fmla="*/ 2063262 h 2095523"/>
                        <a:gd name="connsiteX17" fmla="*/ 3120577 w 4927926"/>
                        <a:gd name="connsiteY17" fmla="*/ 1689987 h 2095523"/>
                        <a:gd name="connsiteX18" fmla="*/ 3214672 w 4927926"/>
                        <a:gd name="connsiteY18" fmla="*/ 1614554 h 2095523"/>
                        <a:gd name="connsiteX19" fmla="*/ 3332325 w 4927926"/>
                        <a:gd name="connsiteY19" fmla="*/ 1562246 h 2095523"/>
                        <a:gd name="connsiteX20" fmla="*/ 3565679 w 4927926"/>
                        <a:gd name="connsiteY20" fmla="*/ 1491764 h 2095523"/>
                        <a:gd name="connsiteX21" fmla="*/ 3785491 w 4927926"/>
                        <a:gd name="connsiteY21" fmla="*/ 1397556 h 2095523"/>
                        <a:gd name="connsiteX22" fmla="*/ 4019205 w 4927926"/>
                        <a:gd name="connsiteY22" fmla="*/ 1283886 h 2095523"/>
                        <a:gd name="connsiteX23" fmla="*/ 4206173 w 4927926"/>
                        <a:gd name="connsiteY23" fmla="*/ 1141578 h 2095523"/>
                        <a:gd name="connsiteX24" fmla="*/ 4343219 w 4927926"/>
                        <a:gd name="connsiteY24" fmla="*/ 1010231 h 2095523"/>
                        <a:gd name="connsiteX25" fmla="*/ 4517864 w 4927926"/>
                        <a:gd name="connsiteY25" fmla="*/ 855785 h 2095523"/>
                        <a:gd name="connsiteX26" fmla="*/ 4665917 w 4927926"/>
                        <a:gd name="connsiteY26" fmla="*/ 595972 h 2095523"/>
                        <a:gd name="connsiteX27" fmla="*/ 4798975 w 4927926"/>
                        <a:gd name="connsiteY27" fmla="*/ 316522 h 2095523"/>
                        <a:gd name="connsiteX28" fmla="*/ 4881034 w 4927926"/>
                        <a:gd name="connsiteY28" fmla="*/ 128954 h 2095523"/>
                        <a:gd name="connsiteX29" fmla="*/ 4927926 w 4927926"/>
                        <a:gd name="connsiteY29" fmla="*/ 0 h 2095523"/>
                        <a:gd name="connsiteX30" fmla="*/ 4927926 w 4927926"/>
                        <a:gd name="connsiteY30" fmla="*/ 0 h 2095523"/>
                        <a:gd name="connsiteX31" fmla="*/ 4914589 w 4927926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794128"/>
                        <a:gd name="connsiteY0" fmla="*/ 1982073 h 2095523"/>
                        <a:gd name="connsiteX1" fmla="*/ 580860 w 4794128"/>
                        <a:gd name="connsiteY1" fmla="*/ 1917424 h 2095523"/>
                        <a:gd name="connsiteX2" fmla="*/ 926305 w 4794128"/>
                        <a:gd name="connsiteY2" fmla="*/ 1910958 h 2095523"/>
                        <a:gd name="connsiteX3" fmla="*/ 1356537 w 4794128"/>
                        <a:gd name="connsiteY3" fmla="*/ 1814021 h 2095523"/>
                        <a:gd name="connsiteX4" fmla="*/ 1692604 w 4794128"/>
                        <a:gd name="connsiteY4" fmla="*/ 1819854 h 2095523"/>
                        <a:gd name="connsiteX5" fmla="*/ 2195724 w 4794128"/>
                        <a:gd name="connsiteY5" fmla="*/ 1751229 h 2095523"/>
                        <a:gd name="connsiteX6" fmla="*/ 2363351 w 4794128"/>
                        <a:gd name="connsiteY6" fmla="*/ 1738002 h 2095523"/>
                        <a:gd name="connsiteX7" fmla="*/ 2462850 w 4794128"/>
                        <a:gd name="connsiteY7" fmla="*/ 1754652 h 2095523"/>
                        <a:gd name="connsiteX8" fmla="*/ 2527473 w 4794128"/>
                        <a:gd name="connsiteY8" fmla="*/ 1817369 h 2095523"/>
                        <a:gd name="connsiteX9" fmla="*/ 2615250 w 4794128"/>
                        <a:gd name="connsiteY9" fmla="*/ 1889614 h 2095523"/>
                        <a:gd name="connsiteX10" fmla="*/ 2728962 w 4794128"/>
                        <a:gd name="connsiteY10" fmla="*/ 1967865 h 2095523"/>
                        <a:gd name="connsiteX11" fmla="*/ 2851907 w 4794128"/>
                        <a:gd name="connsiteY11" fmla="*/ 2024282 h 2095523"/>
                        <a:gd name="connsiteX12" fmla="*/ 2982766 w 4794128"/>
                        <a:gd name="connsiteY12" fmla="*/ 2065459 h 2095523"/>
                        <a:gd name="connsiteX13" fmla="*/ 3080945 w 4794128"/>
                        <a:gd name="connsiteY13" fmla="*/ 2077473 h 2095523"/>
                        <a:gd name="connsiteX14" fmla="*/ 3144984 w 4794128"/>
                        <a:gd name="connsiteY14" fmla="*/ 2077472 h 2095523"/>
                        <a:gd name="connsiteX15" fmla="*/ 3234959 w 4794128"/>
                        <a:gd name="connsiteY15" fmla="*/ 2063262 h 2095523"/>
                        <a:gd name="connsiteX16" fmla="*/ 2986779 w 4794128"/>
                        <a:gd name="connsiteY16" fmla="*/ 1689987 h 2095523"/>
                        <a:gd name="connsiteX17" fmla="*/ 3080874 w 4794128"/>
                        <a:gd name="connsiteY17" fmla="*/ 1614554 h 2095523"/>
                        <a:gd name="connsiteX18" fmla="*/ 3198527 w 4794128"/>
                        <a:gd name="connsiteY18" fmla="*/ 1562246 h 2095523"/>
                        <a:gd name="connsiteX19" fmla="*/ 3431881 w 4794128"/>
                        <a:gd name="connsiteY19" fmla="*/ 1491764 h 2095523"/>
                        <a:gd name="connsiteX20" fmla="*/ 3651693 w 4794128"/>
                        <a:gd name="connsiteY20" fmla="*/ 1397556 h 2095523"/>
                        <a:gd name="connsiteX21" fmla="*/ 3885407 w 4794128"/>
                        <a:gd name="connsiteY21" fmla="*/ 1283886 h 2095523"/>
                        <a:gd name="connsiteX22" fmla="*/ 4072375 w 4794128"/>
                        <a:gd name="connsiteY22" fmla="*/ 1141578 h 2095523"/>
                        <a:gd name="connsiteX23" fmla="*/ 4209421 w 4794128"/>
                        <a:gd name="connsiteY23" fmla="*/ 1010231 h 2095523"/>
                        <a:gd name="connsiteX24" fmla="*/ 4384066 w 4794128"/>
                        <a:gd name="connsiteY24" fmla="*/ 855785 h 2095523"/>
                        <a:gd name="connsiteX25" fmla="*/ 4532119 w 4794128"/>
                        <a:gd name="connsiteY25" fmla="*/ 595972 h 2095523"/>
                        <a:gd name="connsiteX26" fmla="*/ 4665177 w 4794128"/>
                        <a:gd name="connsiteY26" fmla="*/ 316522 h 2095523"/>
                        <a:gd name="connsiteX27" fmla="*/ 4747236 w 4794128"/>
                        <a:gd name="connsiteY27" fmla="*/ 128954 h 2095523"/>
                        <a:gd name="connsiteX28" fmla="*/ 4794128 w 4794128"/>
                        <a:gd name="connsiteY28" fmla="*/ 0 h 2095523"/>
                        <a:gd name="connsiteX29" fmla="*/ 4794128 w 4794128"/>
                        <a:gd name="connsiteY29" fmla="*/ 0 h 2095523"/>
                        <a:gd name="connsiteX30" fmla="*/ 4780791 w 4794128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758747 w 4972015"/>
                        <a:gd name="connsiteY1" fmla="*/ 1917424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816339 w 4972015"/>
                        <a:gd name="connsiteY9" fmla="*/ 1870120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42527 w 4972015"/>
                        <a:gd name="connsiteY22" fmla="*/ 1161072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1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2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4204"/>
                        <a:gd name="connsiteX1" fmla="*/ 302430 w 4972015"/>
                        <a:gd name="connsiteY1" fmla="*/ 1951541 h 2104204"/>
                        <a:gd name="connsiteX2" fmla="*/ 555065 w 4972015"/>
                        <a:gd name="connsiteY2" fmla="*/ 1945072 h 2104204"/>
                        <a:gd name="connsiteX3" fmla="*/ 815146 w 4972015"/>
                        <a:gd name="connsiteY3" fmla="*/ 1930985 h 2104204"/>
                        <a:gd name="connsiteX4" fmla="*/ 1081606 w 4972015"/>
                        <a:gd name="connsiteY4" fmla="*/ 1907578 h 2104204"/>
                        <a:gd name="connsiteX5" fmla="*/ 1399105 w 4972015"/>
                        <a:gd name="connsiteY5" fmla="*/ 1868193 h 2104204"/>
                        <a:gd name="connsiteX6" fmla="*/ 1659542 w 4972015"/>
                        <a:gd name="connsiteY6" fmla="*/ 1840345 h 2104204"/>
                        <a:gd name="connsiteX7" fmla="*/ 1913724 w 4972015"/>
                        <a:gd name="connsiteY7" fmla="*/ 1813134 h 2104204"/>
                        <a:gd name="connsiteX8" fmla="*/ 2171703 w 4972015"/>
                        <a:gd name="connsiteY8" fmla="*/ 1802748 h 2104204"/>
                        <a:gd name="connsiteX9" fmla="*/ 2491504 w 4972015"/>
                        <a:gd name="connsiteY9" fmla="*/ 1797017 h 2104204"/>
                        <a:gd name="connsiteX10" fmla="*/ 2906849 w 4972015"/>
                        <a:gd name="connsiteY10" fmla="*/ 1967865 h 2104204"/>
                        <a:gd name="connsiteX11" fmla="*/ 3029794 w 4972015"/>
                        <a:gd name="connsiteY11" fmla="*/ 2024282 h 2104204"/>
                        <a:gd name="connsiteX12" fmla="*/ 3160653 w 4972015"/>
                        <a:gd name="connsiteY12" fmla="*/ 2065459 h 2104204"/>
                        <a:gd name="connsiteX13" fmla="*/ 3258832 w 4972015"/>
                        <a:gd name="connsiteY13" fmla="*/ 2077473 h 2104204"/>
                        <a:gd name="connsiteX14" fmla="*/ 3164666 w 4972015"/>
                        <a:gd name="connsiteY14" fmla="*/ 1689987 h 2104204"/>
                        <a:gd name="connsiteX15" fmla="*/ 3258761 w 4972015"/>
                        <a:gd name="connsiteY15" fmla="*/ 1614554 h 2104204"/>
                        <a:gd name="connsiteX16" fmla="*/ 3376414 w 4972015"/>
                        <a:gd name="connsiteY16" fmla="*/ 1562246 h 2104204"/>
                        <a:gd name="connsiteX17" fmla="*/ 3609768 w 4972015"/>
                        <a:gd name="connsiteY17" fmla="*/ 1491764 h 2104204"/>
                        <a:gd name="connsiteX18" fmla="*/ 3829580 w 4972015"/>
                        <a:gd name="connsiteY18" fmla="*/ 1397556 h 2104204"/>
                        <a:gd name="connsiteX19" fmla="*/ 4063294 w 4972015"/>
                        <a:gd name="connsiteY19" fmla="*/ 1283886 h 2104204"/>
                        <a:gd name="connsiteX20" fmla="*/ 4242527 w 4972015"/>
                        <a:gd name="connsiteY20" fmla="*/ 1161072 h 2104204"/>
                        <a:gd name="connsiteX21" fmla="*/ 4402776 w 4972015"/>
                        <a:gd name="connsiteY21" fmla="*/ 1019978 h 2104204"/>
                        <a:gd name="connsiteX22" fmla="*/ 4561953 w 4972015"/>
                        <a:gd name="connsiteY22" fmla="*/ 855785 h 2104204"/>
                        <a:gd name="connsiteX23" fmla="*/ 4710006 w 4972015"/>
                        <a:gd name="connsiteY23" fmla="*/ 595972 h 2104204"/>
                        <a:gd name="connsiteX24" fmla="*/ 4843064 w 4972015"/>
                        <a:gd name="connsiteY24" fmla="*/ 316522 h 2104204"/>
                        <a:gd name="connsiteX25" fmla="*/ 4925123 w 4972015"/>
                        <a:gd name="connsiteY25" fmla="*/ 128954 h 2104204"/>
                        <a:gd name="connsiteX26" fmla="*/ 4972015 w 4972015"/>
                        <a:gd name="connsiteY26" fmla="*/ 0 h 2104204"/>
                        <a:gd name="connsiteX27" fmla="*/ 4972015 w 4972015"/>
                        <a:gd name="connsiteY27" fmla="*/ 0 h 2104204"/>
                        <a:gd name="connsiteX28" fmla="*/ 4958678 w 4972015"/>
                        <a:gd name="connsiteY28" fmla="*/ 38109 h 2104204"/>
                        <a:gd name="connsiteX0" fmla="*/ 0 w 4972015"/>
                        <a:gd name="connsiteY0" fmla="*/ 1972326 h 2084817"/>
                        <a:gd name="connsiteX1" fmla="*/ 302430 w 4972015"/>
                        <a:gd name="connsiteY1" fmla="*/ 1951541 h 2084817"/>
                        <a:gd name="connsiteX2" fmla="*/ 555065 w 4972015"/>
                        <a:gd name="connsiteY2" fmla="*/ 1945072 h 2084817"/>
                        <a:gd name="connsiteX3" fmla="*/ 815146 w 4972015"/>
                        <a:gd name="connsiteY3" fmla="*/ 1930985 h 2084817"/>
                        <a:gd name="connsiteX4" fmla="*/ 1081606 w 4972015"/>
                        <a:gd name="connsiteY4" fmla="*/ 1907578 h 2084817"/>
                        <a:gd name="connsiteX5" fmla="*/ 1399105 w 4972015"/>
                        <a:gd name="connsiteY5" fmla="*/ 1868193 h 2084817"/>
                        <a:gd name="connsiteX6" fmla="*/ 1659542 w 4972015"/>
                        <a:gd name="connsiteY6" fmla="*/ 1840345 h 2084817"/>
                        <a:gd name="connsiteX7" fmla="*/ 1913724 w 4972015"/>
                        <a:gd name="connsiteY7" fmla="*/ 1813134 h 2084817"/>
                        <a:gd name="connsiteX8" fmla="*/ 2171703 w 4972015"/>
                        <a:gd name="connsiteY8" fmla="*/ 1802748 h 2084817"/>
                        <a:gd name="connsiteX9" fmla="*/ 2491504 w 4972015"/>
                        <a:gd name="connsiteY9" fmla="*/ 1797017 h 2084817"/>
                        <a:gd name="connsiteX10" fmla="*/ 2906849 w 4972015"/>
                        <a:gd name="connsiteY10" fmla="*/ 1967865 h 2084817"/>
                        <a:gd name="connsiteX11" fmla="*/ 3029794 w 4972015"/>
                        <a:gd name="connsiteY11" fmla="*/ 2024282 h 2084817"/>
                        <a:gd name="connsiteX12" fmla="*/ 3160653 w 4972015"/>
                        <a:gd name="connsiteY12" fmla="*/ 2065459 h 2084817"/>
                        <a:gd name="connsiteX13" fmla="*/ 3164666 w 4972015"/>
                        <a:gd name="connsiteY13" fmla="*/ 1689987 h 2084817"/>
                        <a:gd name="connsiteX14" fmla="*/ 3258761 w 4972015"/>
                        <a:gd name="connsiteY14" fmla="*/ 1614554 h 2084817"/>
                        <a:gd name="connsiteX15" fmla="*/ 3376414 w 4972015"/>
                        <a:gd name="connsiteY15" fmla="*/ 1562246 h 2084817"/>
                        <a:gd name="connsiteX16" fmla="*/ 3609768 w 4972015"/>
                        <a:gd name="connsiteY16" fmla="*/ 1491764 h 2084817"/>
                        <a:gd name="connsiteX17" fmla="*/ 3829580 w 4972015"/>
                        <a:gd name="connsiteY17" fmla="*/ 1397556 h 2084817"/>
                        <a:gd name="connsiteX18" fmla="*/ 4063294 w 4972015"/>
                        <a:gd name="connsiteY18" fmla="*/ 1283886 h 2084817"/>
                        <a:gd name="connsiteX19" fmla="*/ 4242527 w 4972015"/>
                        <a:gd name="connsiteY19" fmla="*/ 1161072 h 2084817"/>
                        <a:gd name="connsiteX20" fmla="*/ 4402776 w 4972015"/>
                        <a:gd name="connsiteY20" fmla="*/ 1019978 h 2084817"/>
                        <a:gd name="connsiteX21" fmla="*/ 4561953 w 4972015"/>
                        <a:gd name="connsiteY21" fmla="*/ 855785 h 2084817"/>
                        <a:gd name="connsiteX22" fmla="*/ 4710006 w 4972015"/>
                        <a:gd name="connsiteY22" fmla="*/ 595972 h 2084817"/>
                        <a:gd name="connsiteX23" fmla="*/ 4843064 w 4972015"/>
                        <a:gd name="connsiteY23" fmla="*/ 316522 h 2084817"/>
                        <a:gd name="connsiteX24" fmla="*/ 4925123 w 4972015"/>
                        <a:gd name="connsiteY24" fmla="*/ 128954 h 2084817"/>
                        <a:gd name="connsiteX25" fmla="*/ 4972015 w 4972015"/>
                        <a:gd name="connsiteY25" fmla="*/ 0 h 2084817"/>
                        <a:gd name="connsiteX26" fmla="*/ 4972015 w 4972015"/>
                        <a:gd name="connsiteY26" fmla="*/ 0 h 2084817"/>
                        <a:gd name="connsiteX27" fmla="*/ 4958678 w 4972015"/>
                        <a:gd name="connsiteY27" fmla="*/ 38109 h 2084817"/>
                        <a:gd name="connsiteX0" fmla="*/ 0 w 4972015"/>
                        <a:gd name="connsiteY0" fmla="*/ 1972326 h 2040335"/>
                        <a:gd name="connsiteX1" fmla="*/ 302430 w 4972015"/>
                        <a:gd name="connsiteY1" fmla="*/ 1951541 h 2040335"/>
                        <a:gd name="connsiteX2" fmla="*/ 555065 w 4972015"/>
                        <a:gd name="connsiteY2" fmla="*/ 1945072 h 2040335"/>
                        <a:gd name="connsiteX3" fmla="*/ 815146 w 4972015"/>
                        <a:gd name="connsiteY3" fmla="*/ 1930985 h 2040335"/>
                        <a:gd name="connsiteX4" fmla="*/ 1081606 w 4972015"/>
                        <a:gd name="connsiteY4" fmla="*/ 1907578 h 2040335"/>
                        <a:gd name="connsiteX5" fmla="*/ 1399105 w 4972015"/>
                        <a:gd name="connsiteY5" fmla="*/ 1868193 h 2040335"/>
                        <a:gd name="connsiteX6" fmla="*/ 1659542 w 4972015"/>
                        <a:gd name="connsiteY6" fmla="*/ 1840345 h 2040335"/>
                        <a:gd name="connsiteX7" fmla="*/ 1913724 w 4972015"/>
                        <a:gd name="connsiteY7" fmla="*/ 1813134 h 2040335"/>
                        <a:gd name="connsiteX8" fmla="*/ 2171703 w 4972015"/>
                        <a:gd name="connsiteY8" fmla="*/ 1802748 h 2040335"/>
                        <a:gd name="connsiteX9" fmla="*/ 2491504 w 4972015"/>
                        <a:gd name="connsiteY9" fmla="*/ 1797017 h 2040335"/>
                        <a:gd name="connsiteX10" fmla="*/ 2906849 w 4972015"/>
                        <a:gd name="connsiteY10" fmla="*/ 1967865 h 2040335"/>
                        <a:gd name="connsiteX11" fmla="*/ 3029794 w 4972015"/>
                        <a:gd name="connsiteY11" fmla="*/ 2024282 h 2040335"/>
                        <a:gd name="connsiteX12" fmla="*/ 3164666 w 4972015"/>
                        <a:gd name="connsiteY12" fmla="*/ 1689987 h 2040335"/>
                        <a:gd name="connsiteX13" fmla="*/ 3258761 w 4972015"/>
                        <a:gd name="connsiteY13" fmla="*/ 1614554 h 2040335"/>
                        <a:gd name="connsiteX14" fmla="*/ 3376414 w 4972015"/>
                        <a:gd name="connsiteY14" fmla="*/ 1562246 h 2040335"/>
                        <a:gd name="connsiteX15" fmla="*/ 3609768 w 4972015"/>
                        <a:gd name="connsiteY15" fmla="*/ 1491764 h 2040335"/>
                        <a:gd name="connsiteX16" fmla="*/ 3829580 w 4972015"/>
                        <a:gd name="connsiteY16" fmla="*/ 1397556 h 2040335"/>
                        <a:gd name="connsiteX17" fmla="*/ 4063294 w 4972015"/>
                        <a:gd name="connsiteY17" fmla="*/ 1283886 h 2040335"/>
                        <a:gd name="connsiteX18" fmla="*/ 4242527 w 4972015"/>
                        <a:gd name="connsiteY18" fmla="*/ 1161072 h 2040335"/>
                        <a:gd name="connsiteX19" fmla="*/ 4402776 w 4972015"/>
                        <a:gd name="connsiteY19" fmla="*/ 1019978 h 2040335"/>
                        <a:gd name="connsiteX20" fmla="*/ 4561953 w 4972015"/>
                        <a:gd name="connsiteY20" fmla="*/ 855785 h 2040335"/>
                        <a:gd name="connsiteX21" fmla="*/ 4710006 w 4972015"/>
                        <a:gd name="connsiteY21" fmla="*/ 595972 h 2040335"/>
                        <a:gd name="connsiteX22" fmla="*/ 4843064 w 4972015"/>
                        <a:gd name="connsiteY22" fmla="*/ 316522 h 2040335"/>
                        <a:gd name="connsiteX23" fmla="*/ 4925123 w 4972015"/>
                        <a:gd name="connsiteY23" fmla="*/ 128954 h 2040335"/>
                        <a:gd name="connsiteX24" fmla="*/ 4972015 w 4972015"/>
                        <a:gd name="connsiteY24" fmla="*/ 0 h 2040335"/>
                        <a:gd name="connsiteX25" fmla="*/ 4972015 w 4972015"/>
                        <a:gd name="connsiteY25" fmla="*/ 0 h 2040335"/>
                        <a:gd name="connsiteX26" fmla="*/ 4958678 w 4972015"/>
                        <a:gd name="connsiteY26" fmla="*/ 38109 h 2040335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906849 w 4972015"/>
                        <a:gd name="connsiteY10" fmla="*/ 1967865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77523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63968 w 4972015"/>
                        <a:gd name="connsiteY8" fmla="*/ 180762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4518 w 4972015"/>
                        <a:gd name="connsiteY12" fmla="*/ 1596899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69890 h 1969890"/>
                        <a:gd name="connsiteX1" fmla="*/ 302430 w 4972015"/>
                        <a:gd name="connsiteY1" fmla="*/ 1951541 h 1969890"/>
                        <a:gd name="connsiteX2" fmla="*/ 555065 w 4972015"/>
                        <a:gd name="connsiteY2" fmla="*/ 1945072 h 1969890"/>
                        <a:gd name="connsiteX3" fmla="*/ 815146 w 4972015"/>
                        <a:gd name="connsiteY3" fmla="*/ 1930985 h 1969890"/>
                        <a:gd name="connsiteX4" fmla="*/ 1081606 w 4972015"/>
                        <a:gd name="connsiteY4" fmla="*/ 1907578 h 1969890"/>
                        <a:gd name="connsiteX5" fmla="*/ 1399105 w 4972015"/>
                        <a:gd name="connsiteY5" fmla="*/ 1880377 h 1969890"/>
                        <a:gd name="connsiteX6" fmla="*/ 1651808 w 4972015"/>
                        <a:gd name="connsiteY6" fmla="*/ 1850092 h 1969890"/>
                        <a:gd name="connsiteX7" fmla="*/ 1929193 w 4972015"/>
                        <a:gd name="connsiteY7" fmla="*/ 1822881 h 1969890"/>
                        <a:gd name="connsiteX8" fmla="*/ 2156233 w 4972015"/>
                        <a:gd name="connsiteY8" fmla="*/ 1793002 h 1969890"/>
                        <a:gd name="connsiteX9" fmla="*/ 2487636 w 4972015"/>
                        <a:gd name="connsiteY9" fmla="*/ 1745846 h 1969890"/>
                        <a:gd name="connsiteX10" fmla="*/ 2748298 w 4972015"/>
                        <a:gd name="connsiteY10" fmla="*/ 1697387 h 1969890"/>
                        <a:gd name="connsiteX11" fmla="*/ 2898930 w 4972015"/>
                        <a:gd name="connsiteY11" fmla="*/ 1659551 h 1969890"/>
                        <a:gd name="connsiteX12" fmla="*/ 3094518 w 4972015"/>
                        <a:gd name="connsiteY12" fmla="*/ 1596899 h 1969890"/>
                        <a:gd name="connsiteX13" fmla="*/ 3244934 w 4972015"/>
                        <a:gd name="connsiteY13" fmla="*/ 1520822 h 1969890"/>
                        <a:gd name="connsiteX14" fmla="*/ 3428161 w 4972015"/>
                        <a:gd name="connsiteY14" fmla="*/ 1405880 h 1969890"/>
                        <a:gd name="connsiteX15" fmla="*/ 3605434 w 4972015"/>
                        <a:gd name="connsiteY15" fmla="*/ 1238661 h 1969890"/>
                        <a:gd name="connsiteX16" fmla="*/ 3699057 w 4972015"/>
                        <a:gd name="connsiteY16" fmla="*/ 1089681 h 1969890"/>
                        <a:gd name="connsiteX17" fmla="*/ 3990363 w 4972015"/>
                        <a:gd name="connsiteY17" fmla="*/ 931559 h 1969890"/>
                        <a:gd name="connsiteX18" fmla="*/ 4206649 w 4972015"/>
                        <a:gd name="connsiteY18" fmla="*/ 790463 h 1969890"/>
                        <a:gd name="connsiteX19" fmla="*/ 4302054 w 4972015"/>
                        <a:gd name="connsiteY19" fmla="*/ 679236 h 1969890"/>
                        <a:gd name="connsiteX20" fmla="*/ 4485860 w 4972015"/>
                        <a:gd name="connsiteY20" fmla="*/ 543007 h 1969890"/>
                        <a:gd name="connsiteX21" fmla="*/ 4843064 w 4972015"/>
                        <a:gd name="connsiteY21" fmla="*/ 316522 h 1969890"/>
                        <a:gd name="connsiteX22" fmla="*/ 4925123 w 4972015"/>
                        <a:gd name="connsiteY22" fmla="*/ 128954 h 1969890"/>
                        <a:gd name="connsiteX23" fmla="*/ 4972015 w 4972015"/>
                        <a:gd name="connsiteY23" fmla="*/ 0 h 1969890"/>
                        <a:gd name="connsiteX24" fmla="*/ 4972015 w 4972015"/>
                        <a:gd name="connsiteY24" fmla="*/ 0 h 1969890"/>
                        <a:gd name="connsiteX25" fmla="*/ 4958678 w 4972015"/>
                        <a:gd name="connsiteY25" fmla="*/ 38109 h 1969890"/>
                        <a:gd name="connsiteX0" fmla="*/ 13315 w 4985330"/>
                        <a:gd name="connsiteY0" fmla="*/ 1969890 h 1971704"/>
                        <a:gd name="connsiteX1" fmla="*/ 25490 w 4985330"/>
                        <a:gd name="connsiteY1" fmla="*/ 1970462 h 1971704"/>
                        <a:gd name="connsiteX2" fmla="*/ 315745 w 4985330"/>
                        <a:gd name="connsiteY2" fmla="*/ 1951541 h 1971704"/>
                        <a:gd name="connsiteX3" fmla="*/ 568380 w 4985330"/>
                        <a:gd name="connsiteY3" fmla="*/ 1945072 h 1971704"/>
                        <a:gd name="connsiteX4" fmla="*/ 828461 w 4985330"/>
                        <a:gd name="connsiteY4" fmla="*/ 1930985 h 1971704"/>
                        <a:gd name="connsiteX5" fmla="*/ 1094921 w 4985330"/>
                        <a:gd name="connsiteY5" fmla="*/ 1907578 h 1971704"/>
                        <a:gd name="connsiteX6" fmla="*/ 1412420 w 4985330"/>
                        <a:gd name="connsiteY6" fmla="*/ 1880377 h 1971704"/>
                        <a:gd name="connsiteX7" fmla="*/ 1665123 w 4985330"/>
                        <a:gd name="connsiteY7" fmla="*/ 1850092 h 1971704"/>
                        <a:gd name="connsiteX8" fmla="*/ 1942508 w 4985330"/>
                        <a:gd name="connsiteY8" fmla="*/ 1822881 h 1971704"/>
                        <a:gd name="connsiteX9" fmla="*/ 2169548 w 4985330"/>
                        <a:gd name="connsiteY9" fmla="*/ 1793002 h 1971704"/>
                        <a:gd name="connsiteX10" fmla="*/ 2500951 w 4985330"/>
                        <a:gd name="connsiteY10" fmla="*/ 1745846 h 1971704"/>
                        <a:gd name="connsiteX11" fmla="*/ 2761613 w 4985330"/>
                        <a:gd name="connsiteY11" fmla="*/ 1697387 h 1971704"/>
                        <a:gd name="connsiteX12" fmla="*/ 2912245 w 4985330"/>
                        <a:gd name="connsiteY12" fmla="*/ 1659551 h 1971704"/>
                        <a:gd name="connsiteX13" fmla="*/ 3107833 w 4985330"/>
                        <a:gd name="connsiteY13" fmla="*/ 1596899 h 1971704"/>
                        <a:gd name="connsiteX14" fmla="*/ 3258249 w 4985330"/>
                        <a:gd name="connsiteY14" fmla="*/ 1520822 h 1971704"/>
                        <a:gd name="connsiteX15" fmla="*/ 3441476 w 4985330"/>
                        <a:gd name="connsiteY15" fmla="*/ 1405880 h 1971704"/>
                        <a:gd name="connsiteX16" fmla="*/ 3618749 w 4985330"/>
                        <a:gd name="connsiteY16" fmla="*/ 1238661 h 1971704"/>
                        <a:gd name="connsiteX17" fmla="*/ 3712372 w 4985330"/>
                        <a:gd name="connsiteY17" fmla="*/ 1089681 h 1971704"/>
                        <a:gd name="connsiteX18" fmla="*/ 4003678 w 4985330"/>
                        <a:gd name="connsiteY18" fmla="*/ 931559 h 1971704"/>
                        <a:gd name="connsiteX19" fmla="*/ 4219964 w 4985330"/>
                        <a:gd name="connsiteY19" fmla="*/ 790463 h 1971704"/>
                        <a:gd name="connsiteX20" fmla="*/ 4315369 w 4985330"/>
                        <a:gd name="connsiteY20" fmla="*/ 679236 h 1971704"/>
                        <a:gd name="connsiteX21" fmla="*/ 4499175 w 4985330"/>
                        <a:gd name="connsiteY21" fmla="*/ 543007 h 1971704"/>
                        <a:gd name="connsiteX22" fmla="*/ 4856379 w 4985330"/>
                        <a:gd name="connsiteY22" fmla="*/ 316522 h 1971704"/>
                        <a:gd name="connsiteX23" fmla="*/ 4938438 w 4985330"/>
                        <a:gd name="connsiteY23" fmla="*/ 128954 h 1971704"/>
                        <a:gd name="connsiteX24" fmla="*/ 4985330 w 4985330"/>
                        <a:gd name="connsiteY24" fmla="*/ 0 h 1971704"/>
                        <a:gd name="connsiteX25" fmla="*/ 4985330 w 4985330"/>
                        <a:gd name="connsiteY25" fmla="*/ 0 h 1971704"/>
                        <a:gd name="connsiteX26" fmla="*/ 4971993 w 4985330"/>
                        <a:gd name="connsiteY26" fmla="*/ 38109 h 1971704"/>
                        <a:gd name="connsiteX0" fmla="*/ 0 w 4972015"/>
                        <a:gd name="connsiteY0" fmla="*/ 1969890 h 1969890"/>
                        <a:gd name="connsiteX1" fmla="*/ 120453 w 4972015"/>
                        <a:gd name="connsiteY1" fmla="*/ 1955841 h 1969890"/>
                        <a:gd name="connsiteX2" fmla="*/ 302430 w 4972015"/>
                        <a:gd name="connsiteY2" fmla="*/ 1951541 h 1969890"/>
                        <a:gd name="connsiteX3" fmla="*/ 555065 w 4972015"/>
                        <a:gd name="connsiteY3" fmla="*/ 1945072 h 1969890"/>
                        <a:gd name="connsiteX4" fmla="*/ 815146 w 4972015"/>
                        <a:gd name="connsiteY4" fmla="*/ 1930985 h 1969890"/>
                        <a:gd name="connsiteX5" fmla="*/ 1081606 w 4972015"/>
                        <a:gd name="connsiteY5" fmla="*/ 1907578 h 1969890"/>
                        <a:gd name="connsiteX6" fmla="*/ 1399105 w 4972015"/>
                        <a:gd name="connsiteY6" fmla="*/ 1880377 h 1969890"/>
                        <a:gd name="connsiteX7" fmla="*/ 1651808 w 4972015"/>
                        <a:gd name="connsiteY7" fmla="*/ 1850092 h 1969890"/>
                        <a:gd name="connsiteX8" fmla="*/ 1929193 w 4972015"/>
                        <a:gd name="connsiteY8" fmla="*/ 1822881 h 1969890"/>
                        <a:gd name="connsiteX9" fmla="*/ 2156233 w 4972015"/>
                        <a:gd name="connsiteY9" fmla="*/ 1793002 h 1969890"/>
                        <a:gd name="connsiteX10" fmla="*/ 2487636 w 4972015"/>
                        <a:gd name="connsiteY10" fmla="*/ 1745846 h 1969890"/>
                        <a:gd name="connsiteX11" fmla="*/ 2748298 w 4972015"/>
                        <a:gd name="connsiteY11" fmla="*/ 1697387 h 1969890"/>
                        <a:gd name="connsiteX12" fmla="*/ 2898930 w 4972015"/>
                        <a:gd name="connsiteY12" fmla="*/ 1659551 h 1969890"/>
                        <a:gd name="connsiteX13" fmla="*/ 3094518 w 4972015"/>
                        <a:gd name="connsiteY13" fmla="*/ 1596899 h 1969890"/>
                        <a:gd name="connsiteX14" fmla="*/ 3244934 w 4972015"/>
                        <a:gd name="connsiteY14" fmla="*/ 1520822 h 1969890"/>
                        <a:gd name="connsiteX15" fmla="*/ 3428161 w 4972015"/>
                        <a:gd name="connsiteY15" fmla="*/ 1405880 h 1969890"/>
                        <a:gd name="connsiteX16" fmla="*/ 3605434 w 4972015"/>
                        <a:gd name="connsiteY16" fmla="*/ 1238661 h 1969890"/>
                        <a:gd name="connsiteX17" fmla="*/ 3699057 w 4972015"/>
                        <a:gd name="connsiteY17" fmla="*/ 1089681 h 1969890"/>
                        <a:gd name="connsiteX18" fmla="*/ 3990363 w 4972015"/>
                        <a:gd name="connsiteY18" fmla="*/ 931559 h 1969890"/>
                        <a:gd name="connsiteX19" fmla="*/ 4206649 w 4972015"/>
                        <a:gd name="connsiteY19" fmla="*/ 790463 h 1969890"/>
                        <a:gd name="connsiteX20" fmla="*/ 4302054 w 4972015"/>
                        <a:gd name="connsiteY20" fmla="*/ 679236 h 1969890"/>
                        <a:gd name="connsiteX21" fmla="*/ 4485860 w 4972015"/>
                        <a:gd name="connsiteY21" fmla="*/ 543007 h 1969890"/>
                        <a:gd name="connsiteX22" fmla="*/ 4843064 w 4972015"/>
                        <a:gd name="connsiteY22" fmla="*/ 316522 h 1969890"/>
                        <a:gd name="connsiteX23" fmla="*/ 4925123 w 4972015"/>
                        <a:gd name="connsiteY23" fmla="*/ 128954 h 1969890"/>
                        <a:gd name="connsiteX24" fmla="*/ 4972015 w 4972015"/>
                        <a:gd name="connsiteY24" fmla="*/ 0 h 1969890"/>
                        <a:gd name="connsiteX25" fmla="*/ 4972015 w 4972015"/>
                        <a:gd name="connsiteY25" fmla="*/ 0 h 1969890"/>
                        <a:gd name="connsiteX26" fmla="*/ 4958678 w 4972015"/>
                        <a:gd name="connsiteY26" fmla="*/ 38109 h 1969890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14525 w 4987483"/>
                        <a:gd name="connsiteY17" fmla="*/ 1089681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614239 w 4987483"/>
                        <a:gd name="connsiteY11" fmla="*/ 1671395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475024 w 4987483"/>
                        <a:gd name="connsiteY11" fmla="*/ 1716882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16273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384513 w 4987483"/>
                        <a:gd name="connsiteY10" fmla="*/ 1732850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987483" h="1957974">
                          <a:moveTo>
                            <a:pt x="0" y="1957706"/>
                          </a:moveTo>
                          <a:cubicBezTo>
                            <a:pt x="2029" y="1957801"/>
                            <a:pt x="85516" y="1958899"/>
                            <a:pt x="135921" y="1955841"/>
                          </a:cubicBezTo>
                          <a:lnTo>
                            <a:pt x="317898" y="1951541"/>
                          </a:lnTo>
                          <a:lnTo>
                            <a:pt x="570533" y="1945072"/>
                          </a:lnTo>
                          <a:cubicBezTo>
                            <a:pt x="655986" y="1941646"/>
                            <a:pt x="742857" y="1937234"/>
                            <a:pt x="830614" y="1930985"/>
                          </a:cubicBezTo>
                          <a:cubicBezTo>
                            <a:pt x="918371" y="1924736"/>
                            <a:pt x="999748" y="1917231"/>
                            <a:pt x="1097074" y="1907578"/>
                          </a:cubicBezTo>
                          <a:lnTo>
                            <a:pt x="1414573" y="1880377"/>
                          </a:lnTo>
                          <a:lnTo>
                            <a:pt x="1667276" y="1850092"/>
                          </a:lnTo>
                          <a:lnTo>
                            <a:pt x="1944661" y="1819632"/>
                          </a:lnTo>
                          <a:cubicBezTo>
                            <a:pt x="2028732" y="1810117"/>
                            <a:pt x="2103548" y="1794470"/>
                            <a:pt x="2176857" y="1780006"/>
                          </a:cubicBezTo>
                          <a:cubicBezTo>
                            <a:pt x="2250166" y="1765542"/>
                            <a:pt x="2320210" y="1747703"/>
                            <a:pt x="2384513" y="1732850"/>
                          </a:cubicBezTo>
                          <a:cubicBezTo>
                            <a:pt x="2448816" y="1717997"/>
                            <a:pt x="2494129" y="1711229"/>
                            <a:pt x="2562678" y="1690890"/>
                          </a:cubicBezTo>
                          <a:cubicBezTo>
                            <a:pt x="2631227" y="1670551"/>
                            <a:pt x="2718097" y="1637507"/>
                            <a:pt x="2795807" y="1610816"/>
                          </a:cubicBezTo>
                          <a:cubicBezTo>
                            <a:pt x="2863823" y="1587028"/>
                            <a:pt x="2907088" y="1572368"/>
                            <a:pt x="2970771" y="1548164"/>
                          </a:cubicBezTo>
                          <a:cubicBezTo>
                            <a:pt x="3034454" y="1523960"/>
                            <a:pt x="3111985" y="1494718"/>
                            <a:pt x="3177904" y="1465589"/>
                          </a:cubicBezTo>
                          <a:cubicBezTo>
                            <a:pt x="3243823" y="1436460"/>
                            <a:pt x="3292454" y="1412971"/>
                            <a:pt x="3366287" y="1373390"/>
                          </a:cubicBezTo>
                          <a:cubicBezTo>
                            <a:pt x="3440120" y="1333809"/>
                            <a:pt x="3548468" y="1272003"/>
                            <a:pt x="3620902" y="1228102"/>
                          </a:cubicBezTo>
                          <a:cubicBezTo>
                            <a:pt x="3693336" y="1184202"/>
                            <a:pt x="3735017" y="1156162"/>
                            <a:pt x="3800890" y="1109987"/>
                          </a:cubicBezTo>
                          <a:cubicBezTo>
                            <a:pt x="3866764" y="1063812"/>
                            <a:pt x="3950235" y="999027"/>
                            <a:pt x="4016143" y="951053"/>
                          </a:cubicBezTo>
                          <a:cubicBezTo>
                            <a:pt x="4082051" y="903079"/>
                            <a:pt x="4137513" y="865819"/>
                            <a:pt x="4196336" y="822141"/>
                          </a:cubicBezTo>
                          <a:cubicBezTo>
                            <a:pt x="4255159" y="778463"/>
                            <a:pt x="4298486" y="747960"/>
                            <a:pt x="4369083" y="688983"/>
                          </a:cubicBezTo>
                          <a:cubicBezTo>
                            <a:pt x="4439680" y="630006"/>
                            <a:pt x="4555531" y="527379"/>
                            <a:pt x="4619919" y="468280"/>
                          </a:cubicBezTo>
                          <a:cubicBezTo>
                            <a:pt x="4684307" y="409181"/>
                            <a:pt x="4708841" y="386613"/>
                            <a:pt x="4755411" y="334391"/>
                          </a:cubicBezTo>
                          <a:cubicBezTo>
                            <a:pt x="4801981" y="282169"/>
                            <a:pt x="4860663" y="210678"/>
                            <a:pt x="4899342" y="154946"/>
                          </a:cubicBezTo>
                          <a:cubicBezTo>
                            <a:pt x="4938021" y="99214"/>
                            <a:pt x="4987483" y="0"/>
                            <a:pt x="4987483" y="0"/>
                          </a:cubicBezTo>
                          <a:lnTo>
                            <a:pt x="4987483" y="0"/>
                          </a:lnTo>
                          <a:lnTo>
                            <a:pt x="4963835" y="67350"/>
                          </a:lnTo>
                        </a:path>
                      </a:pathLst>
                    </a:custGeom>
                    <a:ln w="6350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3081D3C-79EC-4900-A3B9-07ED66C595AD}"/>
                      </a:ext>
                    </a:extLst>
                  </p:cNvPr>
                  <p:cNvSpPr txBox="1"/>
                  <p:nvPr/>
                </p:nvSpPr>
                <p:spPr>
                  <a:xfrm>
                    <a:off x="6629403" y="5791200"/>
                    <a:ext cx="38099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/>
                      <a:t>t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D84444F-A1DE-4CCA-9EB1-2BAAE7E6E1A0}"/>
                    </a:ext>
                  </a:extLst>
                </p:cNvPr>
                <p:cNvSpPr txBox="1"/>
                <p:nvPr/>
              </p:nvSpPr>
              <p:spPr>
                <a:xfrm rot="10800000">
                  <a:off x="7433096" y="3383101"/>
                  <a:ext cx="643400" cy="317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{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5DD438-A0DF-4DA9-95D9-F75A87C2686C}"/>
                    </a:ext>
                  </a:extLst>
                </p:cNvPr>
                <p:cNvSpPr txBox="1"/>
                <p:nvPr/>
              </p:nvSpPr>
              <p:spPr>
                <a:xfrm>
                  <a:off x="7504616" y="4663353"/>
                  <a:ext cx="68221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ƒ (t)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BE00A-5EC7-49CC-B4AB-766AE3415D18}"/>
                  </a:ext>
                </a:extLst>
              </p:cNvPr>
              <p:cNvSpPr txBox="1"/>
              <p:nvPr/>
            </p:nvSpPr>
            <p:spPr>
              <a:xfrm rot="5400000">
                <a:off x="6609508" y="3560051"/>
                <a:ext cx="3048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{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DDACDF-7487-44A8-BD7A-45FBC6507540}"/>
                  </a:ext>
                </a:extLst>
              </p:cNvPr>
              <p:cNvSpPr txBox="1"/>
              <p:nvPr/>
            </p:nvSpPr>
            <p:spPr>
              <a:xfrm>
                <a:off x="6491372" y="3364468"/>
                <a:ext cx="51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D9F80-F727-492E-9F81-4A8B7F90AD93}"/>
                </a:ext>
              </a:extLst>
            </p:cNvPr>
            <p:cNvSpPr txBox="1"/>
            <p:nvPr/>
          </p:nvSpPr>
          <p:spPr>
            <a:xfrm>
              <a:off x="4949898" y="5943600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CEEC0A-A2BD-4EDA-BE4C-716C3536DBE5}"/>
                </a:ext>
              </a:extLst>
            </p:cNvPr>
            <p:cNvSpPr txBox="1"/>
            <p:nvPr/>
          </p:nvSpPr>
          <p:spPr>
            <a:xfrm>
              <a:off x="8600546" y="5951809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B321749-F6C4-4386-AC0F-BC34981B0DDC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156234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19200"/>
            <a:ext cx="8839200" cy="5638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 +…+</a:t>
            </a:r>
            <a:r>
              <a:rPr lang="en-US" sz="2000" dirty="0"/>
              <a:t> </a:t>
            </a:r>
            <a:r>
              <a:rPr lang="en-US" dirty="0"/>
              <a:t>ƒ(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r>
              <a:rPr lang="en-US" dirty="0"/>
              <a:t>is called a “</a:t>
            </a:r>
            <a:r>
              <a:rPr lang="en-US" dirty="0">
                <a:solidFill>
                  <a:srgbClr val="FFC000"/>
                </a:solidFill>
              </a:rPr>
              <a:t>Riemann Sum</a:t>
            </a:r>
            <a:r>
              <a:rPr lang="en-US" dirty="0"/>
              <a:t>”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EA88C-5F2D-4944-BAE3-A1B0A9DDFDD1}"/>
              </a:ext>
            </a:extLst>
          </p:cNvPr>
          <p:cNvGrpSpPr/>
          <p:nvPr/>
        </p:nvGrpSpPr>
        <p:grpSpPr>
          <a:xfrm>
            <a:off x="4724400" y="3886200"/>
            <a:ext cx="4267200" cy="3276600"/>
            <a:chOff x="4724400" y="3429000"/>
            <a:chExt cx="4267200" cy="32766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D87458-36AD-4BFF-BB6B-3F17872A1E45}"/>
                </a:ext>
              </a:extLst>
            </p:cNvPr>
            <p:cNvGrpSpPr/>
            <p:nvPr/>
          </p:nvGrpSpPr>
          <p:grpSpPr>
            <a:xfrm>
              <a:off x="4724400" y="3429000"/>
              <a:ext cx="4114800" cy="3276600"/>
              <a:chOff x="4724400" y="3276600"/>
              <a:chExt cx="4114800" cy="32766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9EE7462-B414-4DF0-946A-6A4A57B30814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3276600"/>
                <a:chOff x="4724400" y="3276600"/>
                <a:chExt cx="4114800" cy="32766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1ACC18F-6A95-47C3-9CB8-5F46C4892725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914710"/>
                  <a:chOff x="4724400" y="3276600"/>
                  <a:chExt cx="4114800" cy="291471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1C862E8-B86F-4B7E-8E96-CB0A77FB6973}"/>
                      </a:ext>
                    </a:extLst>
                  </p:cNvPr>
                  <p:cNvGrpSpPr/>
                  <p:nvPr/>
                </p:nvGrpSpPr>
                <p:grpSpPr>
                  <a:xfrm>
                    <a:off x="4724400" y="3276600"/>
                    <a:ext cx="4114800" cy="2667000"/>
                    <a:chOff x="4287328" y="3886200"/>
                    <a:chExt cx="4114800" cy="2667000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7D78383E-3A0C-4FE7-8B71-A0FF893F82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2450" y="4191000"/>
                      <a:ext cx="3663350" cy="2209800"/>
                      <a:chOff x="3118450" y="4267200"/>
                      <a:chExt cx="3663350" cy="2209800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B0A323B6-9F17-41BA-A65B-DA0CFE06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8450" y="6172199"/>
                        <a:ext cx="304798" cy="304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C6FB38C3-0C22-4AA7-8B08-C1FD5921F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7562" y="5715000"/>
                        <a:ext cx="310552" cy="76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4BE35735-4DA3-4138-B9D9-C83B5ACFB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42428" y="5334000"/>
                        <a:ext cx="295689" cy="11429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128201E6-E6EB-44F1-AA7E-3BF7D2A4CB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2431" y="5029200"/>
                        <a:ext cx="295691" cy="1447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659F2ED1-C6CD-443F-8806-FBFFC6EE5F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2436" y="4800599"/>
                        <a:ext cx="295692" cy="16763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49E73D96-940E-4049-AA2F-8C3BF85EC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2442" y="4613694"/>
                        <a:ext cx="300487" cy="18633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86BC97B9-2F38-4CA4-9C95-C664DC3A08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243" y="4492924"/>
                        <a:ext cx="311989" cy="19840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5B065A51-AA9A-479B-A6ED-D4AB368D0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63546" y="4389408"/>
                        <a:ext cx="288985" cy="208759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46B732B9-8AEC-434A-A1C0-2FCF62783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6845" y="4389406"/>
                        <a:ext cx="297611" cy="208759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A3061BF-2D7D-41AA-8BE7-F3B06EA8A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877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752E0DB0-E7DB-4A68-84DB-E5E84D22D1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84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B2E3FD57-62E1-4070-B8B6-3066BC3BBD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700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756B7E54-5083-4E08-A186-2C9614237A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19600" y="3886200"/>
                      <a:ext cx="0" cy="2667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568B839-1708-4A87-B8B5-BD0128E28A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287328" y="6400800"/>
                      <a:ext cx="4114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16398C79-1C87-422E-A790-CDE7A407348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651562" y="4190997"/>
                      <a:ext cx="3654235" cy="2209801"/>
                    </a:xfrm>
                    <a:custGeom>
                      <a:avLst/>
                      <a:gdLst>
                        <a:gd name="connsiteX0" fmla="*/ 0 w 3352800"/>
                        <a:gd name="connsiteY0" fmla="*/ 23447 h 2102130"/>
                        <a:gd name="connsiteX1" fmla="*/ 105508 w 3352800"/>
                        <a:gd name="connsiteY1" fmla="*/ 222739 h 2102130"/>
                        <a:gd name="connsiteX2" fmla="*/ 187569 w 3352800"/>
                        <a:gd name="connsiteY2" fmla="*/ 433754 h 2102130"/>
                        <a:gd name="connsiteX3" fmla="*/ 304800 w 3352800"/>
                        <a:gd name="connsiteY3" fmla="*/ 668216 h 2102130"/>
                        <a:gd name="connsiteX4" fmla="*/ 410308 w 3352800"/>
                        <a:gd name="connsiteY4" fmla="*/ 902677 h 2102130"/>
                        <a:gd name="connsiteX5" fmla="*/ 574431 w 3352800"/>
                        <a:gd name="connsiteY5" fmla="*/ 1207477 h 2102130"/>
                        <a:gd name="connsiteX6" fmla="*/ 785446 w 3352800"/>
                        <a:gd name="connsiteY6" fmla="*/ 1500554 h 2102130"/>
                        <a:gd name="connsiteX7" fmla="*/ 914400 w 3352800"/>
                        <a:gd name="connsiteY7" fmla="*/ 1664677 h 2102130"/>
                        <a:gd name="connsiteX8" fmla="*/ 1008185 w 3352800"/>
                        <a:gd name="connsiteY8" fmla="*/ 1758462 h 2102130"/>
                        <a:gd name="connsiteX9" fmla="*/ 1078523 w 3352800"/>
                        <a:gd name="connsiteY9" fmla="*/ 1828800 h 2102130"/>
                        <a:gd name="connsiteX10" fmla="*/ 1160585 w 3352800"/>
                        <a:gd name="connsiteY10" fmla="*/ 1899139 h 2102130"/>
                        <a:gd name="connsiteX11" fmla="*/ 1289539 w 3352800"/>
                        <a:gd name="connsiteY11" fmla="*/ 1981200 h 2102130"/>
                        <a:gd name="connsiteX12" fmla="*/ 1406769 w 3352800"/>
                        <a:gd name="connsiteY12" fmla="*/ 2028093 h 2102130"/>
                        <a:gd name="connsiteX13" fmla="*/ 1535723 w 3352800"/>
                        <a:gd name="connsiteY13" fmla="*/ 2074985 h 2102130"/>
                        <a:gd name="connsiteX14" fmla="*/ 1652954 w 3352800"/>
                        <a:gd name="connsiteY14" fmla="*/ 2098431 h 2102130"/>
                        <a:gd name="connsiteX15" fmla="*/ 1699846 w 3352800"/>
                        <a:gd name="connsiteY15" fmla="*/ 2098431 h 2102130"/>
                        <a:gd name="connsiteX16" fmla="*/ 1793631 w 3352800"/>
                        <a:gd name="connsiteY16" fmla="*/ 2063262 h 2102130"/>
                        <a:gd name="connsiteX17" fmla="*/ 1910862 w 3352800"/>
                        <a:gd name="connsiteY17" fmla="*/ 2039816 h 2102130"/>
                        <a:gd name="connsiteX18" fmla="*/ 2039816 w 3352800"/>
                        <a:gd name="connsiteY18" fmla="*/ 1969477 h 2102130"/>
                        <a:gd name="connsiteX19" fmla="*/ 2192216 w 3352800"/>
                        <a:gd name="connsiteY19" fmla="*/ 1899139 h 2102130"/>
                        <a:gd name="connsiteX20" fmla="*/ 2309446 w 3352800"/>
                        <a:gd name="connsiteY20" fmla="*/ 1805354 h 2102130"/>
                        <a:gd name="connsiteX21" fmla="*/ 2450123 w 3352800"/>
                        <a:gd name="connsiteY21" fmla="*/ 1641231 h 2102130"/>
                        <a:gd name="connsiteX22" fmla="*/ 2567354 w 3352800"/>
                        <a:gd name="connsiteY22" fmla="*/ 1477108 h 2102130"/>
                        <a:gd name="connsiteX23" fmla="*/ 2731477 w 3352800"/>
                        <a:gd name="connsiteY23" fmla="*/ 1277816 h 2102130"/>
                        <a:gd name="connsiteX24" fmla="*/ 2883877 w 3352800"/>
                        <a:gd name="connsiteY24" fmla="*/ 1031631 h 2102130"/>
                        <a:gd name="connsiteX25" fmla="*/ 2965939 w 3352800"/>
                        <a:gd name="connsiteY25" fmla="*/ 855785 h 2102130"/>
                        <a:gd name="connsiteX26" fmla="*/ 3083169 w 3352800"/>
                        <a:gd name="connsiteY26" fmla="*/ 597877 h 2102130"/>
                        <a:gd name="connsiteX27" fmla="*/ 3200400 w 3352800"/>
                        <a:gd name="connsiteY27" fmla="*/ 328247 h 2102130"/>
                        <a:gd name="connsiteX28" fmla="*/ 3305908 w 3352800"/>
                        <a:gd name="connsiteY28" fmla="*/ 128954 h 2102130"/>
                        <a:gd name="connsiteX29" fmla="*/ 3352800 w 3352800"/>
                        <a:gd name="connsiteY29" fmla="*/ 0 h 2102130"/>
                        <a:gd name="connsiteX30" fmla="*/ 3352800 w 3352800"/>
                        <a:gd name="connsiteY30" fmla="*/ 0 h 2102130"/>
                        <a:gd name="connsiteX31" fmla="*/ 3352800 w 3352800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44982 w 3330428"/>
                        <a:gd name="connsiteY22" fmla="*/ 1477108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7775 w 3330428"/>
                        <a:gd name="connsiteY5" fmla="*/ 120176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95557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2352 w 3348846"/>
                        <a:gd name="connsiteY7" fmla="*/ 166570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3397 w 3348846"/>
                        <a:gd name="connsiteY6" fmla="*/ 150348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3680 w 3348846"/>
                        <a:gd name="connsiteY11" fmla="*/ 197460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6521"/>
                        <a:gd name="connsiteX1" fmla="*/ 101554 w 3348846"/>
                        <a:gd name="connsiteY1" fmla="*/ 229483 h 2106521"/>
                        <a:gd name="connsiteX2" fmla="*/ 187426 w 3348846"/>
                        <a:gd name="connsiteY2" fmla="*/ 432877 h 2106521"/>
                        <a:gd name="connsiteX3" fmla="*/ 300846 w 3348846"/>
                        <a:gd name="connsiteY3" fmla="*/ 674960 h 2106521"/>
                        <a:gd name="connsiteX4" fmla="*/ 413975 w 3348846"/>
                        <a:gd name="connsiteY4" fmla="*/ 909421 h 2106521"/>
                        <a:gd name="connsiteX5" fmla="*/ 587625 w 3348846"/>
                        <a:gd name="connsiteY5" fmla="*/ 1202790 h 2106521"/>
                        <a:gd name="connsiteX6" fmla="*/ 789113 w 3348846"/>
                        <a:gd name="connsiteY6" fmla="*/ 1499678 h 2106521"/>
                        <a:gd name="connsiteX7" fmla="*/ 918068 w 3348846"/>
                        <a:gd name="connsiteY7" fmla="*/ 1661896 h 2106521"/>
                        <a:gd name="connsiteX8" fmla="*/ 1011852 w 3348846"/>
                        <a:gd name="connsiteY8" fmla="*/ 1763301 h 2106521"/>
                        <a:gd name="connsiteX9" fmla="*/ 1082191 w 3348846"/>
                        <a:gd name="connsiteY9" fmla="*/ 1829829 h 2106521"/>
                        <a:gd name="connsiteX10" fmla="*/ 1164252 w 3348846"/>
                        <a:gd name="connsiteY10" fmla="*/ 1896358 h 2106521"/>
                        <a:gd name="connsiteX11" fmla="*/ 1283680 w 3348846"/>
                        <a:gd name="connsiteY11" fmla="*/ 1974609 h 2106521"/>
                        <a:gd name="connsiteX12" fmla="*/ 1402815 w 3348846"/>
                        <a:gd name="connsiteY12" fmla="*/ 2034837 h 2106521"/>
                        <a:gd name="connsiteX13" fmla="*/ 1531769 w 3348846"/>
                        <a:gd name="connsiteY13" fmla="*/ 2081729 h 2106521"/>
                        <a:gd name="connsiteX14" fmla="*/ 1652810 w 3348846"/>
                        <a:gd name="connsiteY14" fmla="*/ 2097555 h 2106521"/>
                        <a:gd name="connsiteX15" fmla="*/ 1695892 w 3348846"/>
                        <a:gd name="connsiteY15" fmla="*/ 2105175 h 2106521"/>
                        <a:gd name="connsiteX16" fmla="*/ 1789677 w 3348846"/>
                        <a:gd name="connsiteY16" fmla="*/ 2070006 h 2106521"/>
                        <a:gd name="connsiteX17" fmla="*/ 1906908 w 3348846"/>
                        <a:gd name="connsiteY17" fmla="*/ 2046560 h 2106521"/>
                        <a:gd name="connsiteX18" fmla="*/ 2035862 w 3348846"/>
                        <a:gd name="connsiteY18" fmla="*/ 1976221 h 2106521"/>
                        <a:gd name="connsiteX19" fmla="*/ 2188262 w 3348846"/>
                        <a:gd name="connsiteY19" fmla="*/ 1905883 h 2106521"/>
                        <a:gd name="connsiteX20" fmla="*/ 2305492 w 3348846"/>
                        <a:gd name="connsiteY20" fmla="*/ 1812098 h 2106521"/>
                        <a:gd name="connsiteX21" fmla="*/ 2446169 w 3348846"/>
                        <a:gd name="connsiteY21" fmla="*/ 1647975 h 2106521"/>
                        <a:gd name="connsiteX22" fmla="*/ 2586849 w 3348846"/>
                        <a:gd name="connsiteY22" fmla="*/ 1519025 h 2106521"/>
                        <a:gd name="connsiteX23" fmla="*/ 2727523 w 3348846"/>
                        <a:gd name="connsiteY23" fmla="*/ 1284560 h 2106521"/>
                        <a:gd name="connsiteX24" fmla="*/ 2879923 w 3348846"/>
                        <a:gd name="connsiteY24" fmla="*/ 1038375 h 2106521"/>
                        <a:gd name="connsiteX25" fmla="*/ 2961985 w 3348846"/>
                        <a:gd name="connsiteY25" fmla="*/ 862529 h 2106521"/>
                        <a:gd name="connsiteX26" fmla="*/ 3079215 w 3348846"/>
                        <a:gd name="connsiteY26" fmla="*/ 604621 h 2106521"/>
                        <a:gd name="connsiteX27" fmla="*/ 3219895 w 3348846"/>
                        <a:gd name="connsiteY27" fmla="*/ 323266 h 2106521"/>
                        <a:gd name="connsiteX28" fmla="*/ 3301954 w 3348846"/>
                        <a:gd name="connsiteY28" fmla="*/ 135698 h 2106521"/>
                        <a:gd name="connsiteX29" fmla="*/ 3348846 w 3348846"/>
                        <a:gd name="connsiteY29" fmla="*/ 6744 h 2106521"/>
                        <a:gd name="connsiteX30" fmla="*/ 3348846 w 3348846"/>
                        <a:gd name="connsiteY30" fmla="*/ 6744 h 2106521"/>
                        <a:gd name="connsiteX31" fmla="*/ 3348846 w 3348846"/>
                        <a:gd name="connsiteY31" fmla="*/ 6744 h 2106521"/>
                        <a:gd name="connsiteX0" fmla="*/ 0 w 3348846"/>
                        <a:gd name="connsiteY0" fmla="*/ 0 h 2098483"/>
                        <a:gd name="connsiteX1" fmla="*/ 101554 w 3348846"/>
                        <a:gd name="connsiteY1" fmla="*/ 229483 h 2098483"/>
                        <a:gd name="connsiteX2" fmla="*/ 187426 w 3348846"/>
                        <a:gd name="connsiteY2" fmla="*/ 432877 h 2098483"/>
                        <a:gd name="connsiteX3" fmla="*/ 300846 w 3348846"/>
                        <a:gd name="connsiteY3" fmla="*/ 674960 h 2098483"/>
                        <a:gd name="connsiteX4" fmla="*/ 413975 w 3348846"/>
                        <a:gd name="connsiteY4" fmla="*/ 909421 h 2098483"/>
                        <a:gd name="connsiteX5" fmla="*/ 587625 w 3348846"/>
                        <a:gd name="connsiteY5" fmla="*/ 1202790 h 2098483"/>
                        <a:gd name="connsiteX6" fmla="*/ 789113 w 3348846"/>
                        <a:gd name="connsiteY6" fmla="*/ 1499678 h 2098483"/>
                        <a:gd name="connsiteX7" fmla="*/ 918068 w 3348846"/>
                        <a:gd name="connsiteY7" fmla="*/ 1661896 h 2098483"/>
                        <a:gd name="connsiteX8" fmla="*/ 1011852 w 3348846"/>
                        <a:gd name="connsiteY8" fmla="*/ 1763301 h 2098483"/>
                        <a:gd name="connsiteX9" fmla="*/ 1082191 w 3348846"/>
                        <a:gd name="connsiteY9" fmla="*/ 1829829 h 2098483"/>
                        <a:gd name="connsiteX10" fmla="*/ 1164252 w 3348846"/>
                        <a:gd name="connsiteY10" fmla="*/ 1896358 h 2098483"/>
                        <a:gd name="connsiteX11" fmla="*/ 1283680 w 3348846"/>
                        <a:gd name="connsiteY11" fmla="*/ 1974609 h 2098483"/>
                        <a:gd name="connsiteX12" fmla="*/ 1402815 w 3348846"/>
                        <a:gd name="connsiteY12" fmla="*/ 2034837 h 2098483"/>
                        <a:gd name="connsiteX13" fmla="*/ 1531769 w 3348846"/>
                        <a:gd name="connsiteY13" fmla="*/ 2081729 h 2098483"/>
                        <a:gd name="connsiteX14" fmla="*/ 1652810 w 3348846"/>
                        <a:gd name="connsiteY14" fmla="*/ 2097555 h 2098483"/>
                        <a:gd name="connsiteX15" fmla="*/ 1695892 w 3348846"/>
                        <a:gd name="connsiteY15" fmla="*/ 2093744 h 2098483"/>
                        <a:gd name="connsiteX16" fmla="*/ 1789677 w 3348846"/>
                        <a:gd name="connsiteY16" fmla="*/ 2070006 h 2098483"/>
                        <a:gd name="connsiteX17" fmla="*/ 1906908 w 3348846"/>
                        <a:gd name="connsiteY17" fmla="*/ 2046560 h 2098483"/>
                        <a:gd name="connsiteX18" fmla="*/ 2035862 w 3348846"/>
                        <a:gd name="connsiteY18" fmla="*/ 1976221 h 2098483"/>
                        <a:gd name="connsiteX19" fmla="*/ 2188262 w 3348846"/>
                        <a:gd name="connsiteY19" fmla="*/ 1905883 h 2098483"/>
                        <a:gd name="connsiteX20" fmla="*/ 2305492 w 3348846"/>
                        <a:gd name="connsiteY20" fmla="*/ 1812098 h 2098483"/>
                        <a:gd name="connsiteX21" fmla="*/ 2446169 w 3348846"/>
                        <a:gd name="connsiteY21" fmla="*/ 1647975 h 2098483"/>
                        <a:gd name="connsiteX22" fmla="*/ 2586849 w 3348846"/>
                        <a:gd name="connsiteY22" fmla="*/ 1519025 h 2098483"/>
                        <a:gd name="connsiteX23" fmla="*/ 2727523 w 3348846"/>
                        <a:gd name="connsiteY23" fmla="*/ 1284560 h 2098483"/>
                        <a:gd name="connsiteX24" fmla="*/ 2879923 w 3348846"/>
                        <a:gd name="connsiteY24" fmla="*/ 1038375 h 2098483"/>
                        <a:gd name="connsiteX25" fmla="*/ 2961985 w 3348846"/>
                        <a:gd name="connsiteY25" fmla="*/ 862529 h 2098483"/>
                        <a:gd name="connsiteX26" fmla="*/ 3079215 w 3348846"/>
                        <a:gd name="connsiteY26" fmla="*/ 604621 h 2098483"/>
                        <a:gd name="connsiteX27" fmla="*/ 3219895 w 3348846"/>
                        <a:gd name="connsiteY27" fmla="*/ 323266 h 2098483"/>
                        <a:gd name="connsiteX28" fmla="*/ 3301954 w 3348846"/>
                        <a:gd name="connsiteY28" fmla="*/ 135698 h 2098483"/>
                        <a:gd name="connsiteX29" fmla="*/ 3348846 w 3348846"/>
                        <a:gd name="connsiteY29" fmla="*/ 6744 h 2098483"/>
                        <a:gd name="connsiteX30" fmla="*/ 3348846 w 3348846"/>
                        <a:gd name="connsiteY30" fmla="*/ 6744 h 2098483"/>
                        <a:gd name="connsiteX31" fmla="*/ 3348846 w 3348846"/>
                        <a:gd name="connsiteY31" fmla="*/ 6744 h 2098483"/>
                        <a:gd name="connsiteX0" fmla="*/ 0 w 3348846"/>
                        <a:gd name="connsiteY0" fmla="*/ 0 h 2097086"/>
                        <a:gd name="connsiteX1" fmla="*/ 101554 w 3348846"/>
                        <a:gd name="connsiteY1" fmla="*/ 229483 h 2097086"/>
                        <a:gd name="connsiteX2" fmla="*/ 187426 w 3348846"/>
                        <a:gd name="connsiteY2" fmla="*/ 432877 h 2097086"/>
                        <a:gd name="connsiteX3" fmla="*/ 300846 w 3348846"/>
                        <a:gd name="connsiteY3" fmla="*/ 674960 h 2097086"/>
                        <a:gd name="connsiteX4" fmla="*/ 413975 w 3348846"/>
                        <a:gd name="connsiteY4" fmla="*/ 909421 h 2097086"/>
                        <a:gd name="connsiteX5" fmla="*/ 587625 w 3348846"/>
                        <a:gd name="connsiteY5" fmla="*/ 1202790 h 2097086"/>
                        <a:gd name="connsiteX6" fmla="*/ 789113 w 3348846"/>
                        <a:gd name="connsiteY6" fmla="*/ 1499678 h 2097086"/>
                        <a:gd name="connsiteX7" fmla="*/ 918068 w 3348846"/>
                        <a:gd name="connsiteY7" fmla="*/ 1661896 h 2097086"/>
                        <a:gd name="connsiteX8" fmla="*/ 1011852 w 3348846"/>
                        <a:gd name="connsiteY8" fmla="*/ 1763301 h 2097086"/>
                        <a:gd name="connsiteX9" fmla="*/ 1082191 w 3348846"/>
                        <a:gd name="connsiteY9" fmla="*/ 1829829 h 2097086"/>
                        <a:gd name="connsiteX10" fmla="*/ 1164252 w 3348846"/>
                        <a:gd name="connsiteY10" fmla="*/ 1896358 h 2097086"/>
                        <a:gd name="connsiteX11" fmla="*/ 1283680 w 3348846"/>
                        <a:gd name="connsiteY11" fmla="*/ 1974609 h 2097086"/>
                        <a:gd name="connsiteX12" fmla="*/ 1402815 w 3348846"/>
                        <a:gd name="connsiteY12" fmla="*/ 2034837 h 2097086"/>
                        <a:gd name="connsiteX13" fmla="*/ 1531769 w 3348846"/>
                        <a:gd name="connsiteY13" fmla="*/ 2081729 h 2097086"/>
                        <a:gd name="connsiteX14" fmla="*/ 1641379 w 3348846"/>
                        <a:gd name="connsiteY14" fmla="*/ 2095649 h 2097086"/>
                        <a:gd name="connsiteX15" fmla="*/ 1695892 w 3348846"/>
                        <a:gd name="connsiteY15" fmla="*/ 2093744 h 2097086"/>
                        <a:gd name="connsiteX16" fmla="*/ 1789677 w 3348846"/>
                        <a:gd name="connsiteY16" fmla="*/ 2070006 h 2097086"/>
                        <a:gd name="connsiteX17" fmla="*/ 1906908 w 3348846"/>
                        <a:gd name="connsiteY17" fmla="*/ 2046560 h 2097086"/>
                        <a:gd name="connsiteX18" fmla="*/ 2035862 w 3348846"/>
                        <a:gd name="connsiteY18" fmla="*/ 1976221 h 2097086"/>
                        <a:gd name="connsiteX19" fmla="*/ 2188262 w 3348846"/>
                        <a:gd name="connsiteY19" fmla="*/ 1905883 h 2097086"/>
                        <a:gd name="connsiteX20" fmla="*/ 2305492 w 3348846"/>
                        <a:gd name="connsiteY20" fmla="*/ 1812098 h 2097086"/>
                        <a:gd name="connsiteX21" fmla="*/ 2446169 w 3348846"/>
                        <a:gd name="connsiteY21" fmla="*/ 1647975 h 2097086"/>
                        <a:gd name="connsiteX22" fmla="*/ 2586849 w 3348846"/>
                        <a:gd name="connsiteY22" fmla="*/ 1519025 h 2097086"/>
                        <a:gd name="connsiteX23" fmla="*/ 2727523 w 3348846"/>
                        <a:gd name="connsiteY23" fmla="*/ 1284560 h 2097086"/>
                        <a:gd name="connsiteX24" fmla="*/ 2879923 w 3348846"/>
                        <a:gd name="connsiteY24" fmla="*/ 1038375 h 2097086"/>
                        <a:gd name="connsiteX25" fmla="*/ 2961985 w 3348846"/>
                        <a:gd name="connsiteY25" fmla="*/ 862529 h 2097086"/>
                        <a:gd name="connsiteX26" fmla="*/ 3079215 w 3348846"/>
                        <a:gd name="connsiteY26" fmla="*/ 604621 h 2097086"/>
                        <a:gd name="connsiteX27" fmla="*/ 3219895 w 3348846"/>
                        <a:gd name="connsiteY27" fmla="*/ 323266 h 2097086"/>
                        <a:gd name="connsiteX28" fmla="*/ 3301954 w 3348846"/>
                        <a:gd name="connsiteY28" fmla="*/ 135698 h 2097086"/>
                        <a:gd name="connsiteX29" fmla="*/ 3348846 w 3348846"/>
                        <a:gd name="connsiteY29" fmla="*/ 6744 h 2097086"/>
                        <a:gd name="connsiteX30" fmla="*/ 3348846 w 3348846"/>
                        <a:gd name="connsiteY30" fmla="*/ 6744 h 2097086"/>
                        <a:gd name="connsiteX31" fmla="*/ 3348846 w 3348846"/>
                        <a:gd name="connsiteY31" fmla="*/ 6744 h 2097086"/>
                        <a:gd name="connsiteX0" fmla="*/ 0 w 3348846"/>
                        <a:gd name="connsiteY0" fmla="*/ 0 h 2094107"/>
                        <a:gd name="connsiteX1" fmla="*/ 101554 w 3348846"/>
                        <a:gd name="connsiteY1" fmla="*/ 229483 h 2094107"/>
                        <a:gd name="connsiteX2" fmla="*/ 187426 w 3348846"/>
                        <a:gd name="connsiteY2" fmla="*/ 432877 h 2094107"/>
                        <a:gd name="connsiteX3" fmla="*/ 300846 w 3348846"/>
                        <a:gd name="connsiteY3" fmla="*/ 674960 h 2094107"/>
                        <a:gd name="connsiteX4" fmla="*/ 413975 w 3348846"/>
                        <a:gd name="connsiteY4" fmla="*/ 909421 h 2094107"/>
                        <a:gd name="connsiteX5" fmla="*/ 587625 w 3348846"/>
                        <a:gd name="connsiteY5" fmla="*/ 1202790 h 2094107"/>
                        <a:gd name="connsiteX6" fmla="*/ 789113 w 3348846"/>
                        <a:gd name="connsiteY6" fmla="*/ 1499678 h 2094107"/>
                        <a:gd name="connsiteX7" fmla="*/ 918068 w 3348846"/>
                        <a:gd name="connsiteY7" fmla="*/ 1661896 h 2094107"/>
                        <a:gd name="connsiteX8" fmla="*/ 1011852 w 3348846"/>
                        <a:gd name="connsiteY8" fmla="*/ 1763301 h 2094107"/>
                        <a:gd name="connsiteX9" fmla="*/ 1082191 w 3348846"/>
                        <a:gd name="connsiteY9" fmla="*/ 1829829 h 2094107"/>
                        <a:gd name="connsiteX10" fmla="*/ 1164252 w 3348846"/>
                        <a:gd name="connsiteY10" fmla="*/ 1896358 h 2094107"/>
                        <a:gd name="connsiteX11" fmla="*/ 1283680 w 3348846"/>
                        <a:gd name="connsiteY11" fmla="*/ 1974609 h 2094107"/>
                        <a:gd name="connsiteX12" fmla="*/ 1402815 w 3348846"/>
                        <a:gd name="connsiteY12" fmla="*/ 2034837 h 2094107"/>
                        <a:gd name="connsiteX13" fmla="*/ 1531769 w 3348846"/>
                        <a:gd name="connsiteY13" fmla="*/ 2081729 h 2094107"/>
                        <a:gd name="connsiteX14" fmla="*/ 1635663 w 3348846"/>
                        <a:gd name="connsiteY14" fmla="*/ 2084217 h 2094107"/>
                        <a:gd name="connsiteX15" fmla="*/ 1695892 w 3348846"/>
                        <a:gd name="connsiteY15" fmla="*/ 2093744 h 2094107"/>
                        <a:gd name="connsiteX16" fmla="*/ 1789677 w 3348846"/>
                        <a:gd name="connsiteY16" fmla="*/ 2070006 h 2094107"/>
                        <a:gd name="connsiteX17" fmla="*/ 1906908 w 3348846"/>
                        <a:gd name="connsiteY17" fmla="*/ 2046560 h 2094107"/>
                        <a:gd name="connsiteX18" fmla="*/ 2035862 w 3348846"/>
                        <a:gd name="connsiteY18" fmla="*/ 1976221 h 2094107"/>
                        <a:gd name="connsiteX19" fmla="*/ 2188262 w 3348846"/>
                        <a:gd name="connsiteY19" fmla="*/ 1905883 h 2094107"/>
                        <a:gd name="connsiteX20" fmla="*/ 2305492 w 3348846"/>
                        <a:gd name="connsiteY20" fmla="*/ 1812098 h 2094107"/>
                        <a:gd name="connsiteX21" fmla="*/ 2446169 w 3348846"/>
                        <a:gd name="connsiteY21" fmla="*/ 1647975 h 2094107"/>
                        <a:gd name="connsiteX22" fmla="*/ 2586849 w 3348846"/>
                        <a:gd name="connsiteY22" fmla="*/ 1519025 h 2094107"/>
                        <a:gd name="connsiteX23" fmla="*/ 2727523 w 3348846"/>
                        <a:gd name="connsiteY23" fmla="*/ 1284560 h 2094107"/>
                        <a:gd name="connsiteX24" fmla="*/ 2879923 w 3348846"/>
                        <a:gd name="connsiteY24" fmla="*/ 1038375 h 2094107"/>
                        <a:gd name="connsiteX25" fmla="*/ 2961985 w 3348846"/>
                        <a:gd name="connsiteY25" fmla="*/ 862529 h 2094107"/>
                        <a:gd name="connsiteX26" fmla="*/ 3079215 w 3348846"/>
                        <a:gd name="connsiteY26" fmla="*/ 604621 h 2094107"/>
                        <a:gd name="connsiteX27" fmla="*/ 3219895 w 3348846"/>
                        <a:gd name="connsiteY27" fmla="*/ 323266 h 2094107"/>
                        <a:gd name="connsiteX28" fmla="*/ 3301954 w 3348846"/>
                        <a:gd name="connsiteY28" fmla="*/ 135698 h 2094107"/>
                        <a:gd name="connsiteX29" fmla="*/ 3348846 w 3348846"/>
                        <a:gd name="connsiteY29" fmla="*/ 6744 h 2094107"/>
                        <a:gd name="connsiteX30" fmla="*/ 3348846 w 3348846"/>
                        <a:gd name="connsiteY30" fmla="*/ 6744 h 2094107"/>
                        <a:gd name="connsiteX31" fmla="*/ 3348846 w 3348846"/>
                        <a:gd name="connsiteY31" fmla="*/ 6744 h 2094107"/>
                        <a:gd name="connsiteX0" fmla="*/ 0 w 3348846"/>
                        <a:gd name="connsiteY0" fmla="*/ 0 h 2094117"/>
                        <a:gd name="connsiteX1" fmla="*/ 101554 w 3348846"/>
                        <a:gd name="connsiteY1" fmla="*/ 229483 h 2094117"/>
                        <a:gd name="connsiteX2" fmla="*/ 187426 w 3348846"/>
                        <a:gd name="connsiteY2" fmla="*/ 432877 h 2094117"/>
                        <a:gd name="connsiteX3" fmla="*/ 300846 w 3348846"/>
                        <a:gd name="connsiteY3" fmla="*/ 674960 h 2094117"/>
                        <a:gd name="connsiteX4" fmla="*/ 413975 w 3348846"/>
                        <a:gd name="connsiteY4" fmla="*/ 909421 h 2094117"/>
                        <a:gd name="connsiteX5" fmla="*/ 587625 w 3348846"/>
                        <a:gd name="connsiteY5" fmla="*/ 1202790 h 2094117"/>
                        <a:gd name="connsiteX6" fmla="*/ 789113 w 3348846"/>
                        <a:gd name="connsiteY6" fmla="*/ 1499678 h 2094117"/>
                        <a:gd name="connsiteX7" fmla="*/ 918068 w 3348846"/>
                        <a:gd name="connsiteY7" fmla="*/ 1661896 h 2094117"/>
                        <a:gd name="connsiteX8" fmla="*/ 1011852 w 3348846"/>
                        <a:gd name="connsiteY8" fmla="*/ 1763301 h 2094117"/>
                        <a:gd name="connsiteX9" fmla="*/ 1082191 w 3348846"/>
                        <a:gd name="connsiteY9" fmla="*/ 1829829 h 2094117"/>
                        <a:gd name="connsiteX10" fmla="*/ 1164252 w 3348846"/>
                        <a:gd name="connsiteY10" fmla="*/ 1896358 h 2094117"/>
                        <a:gd name="connsiteX11" fmla="*/ 1283680 w 3348846"/>
                        <a:gd name="connsiteY11" fmla="*/ 1974609 h 2094117"/>
                        <a:gd name="connsiteX12" fmla="*/ 1402815 w 3348846"/>
                        <a:gd name="connsiteY12" fmla="*/ 2034837 h 2094117"/>
                        <a:gd name="connsiteX13" fmla="*/ 1535579 w 3348846"/>
                        <a:gd name="connsiteY13" fmla="*/ 2079824 h 2094117"/>
                        <a:gd name="connsiteX14" fmla="*/ 1635663 w 3348846"/>
                        <a:gd name="connsiteY14" fmla="*/ 2084217 h 2094117"/>
                        <a:gd name="connsiteX15" fmla="*/ 1695892 w 3348846"/>
                        <a:gd name="connsiteY15" fmla="*/ 2093744 h 2094117"/>
                        <a:gd name="connsiteX16" fmla="*/ 1789677 w 3348846"/>
                        <a:gd name="connsiteY16" fmla="*/ 2070006 h 2094117"/>
                        <a:gd name="connsiteX17" fmla="*/ 1906908 w 3348846"/>
                        <a:gd name="connsiteY17" fmla="*/ 2046560 h 2094117"/>
                        <a:gd name="connsiteX18" fmla="*/ 2035862 w 3348846"/>
                        <a:gd name="connsiteY18" fmla="*/ 1976221 h 2094117"/>
                        <a:gd name="connsiteX19" fmla="*/ 2188262 w 3348846"/>
                        <a:gd name="connsiteY19" fmla="*/ 1905883 h 2094117"/>
                        <a:gd name="connsiteX20" fmla="*/ 2305492 w 3348846"/>
                        <a:gd name="connsiteY20" fmla="*/ 1812098 h 2094117"/>
                        <a:gd name="connsiteX21" fmla="*/ 2446169 w 3348846"/>
                        <a:gd name="connsiteY21" fmla="*/ 1647975 h 2094117"/>
                        <a:gd name="connsiteX22" fmla="*/ 2586849 w 3348846"/>
                        <a:gd name="connsiteY22" fmla="*/ 1519025 h 2094117"/>
                        <a:gd name="connsiteX23" fmla="*/ 2727523 w 3348846"/>
                        <a:gd name="connsiteY23" fmla="*/ 1284560 h 2094117"/>
                        <a:gd name="connsiteX24" fmla="*/ 2879923 w 3348846"/>
                        <a:gd name="connsiteY24" fmla="*/ 1038375 h 2094117"/>
                        <a:gd name="connsiteX25" fmla="*/ 2961985 w 3348846"/>
                        <a:gd name="connsiteY25" fmla="*/ 862529 h 2094117"/>
                        <a:gd name="connsiteX26" fmla="*/ 3079215 w 3348846"/>
                        <a:gd name="connsiteY26" fmla="*/ 604621 h 2094117"/>
                        <a:gd name="connsiteX27" fmla="*/ 3219895 w 3348846"/>
                        <a:gd name="connsiteY27" fmla="*/ 323266 h 2094117"/>
                        <a:gd name="connsiteX28" fmla="*/ 3301954 w 3348846"/>
                        <a:gd name="connsiteY28" fmla="*/ 135698 h 2094117"/>
                        <a:gd name="connsiteX29" fmla="*/ 3348846 w 3348846"/>
                        <a:gd name="connsiteY29" fmla="*/ 6744 h 2094117"/>
                        <a:gd name="connsiteX30" fmla="*/ 3348846 w 3348846"/>
                        <a:gd name="connsiteY30" fmla="*/ 6744 h 2094117"/>
                        <a:gd name="connsiteX31" fmla="*/ 3348846 w 3348846"/>
                        <a:gd name="connsiteY31" fmla="*/ 6744 h 2094117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2815 w 3348846"/>
                        <a:gd name="connsiteY12" fmla="*/ 2034837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7568 w 3348846"/>
                        <a:gd name="connsiteY8" fmla="*/ 1761396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5862 w 3348846"/>
                        <a:gd name="connsiteY18" fmla="*/ 1976221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0167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1681 w 3348846"/>
                        <a:gd name="connsiteY20" fmla="*/ 1808287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9776 w 3348846"/>
                        <a:gd name="connsiteY20" fmla="*/ 1804476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1133 w 3348846"/>
                        <a:gd name="connsiteY22" fmla="*/ 1499971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7323 w 3348846"/>
                        <a:gd name="connsiteY22" fmla="*/ 149425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5618 w 3348846"/>
                        <a:gd name="connsiteY23" fmla="*/ 1276938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8492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4980759"/>
                        <a:gd name="connsiteY0" fmla="*/ 1957278 h 2079114"/>
                        <a:gd name="connsiteX1" fmla="*/ 1733467 w 4980759"/>
                        <a:gd name="connsiteY1" fmla="*/ 222739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82707 w 4980759"/>
                        <a:gd name="connsiteY1" fmla="*/ 190897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279441 w 4980759"/>
                        <a:gd name="connsiteY1" fmla="*/ 1962579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880215"/>
                        <a:gd name="connsiteY0" fmla="*/ 1962151 h 2079114"/>
                        <a:gd name="connsiteX1" fmla="*/ 178897 w 4880215"/>
                        <a:gd name="connsiteY1" fmla="*/ 1962579 h 2079114"/>
                        <a:gd name="connsiteX2" fmla="*/ 666947 w 4880215"/>
                        <a:gd name="connsiteY2" fmla="*/ 1917424 h 2079114"/>
                        <a:gd name="connsiteX3" fmla="*/ 1012392 w 4880215"/>
                        <a:gd name="connsiteY3" fmla="*/ 1910958 h 2079114"/>
                        <a:gd name="connsiteX4" fmla="*/ 1442624 w 4880215"/>
                        <a:gd name="connsiteY4" fmla="*/ 1814021 h 2079114"/>
                        <a:gd name="connsiteX5" fmla="*/ 1778691 w 4880215"/>
                        <a:gd name="connsiteY5" fmla="*/ 1819854 h 2079114"/>
                        <a:gd name="connsiteX6" fmla="*/ 2281811 w 4880215"/>
                        <a:gd name="connsiteY6" fmla="*/ 1751229 h 2079114"/>
                        <a:gd name="connsiteX7" fmla="*/ 2449438 w 4880215"/>
                        <a:gd name="connsiteY7" fmla="*/ 1738002 h 2079114"/>
                        <a:gd name="connsiteX8" fmla="*/ 2548937 w 4880215"/>
                        <a:gd name="connsiteY8" fmla="*/ 1754652 h 2079114"/>
                        <a:gd name="connsiteX9" fmla="*/ 2613560 w 4880215"/>
                        <a:gd name="connsiteY9" fmla="*/ 1817369 h 2079114"/>
                        <a:gd name="connsiteX10" fmla="*/ 2701337 w 4880215"/>
                        <a:gd name="connsiteY10" fmla="*/ 1889614 h 2079114"/>
                        <a:gd name="connsiteX11" fmla="*/ 2815049 w 4880215"/>
                        <a:gd name="connsiteY11" fmla="*/ 1967865 h 2079114"/>
                        <a:gd name="connsiteX12" fmla="*/ 2937994 w 4880215"/>
                        <a:gd name="connsiteY12" fmla="*/ 2024282 h 2079114"/>
                        <a:gd name="connsiteX13" fmla="*/ 3068853 w 4880215"/>
                        <a:gd name="connsiteY13" fmla="*/ 2065459 h 2079114"/>
                        <a:gd name="connsiteX14" fmla="*/ 3167032 w 4880215"/>
                        <a:gd name="connsiteY14" fmla="*/ 2077473 h 2079114"/>
                        <a:gd name="connsiteX15" fmla="*/ 3231071 w 4880215"/>
                        <a:gd name="connsiteY15" fmla="*/ 2077472 h 2079114"/>
                        <a:gd name="connsiteX16" fmla="*/ 3321046 w 4880215"/>
                        <a:gd name="connsiteY16" fmla="*/ 2063262 h 2079114"/>
                        <a:gd name="connsiteX17" fmla="*/ 3436371 w 4880215"/>
                        <a:gd name="connsiteY17" fmla="*/ 2036005 h 2079114"/>
                        <a:gd name="connsiteX18" fmla="*/ 3569137 w 4880215"/>
                        <a:gd name="connsiteY18" fmla="*/ 1975193 h 2079114"/>
                        <a:gd name="connsiteX19" fmla="*/ 3717726 w 4880215"/>
                        <a:gd name="connsiteY19" fmla="*/ 1883896 h 2079114"/>
                        <a:gd name="connsiteX20" fmla="*/ 3827335 w 4880215"/>
                        <a:gd name="connsiteY20" fmla="*/ 1793921 h 2079114"/>
                        <a:gd name="connsiteX21" fmla="*/ 3977538 w 4880215"/>
                        <a:gd name="connsiteY21" fmla="*/ 1641231 h 2079114"/>
                        <a:gd name="connsiteX22" fmla="*/ 4102976 w 4880215"/>
                        <a:gd name="connsiteY22" fmla="*/ 1483700 h 2079114"/>
                        <a:gd name="connsiteX23" fmla="*/ 4251272 w 4880215"/>
                        <a:gd name="connsiteY23" fmla="*/ 1268289 h 2079114"/>
                        <a:gd name="connsiteX24" fmla="*/ 4396051 w 4880215"/>
                        <a:gd name="connsiteY24" fmla="*/ 1029725 h 2079114"/>
                        <a:gd name="connsiteX25" fmla="*/ 4493354 w 4880215"/>
                        <a:gd name="connsiteY25" fmla="*/ 855785 h 2079114"/>
                        <a:gd name="connsiteX26" fmla="*/ 4618206 w 4880215"/>
                        <a:gd name="connsiteY26" fmla="*/ 595972 h 2079114"/>
                        <a:gd name="connsiteX27" fmla="*/ 4751264 w 4880215"/>
                        <a:gd name="connsiteY27" fmla="*/ 316522 h 2079114"/>
                        <a:gd name="connsiteX28" fmla="*/ 4833323 w 4880215"/>
                        <a:gd name="connsiteY28" fmla="*/ 128954 h 2079114"/>
                        <a:gd name="connsiteX29" fmla="*/ 4880215 w 4880215"/>
                        <a:gd name="connsiteY29" fmla="*/ 0 h 2079114"/>
                        <a:gd name="connsiteX30" fmla="*/ 4880215 w 4880215"/>
                        <a:gd name="connsiteY30" fmla="*/ 0 h 2079114"/>
                        <a:gd name="connsiteX31" fmla="*/ 4866878 w 4880215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39759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31019 w 4926620"/>
                        <a:gd name="connsiteY19" fmla="*/ 156224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95523"/>
                        <a:gd name="connsiteX1" fmla="*/ 225302 w 4926620"/>
                        <a:gd name="connsiteY1" fmla="*/ 1962579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1306 w 4927926"/>
                        <a:gd name="connsiteY0" fmla="*/ 1971898 h 2095523"/>
                        <a:gd name="connsiteX1" fmla="*/ 64191 w 4927926"/>
                        <a:gd name="connsiteY1" fmla="*/ 1982073 h 2095523"/>
                        <a:gd name="connsiteX2" fmla="*/ 714658 w 4927926"/>
                        <a:gd name="connsiteY2" fmla="*/ 1917424 h 2095523"/>
                        <a:gd name="connsiteX3" fmla="*/ 1060103 w 4927926"/>
                        <a:gd name="connsiteY3" fmla="*/ 1910958 h 2095523"/>
                        <a:gd name="connsiteX4" fmla="*/ 1490335 w 4927926"/>
                        <a:gd name="connsiteY4" fmla="*/ 1814021 h 2095523"/>
                        <a:gd name="connsiteX5" fmla="*/ 1826402 w 4927926"/>
                        <a:gd name="connsiteY5" fmla="*/ 1819854 h 2095523"/>
                        <a:gd name="connsiteX6" fmla="*/ 2329522 w 4927926"/>
                        <a:gd name="connsiteY6" fmla="*/ 1751229 h 2095523"/>
                        <a:gd name="connsiteX7" fmla="*/ 2497149 w 4927926"/>
                        <a:gd name="connsiteY7" fmla="*/ 1738002 h 2095523"/>
                        <a:gd name="connsiteX8" fmla="*/ 2596648 w 4927926"/>
                        <a:gd name="connsiteY8" fmla="*/ 1754652 h 2095523"/>
                        <a:gd name="connsiteX9" fmla="*/ 2661271 w 4927926"/>
                        <a:gd name="connsiteY9" fmla="*/ 1817369 h 2095523"/>
                        <a:gd name="connsiteX10" fmla="*/ 2749048 w 4927926"/>
                        <a:gd name="connsiteY10" fmla="*/ 1889614 h 2095523"/>
                        <a:gd name="connsiteX11" fmla="*/ 2862760 w 4927926"/>
                        <a:gd name="connsiteY11" fmla="*/ 1967865 h 2095523"/>
                        <a:gd name="connsiteX12" fmla="*/ 2985705 w 4927926"/>
                        <a:gd name="connsiteY12" fmla="*/ 2024282 h 2095523"/>
                        <a:gd name="connsiteX13" fmla="*/ 3116564 w 4927926"/>
                        <a:gd name="connsiteY13" fmla="*/ 2065459 h 2095523"/>
                        <a:gd name="connsiteX14" fmla="*/ 3214743 w 4927926"/>
                        <a:gd name="connsiteY14" fmla="*/ 2077473 h 2095523"/>
                        <a:gd name="connsiteX15" fmla="*/ 3278782 w 4927926"/>
                        <a:gd name="connsiteY15" fmla="*/ 2077472 h 2095523"/>
                        <a:gd name="connsiteX16" fmla="*/ 3368757 w 4927926"/>
                        <a:gd name="connsiteY16" fmla="*/ 2063262 h 2095523"/>
                        <a:gd name="connsiteX17" fmla="*/ 3120577 w 4927926"/>
                        <a:gd name="connsiteY17" fmla="*/ 1689987 h 2095523"/>
                        <a:gd name="connsiteX18" fmla="*/ 3214672 w 4927926"/>
                        <a:gd name="connsiteY18" fmla="*/ 1614554 h 2095523"/>
                        <a:gd name="connsiteX19" fmla="*/ 3332325 w 4927926"/>
                        <a:gd name="connsiteY19" fmla="*/ 1562246 h 2095523"/>
                        <a:gd name="connsiteX20" fmla="*/ 3565679 w 4927926"/>
                        <a:gd name="connsiteY20" fmla="*/ 1491764 h 2095523"/>
                        <a:gd name="connsiteX21" fmla="*/ 3785491 w 4927926"/>
                        <a:gd name="connsiteY21" fmla="*/ 1397556 h 2095523"/>
                        <a:gd name="connsiteX22" fmla="*/ 4019205 w 4927926"/>
                        <a:gd name="connsiteY22" fmla="*/ 1283886 h 2095523"/>
                        <a:gd name="connsiteX23" fmla="*/ 4206173 w 4927926"/>
                        <a:gd name="connsiteY23" fmla="*/ 1141578 h 2095523"/>
                        <a:gd name="connsiteX24" fmla="*/ 4343219 w 4927926"/>
                        <a:gd name="connsiteY24" fmla="*/ 1010231 h 2095523"/>
                        <a:gd name="connsiteX25" fmla="*/ 4517864 w 4927926"/>
                        <a:gd name="connsiteY25" fmla="*/ 855785 h 2095523"/>
                        <a:gd name="connsiteX26" fmla="*/ 4665917 w 4927926"/>
                        <a:gd name="connsiteY26" fmla="*/ 595972 h 2095523"/>
                        <a:gd name="connsiteX27" fmla="*/ 4798975 w 4927926"/>
                        <a:gd name="connsiteY27" fmla="*/ 316522 h 2095523"/>
                        <a:gd name="connsiteX28" fmla="*/ 4881034 w 4927926"/>
                        <a:gd name="connsiteY28" fmla="*/ 128954 h 2095523"/>
                        <a:gd name="connsiteX29" fmla="*/ 4927926 w 4927926"/>
                        <a:gd name="connsiteY29" fmla="*/ 0 h 2095523"/>
                        <a:gd name="connsiteX30" fmla="*/ 4927926 w 4927926"/>
                        <a:gd name="connsiteY30" fmla="*/ 0 h 2095523"/>
                        <a:gd name="connsiteX31" fmla="*/ 4914589 w 4927926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794128"/>
                        <a:gd name="connsiteY0" fmla="*/ 1982073 h 2095523"/>
                        <a:gd name="connsiteX1" fmla="*/ 580860 w 4794128"/>
                        <a:gd name="connsiteY1" fmla="*/ 1917424 h 2095523"/>
                        <a:gd name="connsiteX2" fmla="*/ 926305 w 4794128"/>
                        <a:gd name="connsiteY2" fmla="*/ 1910958 h 2095523"/>
                        <a:gd name="connsiteX3" fmla="*/ 1356537 w 4794128"/>
                        <a:gd name="connsiteY3" fmla="*/ 1814021 h 2095523"/>
                        <a:gd name="connsiteX4" fmla="*/ 1692604 w 4794128"/>
                        <a:gd name="connsiteY4" fmla="*/ 1819854 h 2095523"/>
                        <a:gd name="connsiteX5" fmla="*/ 2195724 w 4794128"/>
                        <a:gd name="connsiteY5" fmla="*/ 1751229 h 2095523"/>
                        <a:gd name="connsiteX6" fmla="*/ 2363351 w 4794128"/>
                        <a:gd name="connsiteY6" fmla="*/ 1738002 h 2095523"/>
                        <a:gd name="connsiteX7" fmla="*/ 2462850 w 4794128"/>
                        <a:gd name="connsiteY7" fmla="*/ 1754652 h 2095523"/>
                        <a:gd name="connsiteX8" fmla="*/ 2527473 w 4794128"/>
                        <a:gd name="connsiteY8" fmla="*/ 1817369 h 2095523"/>
                        <a:gd name="connsiteX9" fmla="*/ 2615250 w 4794128"/>
                        <a:gd name="connsiteY9" fmla="*/ 1889614 h 2095523"/>
                        <a:gd name="connsiteX10" fmla="*/ 2728962 w 4794128"/>
                        <a:gd name="connsiteY10" fmla="*/ 1967865 h 2095523"/>
                        <a:gd name="connsiteX11" fmla="*/ 2851907 w 4794128"/>
                        <a:gd name="connsiteY11" fmla="*/ 2024282 h 2095523"/>
                        <a:gd name="connsiteX12" fmla="*/ 2982766 w 4794128"/>
                        <a:gd name="connsiteY12" fmla="*/ 2065459 h 2095523"/>
                        <a:gd name="connsiteX13" fmla="*/ 3080945 w 4794128"/>
                        <a:gd name="connsiteY13" fmla="*/ 2077473 h 2095523"/>
                        <a:gd name="connsiteX14" fmla="*/ 3144984 w 4794128"/>
                        <a:gd name="connsiteY14" fmla="*/ 2077472 h 2095523"/>
                        <a:gd name="connsiteX15" fmla="*/ 3234959 w 4794128"/>
                        <a:gd name="connsiteY15" fmla="*/ 2063262 h 2095523"/>
                        <a:gd name="connsiteX16" fmla="*/ 2986779 w 4794128"/>
                        <a:gd name="connsiteY16" fmla="*/ 1689987 h 2095523"/>
                        <a:gd name="connsiteX17" fmla="*/ 3080874 w 4794128"/>
                        <a:gd name="connsiteY17" fmla="*/ 1614554 h 2095523"/>
                        <a:gd name="connsiteX18" fmla="*/ 3198527 w 4794128"/>
                        <a:gd name="connsiteY18" fmla="*/ 1562246 h 2095523"/>
                        <a:gd name="connsiteX19" fmla="*/ 3431881 w 4794128"/>
                        <a:gd name="connsiteY19" fmla="*/ 1491764 h 2095523"/>
                        <a:gd name="connsiteX20" fmla="*/ 3651693 w 4794128"/>
                        <a:gd name="connsiteY20" fmla="*/ 1397556 h 2095523"/>
                        <a:gd name="connsiteX21" fmla="*/ 3885407 w 4794128"/>
                        <a:gd name="connsiteY21" fmla="*/ 1283886 h 2095523"/>
                        <a:gd name="connsiteX22" fmla="*/ 4072375 w 4794128"/>
                        <a:gd name="connsiteY22" fmla="*/ 1141578 h 2095523"/>
                        <a:gd name="connsiteX23" fmla="*/ 4209421 w 4794128"/>
                        <a:gd name="connsiteY23" fmla="*/ 1010231 h 2095523"/>
                        <a:gd name="connsiteX24" fmla="*/ 4384066 w 4794128"/>
                        <a:gd name="connsiteY24" fmla="*/ 855785 h 2095523"/>
                        <a:gd name="connsiteX25" fmla="*/ 4532119 w 4794128"/>
                        <a:gd name="connsiteY25" fmla="*/ 595972 h 2095523"/>
                        <a:gd name="connsiteX26" fmla="*/ 4665177 w 4794128"/>
                        <a:gd name="connsiteY26" fmla="*/ 316522 h 2095523"/>
                        <a:gd name="connsiteX27" fmla="*/ 4747236 w 4794128"/>
                        <a:gd name="connsiteY27" fmla="*/ 128954 h 2095523"/>
                        <a:gd name="connsiteX28" fmla="*/ 4794128 w 4794128"/>
                        <a:gd name="connsiteY28" fmla="*/ 0 h 2095523"/>
                        <a:gd name="connsiteX29" fmla="*/ 4794128 w 4794128"/>
                        <a:gd name="connsiteY29" fmla="*/ 0 h 2095523"/>
                        <a:gd name="connsiteX30" fmla="*/ 4780791 w 4794128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758747 w 4972015"/>
                        <a:gd name="connsiteY1" fmla="*/ 1917424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816339 w 4972015"/>
                        <a:gd name="connsiteY9" fmla="*/ 1870120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42527 w 4972015"/>
                        <a:gd name="connsiteY22" fmla="*/ 1161072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1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2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4204"/>
                        <a:gd name="connsiteX1" fmla="*/ 302430 w 4972015"/>
                        <a:gd name="connsiteY1" fmla="*/ 1951541 h 2104204"/>
                        <a:gd name="connsiteX2" fmla="*/ 555065 w 4972015"/>
                        <a:gd name="connsiteY2" fmla="*/ 1945072 h 2104204"/>
                        <a:gd name="connsiteX3" fmla="*/ 815146 w 4972015"/>
                        <a:gd name="connsiteY3" fmla="*/ 1930985 h 2104204"/>
                        <a:gd name="connsiteX4" fmla="*/ 1081606 w 4972015"/>
                        <a:gd name="connsiteY4" fmla="*/ 1907578 h 2104204"/>
                        <a:gd name="connsiteX5" fmla="*/ 1399105 w 4972015"/>
                        <a:gd name="connsiteY5" fmla="*/ 1868193 h 2104204"/>
                        <a:gd name="connsiteX6" fmla="*/ 1659542 w 4972015"/>
                        <a:gd name="connsiteY6" fmla="*/ 1840345 h 2104204"/>
                        <a:gd name="connsiteX7" fmla="*/ 1913724 w 4972015"/>
                        <a:gd name="connsiteY7" fmla="*/ 1813134 h 2104204"/>
                        <a:gd name="connsiteX8" fmla="*/ 2171703 w 4972015"/>
                        <a:gd name="connsiteY8" fmla="*/ 1802748 h 2104204"/>
                        <a:gd name="connsiteX9" fmla="*/ 2491504 w 4972015"/>
                        <a:gd name="connsiteY9" fmla="*/ 1797017 h 2104204"/>
                        <a:gd name="connsiteX10" fmla="*/ 2906849 w 4972015"/>
                        <a:gd name="connsiteY10" fmla="*/ 1967865 h 2104204"/>
                        <a:gd name="connsiteX11" fmla="*/ 3029794 w 4972015"/>
                        <a:gd name="connsiteY11" fmla="*/ 2024282 h 2104204"/>
                        <a:gd name="connsiteX12" fmla="*/ 3160653 w 4972015"/>
                        <a:gd name="connsiteY12" fmla="*/ 2065459 h 2104204"/>
                        <a:gd name="connsiteX13" fmla="*/ 3258832 w 4972015"/>
                        <a:gd name="connsiteY13" fmla="*/ 2077473 h 2104204"/>
                        <a:gd name="connsiteX14" fmla="*/ 3164666 w 4972015"/>
                        <a:gd name="connsiteY14" fmla="*/ 1689987 h 2104204"/>
                        <a:gd name="connsiteX15" fmla="*/ 3258761 w 4972015"/>
                        <a:gd name="connsiteY15" fmla="*/ 1614554 h 2104204"/>
                        <a:gd name="connsiteX16" fmla="*/ 3376414 w 4972015"/>
                        <a:gd name="connsiteY16" fmla="*/ 1562246 h 2104204"/>
                        <a:gd name="connsiteX17" fmla="*/ 3609768 w 4972015"/>
                        <a:gd name="connsiteY17" fmla="*/ 1491764 h 2104204"/>
                        <a:gd name="connsiteX18" fmla="*/ 3829580 w 4972015"/>
                        <a:gd name="connsiteY18" fmla="*/ 1397556 h 2104204"/>
                        <a:gd name="connsiteX19" fmla="*/ 4063294 w 4972015"/>
                        <a:gd name="connsiteY19" fmla="*/ 1283886 h 2104204"/>
                        <a:gd name="connsiteX20" fmla="*/ 4242527 w 4972015"/>
                        <a:gd name="connsiteY20" fmla="*/ 1161072 h 2104204"/>
                        <a:gd name="connsiteX21" fmla="*/ 4402776 w 4972015"/>
                        <a:gd name="connsiteY21" fmla="*/ 1019978 h 2104204"/>
                        <a:gd name="connsiteX22" fmla="*/ 4561953 w 4972015"/>
                        <a:gd name="connsiteY22" fmla="*/ 855785 h 2104204"/>
                        <a:gd name="connsiteX23" fmla="*/ 4710006 w 4972015"/>
                        <a:gd name="connsiteY23" fmla="*/ 595972 h 2104204"/>
                        <a:gd name="connsiteX24" fmla="*/ 4843064 w 4972015"/>
                        <a:gd name="connsiteY24" fmla="*/ 316522 h 2104204"/>
                        <a:gd name="connsiteX25" fmla="*/ 4925123 w 4972015"/>
                        <a:gd name="connsiteY25" fmla="*/ 128954 h 2104204"/>
                        <a:gd name="connsiteX26" fmla="*/ 4972015 w 4972015"/>
                        <a:gd name="connsiteY26" fmla="*/ 0 h 2104204"/>
                        <a:gd name="connsiteX27" fmla="*/ 4972015 w 4972015"/>
                        <a:gd name="connsiteY27" fmla="*/ 0 h 2104204"/>
                        <a:gd name="connsiteX28" fmla="*/ 4958678 w 4972015"/>
                        <a:gd name="connsiteY28" fmla="*/ 38109 h 2104204"/>
                        <a:gd name="connsiteX0" fmla="*/ 0 w 4972015"/>
                        <a:gd name="connsiteY0" fmla="*/ 1972326 h 2084817"/>
                        <a:gd name="connsiteX1" fmla="*/ 302430 w 4972015"/>
                        <a:gd name="connsiteY1" fmla="*/ 1951541 h 2084817"/>
                        <a:gd name="connsiteX2" fmla="*/ 555065 w 4972015"/>
                        <a:gd name="connsiteY2" fmla="*/ 1945072 h 2084817"/>
                        <a:gd name="connsiteX3" fmla="*/ 815146 w 4972015"/>
                        <a:gd name="connsiteY3" fmla="*/ 1930985 h 2084817"/>
                        <a:gd name="connsiteX4" fmla="*/ 1081606 w 4972015"/>
                        <a:gd name="connsiteY4" fmla="*/ 1907578 h 2084817"/>
                        <a:gd name="connsiteX5" fmla="*/ 1399105 w 4972015"/>
                        <a:gd name="connsiteY5" fmla="*/ 1868193 h 2084817"/>
                        <a:gd name="connsiteX6" fmla="*/ 1659542 w 4972015"/>
                        <a:gd name="connsiteY6" fmla="*/ 1840345 h 2084817"/>
                        <a:gd name="connsiteX7" fmla="*/ 1913724 w 4972015"/>
                        <a:gd name="connsiteY7" fmla="*/ 1813134 h 2084817"/>
                        <a:gd name="connsiteX8" fmla="*/ 2171703 w 4972015"/>
                        <a:gd name="connsiteY8" fmla="*/ 1802748 h 2084817"/>
                        <a:gd name="connsiteX9" fmla="*/ 2491504 w 4972015"/>
                        <a:gd name="connsiteY9" fmla="*/ 1797017 h 2084817"/>
                        <a:gd name="connsiteX10" fmla="*/ 2906849 w 4972015"/>
                        <a:gd name="connsiteY10" fmla="*/ 1967865 h 2084817"/>
                        <a:gd name="connsiteX11" fmla="*/ 3029794 w 4972015"/>
                        <a:gd name="connsiteY11" fmla="*/ 2024282 h 2084817"/>
                        <a:gd name="connsiteX12" fmla="*/ 3160653 w 4972015"/>
                        <a:gd name="connsiteY12" fmla="*/ 2065459 h 2084817"/>
                        <a:gd name="connsiteX13" fmla="*/ 3164666 w 4972015"/>
                        <a:gd name="connsiteY13" fmla="*/ 1689987 h 2084817"/>
                        <a:gd name="connsiteX14" fmla="*/ 3258761 w 4972015"/>
                        <a:gd name="connsiteY14" fmla="*/ 1614554 h 2084817"/>
                        <a:gd name="connsiteX15" fmla="*/ 3376414 w 4972015"/>
                        <a:gd name="connsiteY15" fmla="*/ 1562246 h 2084817"/>
                        <a:gd name="connsiteX16" fmla="*/ 3609768 w 4972015"/>
                        <a:gd name="connsiteY16" fmla="*/ 1491764 h 2084817"/>
                        <a:gd name="connsiteX17" fmla="*/ 3829580 w 4972015"/>
                        <a:gd name="connsiteY17" fmla="*/ 1397556 h 2084817"/>
                        <a:gd name="connsiteX18" fmla="*/ 4063294 w 4972015"/>
                        <a:gd name="connsiteY18" fmla="*/ 1283886 h 2084817"/>
                        <a:gd name="connsiteX19" fmla="*/ 4242527 w 4972015"/>
                        <a:gd name="connsiteY19" fmla="*/ 1161072 h 2084817"/>
                        <a:gd name="connsiteX20" fmla="*/ 4402776 w 4972015"/>
                        <a:gd name="connsiteY20" fmla="*/ 1019978 h 2084817"/>
                        <a:gd name="connsiteX21" fmla="*/ 4561953 w 4972015"/>
                        <a:gd name="connsiteY21" fmla="*/ 855785 h 2084817"/>
                        <a:gd name="connsiteX22" fmla="*/ 4710006 w 4972015"/>
                        <a:gd name="connsiteY22" fmla="*/ 595972 h 2084817"/>
                        <a:gd name="connsiteX23" fmla="*/ 4843064 w 4972015"/>
                        <a:gd name="connsiteY23" fmla="*/ 316522 h 2084817"/>
                        <a:gd name="connsiteX24" fmla="*/ 4925123 w 4972015"/>
                        <a:gd name="connsiteY24" fmla="*/ 128954 h 2084817"/>
                        <a:gd name="connsiteX25" fmla="*/ 4972015 w 4972015"/>
                        <a:gd name="connsiteY25" fmla="*/ 0 h 2084817"/>
                        <a:gd name="connsiteX26" fmla="*/ 4972015 w 4972015"/>
                        <a:gd name="connsiteY26" fmla="*/ 0 h 2084817"/>
                        <a:gd name="connsiteX27" fmla="*/ 4958678 w 4972015"/>
                        <a:gd name="connsiteY27" fmla="*/ 38109 h 2084817"/>
                        <a:gd name="connsiteX0" fmla="*/ 0 w 4972015"/>
                        <a:gd name="connsiteY0" fmla="*/ 1972326 h 2040335"/>
                        <a:gd name="connsiteX1" fmla="*/ 302430 w 4972015"/>
                        <a:gd name="connsiteY1" fmla="*/ 1951541 h 2040335"/>
                        <a:gd name="connsiteX2" fmla="*/ 555065 w 4972015"/>
                        <a:gd name="connsiteY2" fmla="*/ 1945072 h 2040335"/>
                        <a:gd name="connsiteX3" fmla="*/ 815146 w 4972015"/>
                        <a:gd name="connsiteY3" fmla="*/ 1930985 h 2040335"/>
                        <a:gd name="connsiteX4" fmla="*/ 1081606 w 4972015"/>
                        <a:gd name="connsiteY4" fmla="*/ 1907578 h 2040335"/>
                        <a:gd name="connsiteX5" fmla="*/ 1399105 w 4972015"/>
                        <a:gd name="connsiteY5" fmla="*/ 1868193 h 2040335"/>
                        <a:gd name="connsiteX6" fmla="*/ 1659542 w 4972015"/>
                        <a:gd name="connsiteY6" fmla="*/ 1840345 h 2040335"/>
                        <a:gd name="connsiteX7" fmla="*/ 1913724 w 4972015"/>
                        <a:gd name="connsiteY7" fmla="*/ 1813134 h 2040335"/>
                        <a:gd name="connsiteX8" fmla="*/ 2171703 w 4972015"/>
                        <a:gd name="connsiteY8" fmla="*/ 1802748 h 2040335"/>
                        <a:gd name="connsiteX9" fmla="*/ 2491504 w 4972015"/>
                        <a:gd name="connsiteY9" fmla="*/ 1797017 h 2040335"/>
                        <a:gd name="connsiteX10" fmla="*/ 2906849 w 4972015"/>
                        <a:gd name="connsiteY10" fmla="*/ 1967865 h 2040335"/>
                        <a:gd name="connsiteX11" fmla="*/ 3029794 w 4972015"/>
                        <a:gd name="connsiteY11" fmla="*/ 2024282 h 2040335"/>
                        <a:gd name="connsiteX12" fmla="*/ 3164666 w 4972015"/>
                        <a:gd name="connsiteY12" fmla="*/ 1689987 h 2040335"/>
                        <a:gd name="connsiteX13" fmla="*/ 3258761 w 4972015"/>
                        <a:gd name="connsiteY13" fmla="*/ 1614554 h 2040335"/>
                        <a:gd name="connsiteX14" fmla="*/ 3376414 w 4972015"/>
                        <a:gd name="connsiteY14" fmla="*/ 1562246 h 2040335"/>
                        <a:gd name="connsiteX15" fmla="*/ 3609768 w 4972015"/>
                        <a:gd name="connsiteY15" fmla="*/ 1491764 h 2040335"/>
                        <a:gd name="connsiteX16" fmla="*/ 3829580 w 4972015"/>
                        <a:gd name="connsiteY16" fmla="*/ 1397556 h 2040335"/>
                        <a:gd name="connsiteX17" fmla="*/ 4063294 w 4972015"/>
                        <a:gd name="connsiteY17" fmla="*/ 1283886 h 2040335"/>
                        <a:gd name="connsiteX18" fmla="*/ 4242527 w 4972015"/>
                        <a:gd name="connsiteY18" fmla="*/ 1161072 h 2040335"/>
                        <a:gd name="connsiteX19" fmla="*/ 4402776 w 4972015"/>
                        <a:gd name="connsiteY19" fmla="*/ 1019978 h 2040335"/>
                        <a:gd name="connsiteX20" fmla="*/ 4561953 w 4972015"/>
                        <a:gd name="connsiteY20" fmla="*/ 855785 h 2040335"/>
                        <a:gd name="connsiteX21" fmla="*/ 4710006 w 4972015"/>
                        <a:gd name="connsiteY21" fmla="*/ 595972 h 2040335"/>
                        <a:gd name="connsiteX22" fmla="*/ 4843064 w 4972015"/>
                        <a:gd name="connsiteY22" fmla="*/ 316522 h 2040335"/>
                        <a:gd name="connsiteX23" fmla="*/ 4925123 w 4972015"/>
                        <a:gd name="connsiteY23" fmla="*/ 128954 h 2040335"/>
                        <a:gd name="connsiteX24" fmla="*/ 4972015 w 4972015"/>
                        <a:gd name="connsiteY24" fmla="*/ 0 h 2040335"/>
                        <a:gd name="connsiteX25" fmla="*/ 4972015 w 4972015"/>
                        <a:gd name="connsiteY25" fmla="*/ 0 h 2040335"/>
                        <a:gd name="connsiteX26" fmla="*/ 4958678 w 4972015"/>
                        <a:gd name="connsiteY26" fmla="*/ 38109 h 2040335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906849 w 4972015"/>
                        <a:gd name="connsiteY10" fmla="*/ 1967865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77523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63968 w 4972015"/>
                        <a:gd name="connsiteY8" fmla="*/ 180762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4518 w 4972015"/>
                        <a:gd name="connsiteY12" fmla="*/ 1596899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69890 h 1969890"/>
                        <a:gd name="connsiteX1" fmla="*/ 302430 w 4972015"/>
                        <a:gd name="connsiteY1" fmla="*/ 1951541 h 1969890"/>
                        <a:gd name="connsiteX2" fmla="*/ 555065 w 4972015"/>
                        <a:gd name="connsiteY2" fmla="*/ 1945072 h 1969890"/>
                        <a:gd name="connsiteX3" fmla="*/ 815146 w 4972015"/>
                        <a:gd name="connsiteY3" fmla="*/ 1930985 h 1969890"/>
                        <a:gd name="connsiteX4" fmla="*/ 1081606 w 4972015"/>
                        <a:gd name="connsiteY4" fmla="*/ 1907578 h 1969890"/>
                        <a:gd name="connsiteX5" fmla="*/ 1399105 w 4972015"/>
                        <a:gd name="connsiteY5" fmla="*/ 1880377 h 1969890"/>
                        <a:gd name="connsiteX6" fmla="*/ 1651808 w 4972015"/>
                        <a:gd name="connsiteY6" fmla="*/ 1850092 h 1969890"/>
                        <a:gd name="connsiteX7" fmla="*/ 1929193 w 4972015"/>
                        <a:gd name="connsiteY7" fmla="*/ 1822881 h 1969890"/>
                        <a:gd name="connsiteX8" fmla="*/ 2156233 w 4972015"/>
                        <a:gd name="connsiteY8" fmla="*/ 1793002 h 1969890"/>
                        <a:gd name="connsiteX9" fmla="*/ 2487636 w 4972015"/>
                        <a:gd name="connsiteY9" fmla="*/ 1745846 h 1969890"/>
                        <a:gd name="connsiteX10" fmla="*/ 2748298 w 4972015"/>
                        <a:gd name="connsiteY10" fmla="*/ 1697387 h 1969890"/>
                        <a:gd name="connsiteX11" fmla="*/ 2898930 w 4972015"/>
                        <a:gd name="connsiteY11" fmla="*/ 1659551 h 1969890"/>
                        <a:gd name="connsiteX12" fmla="*/ 3094518 w 4972015"/>
                        <a:gd name="connsiteY12" fmla="*/ 1596899 h 1969890"/>
                        <a:gd name="connsiteX13" fmla="*/ 3244934 w 4972015"/>
                        <a:gd name="connsiteY13" fmla="*/ 1520822 h 1969890"/>
                        <a:gd name="connsiteX14" fmla="*/ 3428161 w 4972015"/>
                        <a:gd name="connsiteY14" fmla="*/ 1405880 h 1969890"/>
                        <a:gd name="connsiteX15" fmla="*/ 3605434 w 4972015"/>
                        <a:gd name="connsiteY15" fmla="*/ 1238661 h 1969890"/>
                        <a:gd name="connsiteX16" fmla="*/ 3699057 w 4972015"/>
                        <a:gd name="connsiteY16" fmla="*/ 1089681 h 1969890"/>
                        <a:gd name="connsiteX17" fmla="*/ 3990363 w 4972015"/>
                        <a:gd name="connsiteY17" fmla="*/ 931559 h 1969890"/>
                        <a:gd name="connsiteX18" fmla="*/ 4206649 w 4972015"/>
                        <a:gd name="connsiteY18" fmla="*/ 790463 h 1969890"/>
                        <a:gd name="connsiteX19" fmla="*/ 4302054 w 4972015"/>
                        <a:gd name="connsiteY19" fmla="*/ 679236 h 1969890"/>
                        <a:gd name="connsiteX20" fmla="*/ 4485860 w 4972015"/>
                        <a:gd name="connsiteY20" fmla="*/ 543007 h 1969890"/>
                        <a:gd name="connsiteX21" fmla="*/ 4843064 w 4972015"/>
                        <a:gd name="connsiteY21" fmla="*/ 316522 h 1969890"/>
                        <a:gd name="connsiteX22" fmla="*/ 4925123 w 4972015"/>
                        <a:gd name="connsiteY22" fmla="*/ 128954 h 1969890"/>
                        <a:gd name="connsiteX23" fmla="*/ 4972015 w 4972015"/>
                        <a:gd name="connsiteY23" fmla="*/ 0 h 1969890"/>
                        <a:gd name="connsiteX24" fmla="*/ 4972015 w 4972015"/>
                        <a:gd name="connsiteY24" fmla="*/ 0 h 1969890"/>
                        <a:gd name="connsiteX25" fmla="*/ 4958678 w 4972015"/>
                        <a:gd name="connsiteY25" fmla="*/ 38109 h 1969890"/>
                        <a:gd name="connsiteX0" fmla="*/ 13315 w 4985330"/>
                        <a:gd name="connsiteY0" fmla="*/ 1969890 h 1971704"/>
                        <a:gd name="connsiteX1" fmla="*/ 25490 w 4985330"/>
                        <a:gd name="connsiteY1" fmla="*/ 1970462 h 1971704"/>
                        <a:gd name="connsiteX2" fmla="*/ 315745 w 4985330"/>
                        <a:gd name="connsiteY2" fmla="*/ 1951541 h 1971704"/>
                        <a:gd name="connsiteX3" fmla="*/ 568380 w 4985330"/>
                        <a:gd name="connsiteY3" fmla="*/ 1945072 h 1971704"/>
                        <a:gd name="connsiteX4" fmla="*/ 828461 w 4985330"/>
                        <a:gd name="connsiteY4" fmla="*/ 1930985 h 1971704"/>
                        <a:gd name="connsiteX5" fmla="*/ 1094921 w 4985330"/>
                        <a:gd name="connsiteY5" fmla="*/ 1907578 h 1971704"/>
                        <a:gd name="connsiteX6" fmla="*/ 1412420 w 4985330"/>
                        <a:gd name="connsiteY6" fmla="*/ 1880377 h 1971704"/>
                        <a:gd name="connsiteX7" fmla="*/ 1665123 w 4985330"/>
                        <a:gd name="connsiteY7" fmla="*/ 1850092 h 1971704"/>
                        <a:gd name="connsiteX8" fmla="*/ 1942508 w 4985330"/>
                        <a:gd name="connsiteY8" fmla="*/ 1822881 h 1971704"/>
                        <a:gd name="connsiteX9" fmla="*/ 2169548 w 4985330"/>
                        <a:gd name="connsiteY9" fmla="*/ 1793002 h 1971704"/>
                        <a:gd name="connsiteX10" fmla="*/ 2500951 w 4985330"/>
                        <a:gd name="connsiteY10" fmla="*/ 1745846 h 1971704"/>
                        <a:gd name="connsiteX11" fmla="*/ 2761613 w 4985330"/>
                        <a:gd name="connsiteY11" fmla="*/ 1697387 h 1971704"/>
                        <a:gd name="connsiteX12" fmla="*/ 2912245 w 4985330"/>
                        <a:gd name="connsiteY12" fmla="*/ 1659551 h 1971704"/>
                        <a:gd name="connsiteX13" fmla="*/ 3107833 w 4985330"/>
                        <a:gd name="connsiteY13" fmla="*/ 1596899 h 1971704"/>
                        <a:gd name="connsiteX14" fmla="*/ 3258249 w 4985330"/>
                        <a:gd name="connsiteY14" fmla="*/ 1520822 h 1971704"/>
                        <a:gd name="connsiteX15" fmla="*/ 3441476 w 4985330"/>
                        <a:gd name="connsiteY15" fmla="*/ 1405880 h 1971704"/>
                        <a:gd name="connsiteX16" fmla="*/ 3618749 w 4985330"/>
                        <a:gd name="connsiteY16" fmla="*/ 1238661 h 1971704"/>
                        <a:gd name="connsiteX17" fmla="*/ 3712372 w 4985330"/>
                        <a:gd name="connsiteY17" fmla="*/ 1089681 h 1971704"/>
                        <a:gd name="connsiteX18" fmla="*/ 4003678 w 4985330"/>
                        <a:gd name="connsiteY18" fmla="*/ 931559 h 1971704"/>
                        <a:gd name="connsiteX19" fmla="*/ 4219964 w 4985330"/>
                        <a:gd name="connsiteY19" fmla="*/ 790463 h 1971704"/>
                        <a:gd name="connsiteX20" fmla="*/ 4315369 w 4985330"/>
                        <a:gd name="connsiteY20" fmla="*/ 679236 h 1971704"/>
                        <a:gd name="connsiteX21" fmla="*/ 4499175 w 4985330"/>
                        <a:gd name="connsiteY21" fmla="*/ 543007 h 1971704"/>
                        <a:gd name="connsiteX22" fmla="*/ 4856379 w 4985330"/>
                        <a:gd name="connsiteY22" fmla="*/ 316522 h 1971704"/>
                        <a:gd name="connsiteX23" fmla="*/ 4938438 w 4985330"/>
                        <a:gd name="connsiteY23" fmla="*/ 128954 h 1971704"/>
                        <a:gd name="connsiteX24" fmla="*/ 4985330 w 4985330"/>
                        <a:gd name="connsiteY24" fmla="*/ 0 h 1971704"/>
                        <a:gd name="connsiteX25" fmla="*/ 4985330 w 4985330"/>
                        <a:gd name="connsiteY25" fmla="*/ 0 h 1971704"/>
                        <a:gd name="connsiteX26" fmla="*/ 4971993 w 4985330"/>
                        <a:gd name="connsiteY26" fmla="*/ 38109 h 1971704"/>
                        <a:gd name="connsiteX0" fmla="*/ 0 w 4972015"/>
                        <a:gd name="connsiteY0" fmla="*/ 1969890 h 1969890"/>
                        <a:gd name="connsiteX1" fmla="*/ 120453 w 4972015"/>
                        <a:gd name="connsiteY1" fmla="*/ 1955841 h 1969890"/>
                        <a:gd name="connsiteX2" fmla="*/ 302430 w 4972015"/>
                        <a:gd name="connsiteY2" fmla="*/ 1951541 h 1969890"/>
                        <a:gd name="connsiteX3" fmla="*/ 555065 w 4972015"/>
                        <a:gd name="connsiteY3" fmla="*/ 1945072 h 1969890"/>
                        <a:gd name="connsiteX4" fmla="*/ 815146 w 4972015"/>
                        <a:gd name="connsiteY4" fmla="*/ 1930985 h 1969890"/>
                        <a:gd name="connsiteX5" fmla="*/ 1081606 w 4972015"/>
                        <a:gd name="connsiteY5" fmla="*/ 1907578 h 1969890"/>
                        <a:gd name="connsiteX6" fmla="*/ 1399105 w 4972015"/>
                        <a:gd name="connsiteY6" fmla="*/ 1880377 h 1969890"/>
                        <a:gd name="connsiteX7" fmla="*/ 1651808 w 4972015"/>
                        <a:gd name="connsiteY7" fmla="*/ 1850092 h 1969890"/>
                        <a:gd name="connsiteX8" fmla="*/ 1929193 w 4972015"/>
                        <a:gd name="connsiteY8" fmla="*/ 1822881 h 1969890"/>
                        <a:gd name="connsiteX9" fmla="*/ 2156233 w 4972015"/>
                        <a:gd name="connsiteY9" fmla="*/ 1793002 h 1969890"/>
                        <a:gd name="connsiteX10" fmla="*/ 2487636 w 4972015"/>
                        <a:gd name="connsiteY10" fmla="*/ 1745846 h 1969890"/>
                        <a:gd name="connsiteX11" fmla="*/ 2748298 w 4972015"/>
                        <a:gd name="connsiteY11" fmla="*/ 1697387 h 1969890"/>
                        <a:gd name="connsiteX12" fmla="*/ 2898930 w 4972015"/>
                        <a:gd name="connsiteY12" fmla="*/ 1659551 h 1969890"/>
                        <a:gd name="connsiteX13" fmla="*/ 3094518 w 4972015"/>
                        <a:gd name="connsiteY13" fmla="*/ 1596899 h 1969890"/>
                        <a:gd name="connsiteX14" fmla="*/ 3244934 w 4972015"/>
                        <a:gd name="connsiteY14" fmla="*/ 1520822 h 1969890"/>
                        <a:gd name="connsiteX15" fmla="*/ 3428161 w 4972015"/>
                        <a:gd name="connsiteY15" fmla="*/ 1405880 h 1969890"/>
                        <a:gd name="connsiteX16" fmla="*/ 3605434 w 4972015"/>
                        <a:gd name="connsiteY16" fmla="*/ 1238661 h 1969890"/>
                        <a:gd name="connsiteX17" fmla="*/ 3699057 w 4972015"/>
                        <a:gd name="connsiteY17" fmla="*/ 1089681 h 1969890"/>
                        <a:gd name="connsiteX18" fmla="*/ 3990363 w 4972015"/>
                        <a:gd name="connsiteY18" fmla="*/ 931559 h 1969890"/>
                        <a:gd name="connsiteX19" fmla="*/ 4206649 w 4972015"/>
                        <a:gd name="connsiteY19" fmla="*/ 790463 h 1969890"/>
                        <a:gd name="connsiteX20" fmla="*/ 4302054 w 4972015"/>
                        <a:gd name="connsiteY20" fmla="*/ 679236 h 1969890"/>
                        <a:gd name="connsiteX21" fmla="*/ 4485860 w 4972015"/>
                        <a:gd name="connsiteY21" fmla="*/ 543007 h 1969890"/>
                        <a:gd name="connsiteX22" fmla="*/ 4843064 w 4972015"/>
                        <a:gd name="connsiteY22" fmla="*/ 316522 h 1969890"/>
                        <a:gd name="connsiteX23" fmla="*/ 4925123 w 4972015"/>
                        <a:gd name="connsiteY23" fmla="*/ 128954 h 1969890"/>
                        <a:gd name="connsiteX24" fmla="*/ 4972015 w 4972015"/>
                        <a:gd name="connsiteY24" fmla="*/ 0 h 1969890"/>
                        <a:gd name="connsiteX25" fmla="*/ 4972015 w 4972015"/>
                        <a:gd name="connsiteY25" fmla="*/ 0 h 1969890"/>
                        <a:gd name="connsiteX26" fmla="*/ 4958678 w 4972015"/>
                        <a:gd name="connsiteY26" fmla="*/ 38109 h 1969890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14525 w 4987483"/>
                        <a:gd name="connsiteY17" fmla="*/ 1089681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614239 w 4987483"/>
                        <a:gd name="connsiteY11" fmla="*/ 1671395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475024 w 4987483"/>
                        <a:gd name="connsiteY11" fmla="*/ 1716882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16273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384513 w 4987483"/>
                        <a:gd name="connsiteY10" fmla="*/ 1732850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987483" h="1957974">
                          <a:moveTo>
                            <a:pt x="0" y="1957706"/>
                          </a:moveTo>
                          <a:cubicBezTo>
                            <a:pt x="2029" y="1957801"/>
                            <a:pt x="85516" y="1958899"/>
                            <a:pt x="135921" y="1955841"/>
                          </a:cubicBezTo>
                          <a:lnTo>
                            <a:pt x="317898" y="1951541"/>
                          </a:lnTo>
                          <a:lnTo>
                            <a:pt x="570533" y="1945072"/>
                          </a:lnTo>
                          <a:cubicBezTo>
                            <a:pt x="655986" y="1941646"/>
                            <a:pt x="742857" y="1937234"/>
                            <a:pt x="830614" y="1930985"/>
                          </a:cubicBezTo>
                          <a:cubicBezTo>
                            <a:pt x="918371" y="1924736"/>
                            <a:pt x="999748" y="1917231"/>
                            <a:pt x="1097074" y="1907578"/>
                          </a:cubicBezTo>
                          <a:lnTo>
                            <a:pt x="1414573" y="1880377"/>
                          </a:lnTo>
                          <a:lnTo>
                            <a:pt x="1667276" y="1850092"/>
                          </a:lnTo>
                          <a:lnTo>
                            <a:pt x="1944661" y="1819632"/>
                          </a:lnTo>
                          <a:cubicBezTo>
                            <a:pt x="2028732" y="1810117"/>
                            <a:pt x="2103548" y="1794470"/>
                            <a:pt x="2176857" y="1780006"/>
                          </a:cubicBezTo>
                          <a:cubicBezTo>
                            <a:pt x="2250166" y="1765542"/>
                            <a:pt x="2320210" y="1747703"/>
                            <a:pt x="2384513" y="1732850"/>
                          </a:cubicBezTo>
                          <a:cubicBezTo>
                            <a:pt x="2448816" y="1717997"/>
                            <a:pt x="2494129" y="1711229"/>
                            <a:pt x="2562678" y="1690890"/>
                          </a:cubicBezTo>
                          <a:cubicBezTo>
                            <a:pt x="2631227" y="1670551"/>
                            <a:pt x="2718097" y="1637507"/>
                            <a:pt x="2795807" y="1610816"/>
                          </a:cubicBezTo>
                          <a:cubicBezTo>
                            <a:pt x="2863823" y="1587028"/>
                            <a:pt x="2907088" y="1572368"/>
                            <a:pt x="2970771" y="1548164"/>
                          </a:cubicBezTo>
                          <a:cubicBezTo>
                            <a:pt x="3034454" y="1523960"/>
                            <a:pt x="3111985" y="1494718"/>
                            <a:pt x="3177904" y="1465589"/>
                          </a:cubicBezTo>
                          <a:cubicBezTo>
                            <a:pt x="3243823" y="1436460"/>
                            <a:pt x="3292454" y="1412971"/>
                            <a:pt x="3366287" y="1373390"/>
                          </a:cubicBezTo>
                          <a:cubicBezTo>
                            <a:pt x="3440120" y="1333809"/>
                            <a:pt x="3548468" y="1272003"/>
                            <a:pt x="3620902" y="1228102"/>
                          </a:cubicBezTo>
                          <a:cubicBezTo>
                            <a:pt x="3693336" y="1184202"/>
                            <a:pt x="3735017" y="1156162"/>
                            <a:pt x="3800890" y="1109987"/>
                          </a:cubicBezTo>
                          <a:cubicBezTo>
                            <a:pt x="3866764" y="1063812"/>
                            <a:pt x="3950235" y="999027"/>
                            <a:pt x="4016143" y="951053"/>
                          </a:cubicBezTo>
                          <a:cubicBezTo>
                            <a:pt x="4082051" y="903079"/>
                            <a:pt x="4137513" y="865819"/>
                            <a:pt x="4196336" y="822141"/>
                          </a:cubicBezTo>
                          <a:cubicBezTo>
                            <a:pt x="4255159" y="778463"/>
                            <a:pt x="4298486" y="747960"/>
                            <a:pt x="4369083" y="688983"/>
                          </a:cubicBezTo>
                          <a:cubicBezTo>
                            <a:pt x="4439680" y="630006"/>
                            <a:pt x="4555531" y="527379"/>
                            <a:pt x="4619919" y="468280"/>
                          </a:cubicBezTo>
                          <a:cubicBezTo>
                            <a:pt x="4684307" y="409181"/>
                            <a:pt x="4708841" y="386613"/>
                            <a:pt x="4755411" y="334391"/>
                          </a:cubicBezTo>
                          <a:cubicBezTo>
                            <a:pt x="4801981" y="282169"/>
                            <a:pt x="4860663" y="210678"/>
                            <a:pt x="4899342" y="154946"/>
                          </a:cubicBezTo>
                          <a:cubicBezTo>
                            <a:pt x="4938021" y="99214"/>
                            <a:pt x="4987483" y="0"/>
                            <a:pt x="4987483" y="0"/>
                          </a:cubicBezTo>
                          <a:lnTo>
                            <a:pt x="4987483" y="0"/>
                          </a:lnTo>
                          <a:lnTo>
                            <a:pt x="4963835" y="67350"/>
                          </a:lnTo>
                        </a:path>
                      </a:pathLst>
                    </a:custGeom>
                    <a:ln w="6350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3081D3C-79EC-4900-A3B9-07ED66C595AD}"/>
                      </a:ext>
                    </a:extLst>
                  </p:cNvPr>
                  <p:cNvSpPr txBox="1"/>
                  <p:nvPr/>
                </p:nvSpPr>
                <p:spPr>
                  <a:xfrm>
                    <a:off x="6629403" y="5791200"/>
                    <a:ext cx="38099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/>
                      <a:t>t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D84444F-A1DE-4CCA-9EB1-2BAAE7E6E1A0}"/>
                    </a:ext>
                  </a:extLst>
                </p:cNvPr>
                <p:cNvSpPr txBox="1"/>
                <p:nvPr/>
              </p:nvSpPr>
              <p:spPr>
                <a:xfrm rot="10800000">
                  <a:off x="7433096" y="3383101"/>
                  <a:ext cx="643400" cy="317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{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5DD438-A0DF-4DA9-95D9-F75A87C2686C}"/>
                    </a:ext>
                  </a:extLst>
                </p:cNvPr>
                <p:cNvSpPr txBox="1"/>
                <p:nvPr/>
              </p:nvSpPr>
              <p:spPr>
                <a:xfrm>
                  <a:off x="7504616" y="4663353"/>
                  <a:ext cx="68221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ƒ (t)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BE00A-5EC7-49CC-B4AB-766AE3415D18}"/>
                  </a:ext>
                </a:extLst>
              </p:cNvPr>
              <p:cNvSpPr txBox="1"/>
              <p:nvPr/>
            </p:nvSpPr>
            <p:spPr>
              <a:xfrm rot="5400000">
                <a:off x="6609508" y="3560051"/>
                <a:ext cx="3048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{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DDACDF-7487-44A8-BD7A-45FBC6507540}"/>
                  </a:ext>
                </a:extLst>
              </p:cNvPr>
              <p:cNvSpPr txBox="1"/>
              <p:nvPr/>
            </p:nvSpPr>
            <p:spPr>
              <a:xfrm>
                <a:off x="6491372" y="3364468"/>
                <a:ext cx="51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D9F80-F727-492E-9F81-4A8B7F90AD93}"/>
                </a:ext>
              </a:extLst>
            </p:cNvPr>
            <p:cNvSpPr txBox="1"/>
            <p:nvPr/>
          </p:nvSpPr>
          <p:spPr>
            <a:xfrm>
              <a:off x="4949898" y="5943600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CEEC0A-A2BD-4EDA-BE4C-716C3536DBE5}"/>
                </a:ext>
              </a:extLst>
            </p:cNvPr>
            <p:cNvSpPr txBox="1"/>
            <p:nvPr/>
          </p:nvSpPr>
          <p:spPr>
            <a:xfrm>
              <a:off x="8600546" y="5951809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AF256D-5AC0-492F-9590-6EA861A3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2" y="2773849"/>
            <a:ext cx="2358727" cy="33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D72E9C7-7235-4126-BF19-1FAD1EF91B09}"/>
              </a:ext>
            </a:extLst>
          </p:cNvPr>
          <p:cNvSpPr txBox="1"/>
          <p:nvPr/>
        </p:nvSpPr>
        <p:spPr>
          <a:xfrm>
            <a:off x="381000" y="6096000"/>
            <a:ext cx="2228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FFFF"/>
                </a:solidFill>
              </a:rPr>
              <a:t>Bernhard Riemann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F646AB-CA8D-48B0-BE19-307AF8A07431}"/>
              </a:ext>
            </a:extLst>
          </p:cNvPr>
          <p:cNvSpPr txBox="1"/>
          <p:nvPr/>
        </p:nvSpPr>
        <p:spPr>
          <a:xfrm>
            <a:off x="0" y="6594829"/>
            <a:ext cx="50090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https://www.usna.edu/Users/math/meh/riemann.html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545E5C-A2FA-4F6A-81A2-B8CD1BFC151E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2977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smaller we choose the width </a:t>
            </a:r>
            <a:r>
              <a:rPr lang="el-GR" dirty="0"/>
              <a:t>Δ</a:t>
            </a:r>
            <a:r>
              <a:rPr lang="en-US" dirty="0"/>
              <a:t>x, the better the approximation for the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110591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0, </a:t>
            </a:r>
          </a:p>
          <a:p>
            <a:r>
              <a:rPr lang="en-US" dirty="0"/>
              <a:t>the number of terms 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</a:p>
          <a:p>
            <a:r>
              <a:rPr lang="en-US" dirty="0">
                <a:cs typeface="Arial" panose="020B0604020202020204" pitchFamily="34" charset="0"/>
              </a:rPr>
              <a:t>and the sum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err="1">
                <a:cs typeface="Arial" panose="020B0604020202020204" pitchFamily="34" charset="0"/>
              </a:rPr>
              <a:t>true</a:t>
            </a:r>
            <a:r>
              <a:rPr lang="en-US" dirty="0">
                <a:cs typeface="Arial" panose="020B0604020202020204" pitchFamily="34" charset="0"/>
              </a:rPr>
              <a:t> area 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	under the curve:</a:t>
            </a:r>
          </a:p>
          <a:p>
            <a:pPr>
              <a:spcBef>
                <a:spcPts val="0"/>
              </a:spcBef>
            </a:pP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                </a:t>
            </a: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>
                <a:cs typeface="Arial" panose="020B0604020202020204" pitchFamily="34" charset="0"/>
              </a:rPr>
              <a:t>= A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024329-E8A3-4873-983C-FF04ADB8C34F}"/>
              </a:ext>
            </a:extLst>
          </p:cNvPr>
          <p:cNvGrpSpPr/>
          <p:nvPr/>
        </p:nvGrpSpPr>
        <p:grpSpPr>
          <a:xfrm>
            <a:off x="3197525" y="4495800"/>
            <a:ext cx="993475" cy="830253"/>
            <a:chOff x="2286000" y="4495800"/>
            <a:chExt cx="993475" cy="8302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6A0630-FD12-4808-9E6C-0E7952F35602}"/>
                </a:ext>
              </a:extLst>
            </p:cNvPr>
            <p:cNvSpPr txBox="1"/>
            <p:nvPr/>
          </p:nvSpPr>
          <p:spPr>
            <a:xfrm>
              <a:off x="2286000" y="4495800"/>
              <a:ext cx="8382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solidFill>
                    <a:srgbClr val="CCFFFF"/>
                  </a:solidFill>
                  <a:cs typeface="Arial" panose="020B0604020202020204" pitchFamily="34" charset="0"/>
                </a:rPr>
                <a:t>lim</a:t>
              </a:r>
              <a:endParaRPr lang="en-US" sz="3000" dirty="0">
                <a:solidFill>
                  <a:srgbClr val="CCFFFF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8A187-0150-4FBC-ADA2-3D47C2F97573}"/>
                </a:ext>
              </a:extLst>
            </p:cNvPr>
            <p:cNvSpPr txBox="1"/>
            <p:nvPr/>
          </p:nvSpPr>
          <p:spPr>
            <a:xfrm>
              <a:off x="2288875" y="4925943"/>
              <a:ext cx="990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sz="2000" dirty="0">
                  <a:solidFill>
                    <a:srgbClr val="CCFFFF"/>
                  </a:solidFill>
                  <a:cs typeface="Arial" panose="020B0604020202020204" pitchFamily="34" charset="0"/>
                </a:rPr>
                <a:t>∞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143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you wouldn’t want to actually do this to find the area under a curve </a:t>
            </a:r>
          </a:p>
        </p:txBody>
      </p:sp>
    </p:spTree>
    <p:extLst>
      <p:ext uri="{BB962C8B-B14F-4D97-AF65-F5344CB8AC3E}">
        <p14:creationId xmlns:p14="http://schemas.microsoft.com/office/powerpoint/2010/main" val="881099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you wouldn’t want to actually do this to find the area under a curve (it would take days to do even a simple problem) </a:t>
            </a:r>
          </a:p>
        </p:txBody>
      </p:sp>
    </p:spTree>
    <p:extLst>
      <p:ext uri="{BB962C8B-B14F-4D97-AF65-F5344CB8AC3E}">
        <p14:creationId xmlns:p14="http://schemas.microsoft.com/office/powerpoint/2010/main" val="1131107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Instead, we use calculus:</a:t>
            </a:r>
          </a:p>
          <a:p>
            <a:pPr algn="ctr"/>
            <a:r>
              <a:rPr lang="en-US" dirty="0"/>
              <a:t>A = ∫ƒ(b) dx - ∫ƒ(a) dx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6ADB38-2C09-04E6-DCFA-22315138D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96"/>
          <a:stretch/>
        </p:blipFill>
        <p:spPr>
          <a:xfrm>
            <a:off x="2438400" y="3537731"/>
            <a:ext cx="6541020" cy="31832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9C0ACC-0FA7-5E5F-C067-5C52C86578B7}"/>
              </a:ext>
            </a:extLst>
          </p:cNvPr>
          <p:cNvSpPr txBox="1"/>
          <p:nvPr/>
        </p:nvSpPr>
        <p:spPr>
          <a:xfrm>
            <a:off x="3200400" y="2642040"/>
            <a:ext cx="137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Ending value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4E463F-491E-7EF6-EC63-B184A3E1EE4F}"/>
              </a:ext>
            </a:extLst>
          </p:cNvPr>
          <p:cNvSpPr txBox="1"/>
          <p:nvPr/>
        </p:nvSpPr>
        <p:spPr>
          <a:xfrm>
            <a:off x="5943600" y="2627219"/>
            <a:ext cx="137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Starting value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2CBEB7-36CC-FC48-4937-D583A82A5813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422261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EED00B-3A90-5FD8-36E9-9B57700DBE61}"/>
              </a:ext>
            </a:extLst>
          </p:cNvPr>
          <p:cNvGrpSpPr/>
          <p:nvPr/>
        </p:nvGrpSpPr>
        <p:grpSpPr>
          <a:xfrm>
            <a:off x="5938284" y="6019800"/>
            <a:ext cx="2971800" cy="796586"/>
            <a:chOff x="5938284" y="6019800"/>
            <a:chExt cx="2971800" cy="7965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BA2706-436C-49D8-9C68-644AC5449C22}"/>
                </a:ext>
              </a:extLst>
            </p:cNvPr>
            <p:cNvSpPr txBox="1"/>
            <p:nvPr/>
          </p:nvSpPr>
          <p:spPr>
            <a:xfrm>
              <a:off x="5938284" y="6019800"/>
              <a:ext cx="2971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/>
                <a:t>A = ∫ƒ(b) dx - ∫ƒ(a) dx</a:t>
              </a:r>
              <a:endParaRPr lang="en-US" sz="2000" b="1" dirty="0">
                <a:solidFill>
                  <a:srgbClr val="CCFFFF"/>
                </a:solidFill>
                <a:latin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E7E9B4-0A8C-FCFC-8B09-0D0D14C94AAF}"/>
                </a:ext>
              </a:extLst>
            </p:cNvPr>
            <p:cNvSpPr txBox="1"/>
            <p:nvPr/>
          </p:nvSpPr>
          <p:spPr>
            <a:xfrm>
              <a:off x="6756686" y="6416276"/>
              <a:ext cx="6505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Ending value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499274-D1BE-CE2A-288A-DBD9FC021C3F}"/>
                </a:ext>
              </a:extLst>
            </p:cNvPr>
            <p:cNvSpPr txBox="1"/>
            <p:nvPr/>
          </p:nvSpPr>
          <p:spPr>
            <a:xfrm>
              <a:off x="7898149" y="6392353"/>
              <a:ext cx="788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Starting value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4B1B4E7-E91B-9CD4-1A88-A050A2ACB4F0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7D13022-CB6B-FB69-41E2-E99054528EAA}"/>
              </a:ext>
            </a:extLst>
          </p:cNvPr>
          <p:cNvGrpSpPr/>
          <p:nvPr/>
        </p:nvGrpSpPr>
        <p:grpSpPr>
          <a:xfrm>
            <a:off x="76200" y="3395419"/>
            <a:ext cx="3022938" cy="3233981"/>
            <a:chOff x="76200" y="3227779"/>
            <a:chExt cx="3022938" cy="3233981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2F0F20F-74D9-8C62-D35B-27AA0BC4D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10" y="3227779"/>
              <a:ext cx="2993028" cy="3233981"/>
            </a:xfrm>
            <a:prstGeom prst="rect">
              <a:avLst/>
            </a:prstGeom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D819605-41B9-FF34-E138-65DEAC31EB50}"/>
                </a:ext>
              </a:extLst>
            </p:cNvPr>
            <p:cNvGrpSpPr/>
            <p:nvPr/>
          </p:nvGrpSpPr>
          <p:grpSpPr>
            <a:xfrm>
              <a:off x="76200" y="3243019"/>
              <a:ext cx="2971801" cy="3157781"/>
              <a:chOff x="86360" y="3170689"/>
              <a:chExt cx="2971801" cy="315778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0354BFF-0C94-7263-30B4-91DC2294D9A9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F72AFB7E-469E-7AAF-9245-F707622CFF69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6AB78E35-8D96-9A60-6780-BDE4F72B50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3C327E87-0441-D796-0205-69604668F8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DBF0BA45-51C7-E74A-45F1-FAC70807B6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8D4A2B4-7FD0-72E8-7E1D-AEC559A00A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9A1223CA-B958-0432-ECA7-042AEFA052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2669B5FC-E8D5-66E6-5AA8-2CC3EB0672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F6CAE86C-13AC-8453-30F6-178C76EDC6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AD6D56A1-1BFB-851C-AD04-8598E80065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D6592E4F-C4C0-36F4-6C6E-5A38D43563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19FE8B14-BF8C-32D3-7DFD-3C4C69A630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45144124-E5E1-ADE8-D129-36EC29BF60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22C31532-D7F0-2CAB-27B7-53DD870708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79E57B82-A4D9-E98F-67A2-AFFD9C5643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FF334682-840F-41B8-0D3D-59C49DEB1B81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10E24BFF-D23A-1DD7-A352-9B840F1C7F0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52964AE0-CDE4-3E89-6BBB-C5B98BF3B6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EA7D7354-192A-E07D-5CFE-5E5805D341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6A17F22A-25D3-6E7F-8AB5-FC76013FDD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5597B9D6-C7C9-CB13-BC2F-E51C3BF8F3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4637C9C2-41A5-D5F3-C6B4-18EEBC514C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E8452F73-A75E-69E6-1B87-709E3A280D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26F52B61-A806-05BD-C8B8-6B1741A144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2D9F1346-B7F8-1940-9F80-C2DE98F947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80315C60-852D-0D07-70F4-FD97292B5A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622D0B69-229B-20C6-7805-03A333D324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AD35407C-A5D1-0B63-9A2A-5641168C86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19104A4E-BEC2-BB75-CC7D-1A2C6F726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F2E6B89D-D635-0322-CE93-839AD2F225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FBE2282-03C7-C5E8-EFE8-ED2F3BABD3AC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157781"/>
                <a:chOff x="76200" y="3513658"/>
                <a:chExt cx="2971801" cy="315778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DBC42217-CE38-63F1-D84C-21F9BD62C70B}"/>
                    </a:ext>
                  </a:extLst>
                </p:cNvPr>
                <p:cNvSpPr/>
                <p:nvPr/>
              </p:nvSpPr>
              <p:spPr>
                <a:xfrm>
                  <a:off x="227626" y="3748686"/>
                  <a:ext cx="2717032" cy="2605652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18F7C9B-F739-2558-9183-E59E19913A62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C20217-4A8A-6A4D-E844-DAD5C527F8D5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8B59B42-2C80-F25C-A6E9-C9D388F4482D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F99B628-0142-5FB1-B2AB-FA806ABB1B67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332FD12-0AB6-BC00-593B-60C462B66C40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4A8CF19-1912-49A6-E884-3E0DDBC8CF15}"/>
                    </a:ext>
                  </a:extLst>
                </p:cNvPr>
                <p:cNvSpPr/>
                <p:nvPr/>
              </p:nvSpPr>
              <p:spPr>
                <a:xfrm>
                  <a:off x="704463" y="6394440"/>
                  <a:ext cx="35487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D86297B-0BCD-F3CA-61F7-2EE0A6480372}"/>
                    </a:ext>
                  </a:extLst>
                </p:cNvPr>
                <p:cNvSpPr/>
                <p:nvPr/>
              </p:nvSpPr>
              <p:spPr>
                <a:xfrm>
                  <a:off x="76200" y="6400374"/>
                  <a:ext cx="354877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BEF75C6-B316-6C96-8FBD-C4BD8A946DBD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5A49C4D-A72D-1A0C-2B8D-878D31388DC6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5573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03CF-C639-237F-DFBC-3822E107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that 25)!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192EE-5272-60E7-DC32-A8946975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4" y="1172308"/>
            <a:ext cx="7491412" cy="53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5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What’s b?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520F9A-1EBA-96E3-B37C-BE4D254DA515}"/>
              </a:ext>
            </a:extLst>
          </p:cNvPr>
          <p:cNvGrpSpPr/>
          <p:nvPr/>
        </p:nvGrpSpPr>
        <p:grpSpPr>
          <a:xfrm>
            <a:off x="5938284" y="6019800"/>
            <a:ext cx="2971800" cy="796586"/>
            <a:chOff x="5938284" y="6019800"/>
            <a:chExt cx="2971800" cy="7965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C4F250-24B0-E029-5B01-8F69796824C2}"/>
                </a:ext>
              </a:extLst>
            </p:cNvPr>
            <p:cNvSpPr txBox="1"/>
            <p:nvPr/>
          </p:nvSpPr>
          <p:spPr>
            <a:xfrm>
              <a:off x="5938284" y="6019800"/>
              <a:ext cx="2971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/>
                <a:t>A = ∫ƒ(b) dx - ∫ƒ(a) dx</a:t>
              </a:r>
              <a:endParaRPr lang="en-US" sz="2000" b="1" dirty="0">
                <a:solidFill>
                  <a:srgbClr val="CCFFFF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16E976-D20D-38BC-A7EB-841AC5947506}"/>
                </a:ext>
              </a:extLst>
            </p:cNvPr>
            <p:cNvSpPr txBox="1"/>
            <p:nvPr/>
          </p:nvSpPr>
          <p:spPr>
            <a:xfrm>
              <a:off x="6756686" y="6416276"/>
              <a:ext cx="6505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Ending value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20D6B6-4937-65EA-6588-DF8958256945}"/>
                </a:ext>
              </a:extLst>
            </p:cNvPr>
            <p:cNvSpPr txBox="1"/>
            <p:nvPr/>
          </p:nvSpPr>
          <p:spPr>
            <a:xfrm>
              <a:off x="7898149" y="6392353"/>
              <a:ext cx="788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Starting value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E1DE6-E101-A0D5-D6E3-BD3912A4139B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C2D7D61-4219-E467-8A2E-18FD8B245DE3}"/>
              </a:ext>
            </a:extLst>
          </p:cNvPr>
          <p:cNvGrpSpPr/>
          <p:nvPr/>
        </p:nvGrpSpPr>
        <p:grpSpPr>
          <a:xfrm>
            <a:off x="76201" y="3581400"/>
            <a:ext cx="2667000" cy="2957565"/>
            <a:chOff x="76200" y="3124200"/>
            <a:chExt cx="3023173" cy="3527809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33E9729B-A3A7-BEFE-376D-3C17304E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45" y="3124200"/>
              <a:ext cx="2993028" cy="3527809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6C8CC09-37EF-13B3-9403-48B0CB103E6C}"/>
                </a:ext>
              </a:extLst>
            </p:cNvPr>
            <p:cNvGrpSpPr/>
            <p:nvPr/>
          </p:nvGrpSpPr>
          <p:grpSpPr>
            <a:xfrm>
              <a:off x="76200" y="3410659"/>
              <a:ext cx="2971801" cy="3217122"/>
              <a:chOff x="86360" y="3170689"/>
              <a:chExt cx="2971801" cy="3217122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756E237-8FD4-1AB6-509B-41825E875E23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E8E3C97E-9D0C-0A46-9DC9-E9AA60B8F8F2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3AE60F29-0B47-65C7-5D42-80C378663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F2BC31A3-7ADF-05BF-C379-9F6762B201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596D79AC-69C7-A15C-FDFD-70E84EF16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BF9C6AFA-59EC-509A-3619-4C2DBBBBBE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0484F9CB-B0E5-CE64-72F6-2C096FABC8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6016F557-CAE0-8276-8B60-B290B980B3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AFFB2AC8-F21B-58E1-99E9-547B31AD18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A5C951F4-2ED1-9067-76EF-0A044365B7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A2CD740A-0CDB-CE11-4CB7-7D9F6055A4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7580CE0-3FBB-6608-BEF5-8CD1F8172D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5080B0D3-5D1A-A081-0E58-14C80F4C9B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2E8D2773-E6AE-8837-44A4-18B324E27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74914878-45E6-B5F6-C744-D31A6508C9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B3DC6899-E031-1C28-A20D-825C0987490A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2D2A6FA2-41D7-BB59-9D5D-3752EF7EC06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3D3ADA0F-C9C9-3E20-B074-48B2BAF5A0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22C97666-9A19-1A7B-499E-F9F49E70C4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92E014FC-8C66-8F9D-AFC9-B4F81A13C5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E19C7D59-EC29-72F5-1546-A1B87BA56A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7AA64612-BB99-DA6C-0332-423788FB40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399E9862-9CC6-57A6-8B7A-35B3DF7789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17141317-59FF-DDAE-7CF3-95F9A6E2D3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007A966A-717C-6D20-1BB5-C95EB64990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>
                      <a:extLst>
                        <a:ext uri="{FF2B5EF4-FFF2-40B4-BE49-F238E27FC236}">
                          <a16:creationId xmlns:a16="http://schemas.microsoft.com/office/drawing/2014/main" id="{D24D50DA-9140-C226-363D-09A7E85F7C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161DB458-6FE1-D6E9-553E-85360DF8A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>
                      <a:extLst>
                        <a:ext uri="{FF2B5EF4-FFF2-40B4-BE49-F238E27FC236}">
                          <a16:creationId xmlns:a16="http://schemas.microsoft.com/office/drawing/2014/main" id="{4B37BA29-994E-0361-6D8A-2C5412312F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B74C67AF-C35C-08B2-F22E-77414E4F2B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67962646-5133-9950-2531-8EBBC25709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A4EB1838-A9CD-282C-27E0-6DFE23238C0C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217122"/>
                <a:chOff x="76200" y="3513658"/>
                <a:chExt cx="2971801" cy="3217122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AC0AD608-4363-FAEB-4030-EAC0E45402DB}"/>
                    </a:ext>
                  </a:extLst>
                </p:cNvPr>
                <p:cNvSpPr/>
                <p:nvPr/>
              </p:nvSpPr>
              <p:spPr>
                <a:xfrm>
                  <a:off x="227626" y="3604723"/>
                  <a:ext cx="2696054" cy="2749615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EA343F6D-D16B-687D-B4B0-4D2C17B5D328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31822B1B-BB98-174F-F5F4-9053265303F1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E99A9B87-368B-0A77-2E35-0882840ECE1B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11900320-D405-C3C8-CB01-739A844AB2F0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798E82A-E70C-9DEA-86A5-EF27168DDFDB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9E7961F-CBAF-E749-0E66-5D90E522EBC1}"/>
                    </a:ext>
                  </a:extLst>
                </p:cNvPr>
                <p:cNvSpPr/>
                <p:nvPr/>
              </p:nvSpPr>
              <p:spPr>
                <a:xfrm>
                  <a:off x="704463" y="6394439"/>
                  <a:ext cx="39435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893C7C5-4053-C6B4-6C4E-3E1F0480601F}"/>
                    </a:ext>
                  </a:extLst>
                </p:cNvPr>
                <p:cNvSpPr/>
                <p:nvPr/>
              </p:nvSpPr>
              <p:spPr>
                <a:xfrm>
                  <a:off x="76200" y="6400373"/>
                  <a:ext cx="43187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73C27368-6F27-4365-6102-1A526EC9D285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F1C7ACCD-5EC5-F136-1E61-DF210A577503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1576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FFD91E-8A2A-93E2-BD4D-9923333E951D}"/>
              </a:ext>
            </a:extLst>
          </p:cNvPr>
          <p:cNvGrpSpPr/>
          <p:nvPr/>
        </p:nvGrpSpPr>
        <p:grpSpPr>
          <a:xfrm>
            <a:off x="76201" y="3581400"/>
            <a:ext cx="2667000" cy="2957565"/>
            <a:chOff x="76200" y="3124200"/>
            <a:chExt cx="3023173" cy="3527809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E483F97-16A3-B69D-5BCD-62A6B3918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45" y="3124200"/>
              <a:ext cx="2993028" cy="3527809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71CD2C1-8A99-A0D3-4F32-05075D2F3DB0}"/>
                </a:ext>
              </a:extLst>
            </p:cNvPr>
            <p:cNvGrpSpPr/>
            <p:nvPr/>
          </p:nvGrpSpPr>
          <p:grpSpPr>
            <a:xfrm>
              <a:off x="76200" y="3410659"/>
              <a:ext cx="2971801" cy="3217122"/>
              <a:chOff x="86360" y="3170689"/>
              <a:chExt cx="2971801" cy="3217122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4B9DE18-26C3-A0AC-6740-FF6C220F00FE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6207F702-C5A1-7634-909A-07DF28CE790F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2D084233-F599-C5DA-298D-93C3CEE3C2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DC04A181-9E33-7C4F-AB0F-E0874F05B2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E66F67B-842B-5623-5D32-7870859CBD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7D655A76-79F7-6803-FA67-578665322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EAEB5096-1A33-1283-D8AF-EA502FBDBA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49101A10-7B7A-32F8-5EA3-3CF2902DE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95DCF807-C151-4C3A-607E-B6EF6181B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0DF9AB70-4421-5AA4-EBDA-104E95AFA2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76969F76-EBA3-6132-AD94-D111C3D754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D8DF8CBF-5523-5372-7C04-19D35825B6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339E992-5802-522A-E268-2F70FA403A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2295459E-1C59-9CE5-1750-2ACF0F1A3D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8545DF3C-CF5B-BE72-FA44-C5C261A135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5F037C6C-0CF4-C069-6B2E-C91E5CE29342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98942299-8EFF-AE9F-9261-AF62F9C251F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8AB26F20-386C-3899-20C7-F6077BFED4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6A3A9132-FFC8-724E-8AAA-C9AE763747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>
                      <a:extLst>
                        <a:ext uri="{FF2B5EF4-FFF2-40B4-BE49-F238E27FC236}">
                          <a16:creationId xmlns:a16="http://schemas.microsoft.com/office/drawing/2014/main" id="{F473A615-FD6E-C84C-0D07-10611B256E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5D29F07F-C680-72FB-ED37-D8A46B8DCB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BAB427C3-4F73-B89D-9B77-DE4326F230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>
                      <a:extLst>
                        <a:ext uri="{FF2B5EF4-FFF2-40B4-BE49-F238E27FC236}">
                          <a16:creationId xmlns:a16="http://schemas.microsoft.com/office/drawing/2014/main" id="{122677FB-078C-840D-4966-4E1469AC00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63AC8526-60B9-A422-8207-C2E926C8A6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14B4EF3B-685B-9777-9C80-6325B06076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33954D7B-A89B-F9FC-C686-920B114116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94466941-0691-033F-5842-EA8139D63A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18E099AE-52DA-75C4-1763-481CE2591A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>
                      <a:extLst>
                        <a:ext uri="{FF2B5EF4-FFF2-40B4-BE49-F238E27FC236}">
                          <a16:creationId xmlns:a16="http://schemas.microsoft.com/office/drawing/2014/main" id="{D853ED5A-80B1-77CA-DA4D-D2E9E60317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6762FCD1-48DA-AD76-AA28-2375AB421A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4C47AC2-1E14-AFB7-DFD1-FCF59191F6D9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217122"/>
                <a:chOff x="76200" y="3513658"/>
                <a:chExt cx="2971801" cy="3217122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50420FA-FDF7-B590-3DFE-C7A82EDFAAFA}"/>
                    </a:ext>
                  </a:extLst>
                </p:cNvPr>
                <p:cNvSpPr/>
                <p:nvPr/>
              </p:nvSpPr>
              <p:spPr>
                <a:xfrm>
                  <a:off x="227626" y="3604723"/>
                  <a:ext cx="2696054" cy="2749615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EBE24951-422C-E802-5C93-7344D0B51EED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537BB1D-47B9-0B2E-B55E-A276D706E4ED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657E401-B770-1AE7-D083-1DEE1BA6BFE5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F775F20-CD0A-BC23-01AD-DACA7EA88996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B868FDA-238E-FA44-CB5D-25BA959C624E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E682657-7AA3-F953-930B-FFFCC5840430}"/>
                    </a:ext>
                  </a:extLst>
                </p:cNvPr>
                <p:cNvSpPr/>
                <p:nvPr/>
              </p:nvSpPr>
              <p:spPr>
                <a:xfrm>
                  <a:off x="704463" y="6394439"/>
                  <a:ext cx="39435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1957965-904E-D94B-C843-C37BF015F0EE}"/>
                    </a:ext>
                  </a:extLst>
                </p:cNvPr>
                <p:cNvSpPr/>
                <p:nvPr/>
              </p:nvSpPr>
              <p:spPr>
                <a:xfrm>
                  <a:off x="76200" y="6400373"/>
                  <a:ext cx="43187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D2824A1-785C-AC13-EC72-0DFE56B80D24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1C6E007-3EBD-C27E-1A71-CC774841E679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What’s b?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What’s a?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25E729-7235-8DBF-2C31-EC55E7ABDB5C}"/>
              </a:ext>
            </a:extLst>
          </p:cNvPr>
          <p:cNvGrpSpPr/>
          <p:nvPr/>
        </p:nvGrpSpPr>
        <p:grpSpPr>
          <a:xfrm>
            <a:off x="5938284" y="6019800"/>
            <a:ext cx="2971800" cy="796586"/>
            <a:chOff x="5938284" y="6019800"/>
            <a:chExt cx="2971800" cy="7965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CE8EB1-61BC-64A5-F8B1-88F2CD222327}"/>
                </a:ext>
              </a:extLst>
            </p:cNvPr>
            <p:cNvSpPr txBox="1"/>
            <p:nvPr/>
          </p:nvSpPr>
          <p:spPr>
            <a:xfrm>
              <a:off x="5938284" y="6019800"/>
              <a:ext cx="2971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/>
                <a:t>A = ∫ƒ(b) dx - ∫ƒ(a) dx</a:t>
              </a:r>
              <a:endParaRPr lang="en-US" sz="2000" b="1" dirty="0">
                <a:solidFill>
                  <a:srgbClr val="CCFFFF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FF6F05-96DC-43CF-3B1E-27FFCBF65350}"/>
                </a:ext>
              </a:extLst>
            </p:cNvPr>
            <p:cNvSpPr txBox="1"/>
            <p:nvPr/>
          </p:nvSpPr>
          <p:spPr>
            <a:xfrm>
              <a:off x="6756686" y="6416276"/>
              <a:ext cx="6505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Ending value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EB2A-78A5-171D-67BB-87825124F6E2}"/>
                </a:ext>
              </a:extLst>
            </p:cNvPr>
            <p:cNvSpPr txBox="1"/>
            <p:nvPr/>
          </p:nvSpPr>
          <p:spPr>
            <a:xfrm>
              <a:off x="7898149" y="6392353"/>
              <a:ext cx="788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Starting value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5BFF2D9-9390-9CB2-8A2B-0B098B0270BA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71066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What’s b? 2</a:t>
            </a:r>
          </a:p>
          <a:p>
            <a:r>
              <a:rPr lang="en-US" dirty="0"/>
              <a:t>What’s a?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What’s the formula?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177F11-590A-FF6C-0798-9B88D53901BB}"/>
              </a:ext>
            </a:extLst>
          </p:cNvPr>
          <p:cNvGrpSpPr/>
          <p:nvPr/>
        </p:nvGrpSpPr>
        <p:grpSpPr>
          <a:xfrm>
            <a:off x="5938284" y="6019800"/>
            <a:ext cx="2971800" cy="796586"/>
            <a:chOff x="5938284" y="6019800"/>
            <a:chExt cx="2971800" cy="7965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37D9E6-5E2B-6C82-D4B0-F601FCD911B5}"/>
                </a:ext>
              </a:extLst>
            </p:cNvPr>
            <p:cNvSpPr txBox="1"/>
            <p:nvPr/>
          </p:nvSpPr>
          <p:spPr>
            <a:xfrm>
              <a:off x="5938284" y="6019800"/>
              <a:ext cx="2971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/>
                <a:t>A = ∫ƒ(b) dx - ∫ƒ(a) dx</a:t>
              </a:r>
              <a:endParaRPr lang="en-US" sz="2000" b="1" dirty="0">
                <a:solidFill>
                  <a:srgbClr val="CCFFFF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AB5C58-C8ED-6D28-42D6-930C9F5E26FB}"/>
                </a:ext>
              </a:extLst>
            </p:cNvPr>
            <p:cNvSpPr txBox="1"/>
            <p:nvPr/>
          </p:nvSpPr>
          <p:spPr>
            <a:xfrm>
              <a:off x="6756686" y="6416276"/>
              <a:ext cx="6505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Ending value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37F8A1-7854-AEF0-24EA-5D52742BB4B9}"/>
                </a:ext>
              </a:extLst>
            </p:cNvPr>
            <p:cNvSpPr txBox="1"/>
            <p:nvPr/>
          </p:nvSpPr>
          <p:spPr>
            <a:xfrm>
              <a:off x="7898149" y="6392353"/>
              <a:ext cx="788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Starting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333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What’s b? 2</a:t>
            </a:r>
          </a:p>
          <a:p>
            <a:r>
              <a:rPr lang="en-US" dirty="0"/>
              <a:t>What’s a? 1</a:t>
            </a:r>
          </a:p>
          <a:p>
            <a:r>
              <a:rPr lang="en-US" dirty="0"/>
              <a:t>What’s the formula?</a:t>
            </a:r>
          </a:p>
          <a:p>
            <a:r>
              <a:rPr lang="en-US" dirty="0">
                <a:solidFill>
                  <a:srgbClr val="FFFF00"/>
                </a:solidFill>
              </a:rPr>
              <a:t>A = ∫x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dx - ∫x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A2706-436C-49D8-9C68-644AC5449C22}"/>
              </a:ext>
            </a:extLst>
          </p:cNvPr>
          <p:cNvSpPr txBox="1"/>
          <p:nvPr/>
        </p:nvSpPr>
        <p:spPr>
          <a:xfrm>
            <a:off x="6172201" y="6457890"/>
            <a:ext cx="297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A = ∫ƒ(b) dx - ∫ƒ(a) dx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51054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51054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1150485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A = ∫x</a:t>
            </a:r>
            <a:r>
              <a:rPr lang="en-US" baseline="30000" dirty="0"/>
              <a:t>2</a:t>
            </a:r>
            <a:r>
              <a:rPr lang="en-US" dirty="0"/>
              <a:t> dx - ∫x</a:t>
            </a:r>
            <a:r>
              <a:rPr lang="en-US" baseline="30000" dirty="0"/>
              <a:t>2</a:t>
            </a:r>
            <a:r>
              <a:rPr lang="en-US" dirty="0"/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integration:</a:t>
            </a:r>
          </a:p>
          <a:p>
            <a:r>
              <a:rPr lang="en-US" dirty="0"/>
              <a:t>A = (x</a:t>
            </a:r>
            <a:r>
              <a:rPr lang="en-US" baseline="30000" dirty="0"/>
              <a:t>3</a:t>
            </a:r>
            <a:r>
              <a:rPr lang="en-US" dirty="0"/>
              <a:t>/3 + c) – (x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endParaRPr lang="en-US" sz="1500" dirty="0"/>
          </a:p>
          <a:p>
            <a:r>
              <a:rPr lang="en-US" dirty="0"/>
              <a:t>   = (2</a:t>
            </a:r>
            <a:r>
              <a:rPr lang="en-US" baseline="30000" dirty="0"/>
              <a:t>3</a:t>
            </a:r>
            <a:r>
              <a:rPr lang="en-US" dirty="0"/>
              <a:t>/3 + c) – (1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r>
              <a:rPr lang="en-US" dirty="0"/>
              <a:t>   = 8/3 + c – 1/3 – c = </a:t>
            </a:r>
            <a:r>
              <a:rPr lang="en-US" dirty="0">
                <a:solidFill>
                  <a:srgbClr val="FFFF00"/>
                </a:solidFill>
              </a:rPr>
              <a:t>7/3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236C-CC68-498B-9E66-0CF141637B13}"/>
              </a:ext>
            </a:extLst>
          </p:cNvPr>
          <p:cNvSpPr txBox="1"/>
          <p:nvPr/>
        </p:nvSpPr>
        <p:spPr>
          <a:xfrm>
            <a:off x="19812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1E12-57ED-440B-AC0D-49F461B7DD7A}"/>
              </a:ext>
            </a:extLst>
          </p:cNvPr>
          <p:cNvSpPr txBox="1"/>
          <p:nvPr/>
        </p:nvSpPr>
        <p:spPr>
          <a:xfrm>
            <a:off x="51054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2399641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A = ∫x</a:t>
            </a:r>
            <a:r>
              <a:rPr lang="en-US" baseline="30000" dirty="0"/>
              <a:t>2</a:t>
            </a:r>
            <a:r>
              <a:rPr lang="en-US" dirty="0"/>
              <a:t> dx - ∫x</a:t>
            </a:r>
            <a:r>
              <a:rPr lang="en-US" baseline="30000" dirty="0"/>
              <a:t>2</a:t>
            </a:r>
            <a:r>
              <a:rPr lang="en-US" dirty="0"/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integration:</a:t>
            </a:r>
          </a:p>
          <a:p>
            <a:r>
              <a:rPr lang="en-US" dirty="0"/>
              <a:t>A = (x</a:t>
            </a:r>
            <a:r>
              <a:rPr lang="en-US" baseline="30000" dirty="0"/>
              <a:t>3</a:t>
            </a:r>
            <a:r>
              <a:rPr lang="en-US" dirty="0"/>
              <a:t>/3 + c) – (x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endParaRPr lang="en-US" sz="1500" dirty="0"/>
          </a:p>
          <a:p>
            <a:r>
              <a:rPr lang="en-US" dirty="0"/>
              <a:t>   = 8/3 + c – 1/3 – c = </a:t>
            </a:r>
            <a:r>
              <a:rPr lang="en-US" dirty="0">
                <a:solidFill>
                  <a:srgbClr val="FFFF00"/>
                </a:solidFill>
              </a:rPr>
              <a:t>7/3</a:t>
            </a:r>
          </a:p>
          <a:p>
            <a:r>
              <a:rPr lang="en-US" dirty="0"/>
              <a:t>Notice the c’s go 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236C-CC68-498B-9E66-0CF141637B13}"/>
              </a:ext>
            </a:extLst>
          </p:cNvPr>
          <p:cNvSpPr txBox="1"/>
          <p:nvPr/>
        </p:nvSpPr>
        <p:spPr>
          <a:xfrm>
            <a:off x="19812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1E12-57ED-440B-AC0D-49F461B7DD7A}"/>
              </a:ext>
            </a:extLst>
          </p:cNvPr>
          <p:cNvSpPr txBox="1"/>
          <p:nvPr/>
        </p:nvSpPr>
        <p:spPr>
          <a:xfrm>
            <a:off x="51054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629577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65AA-7169-66C0-A2A0-85E963F9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3AAFF-96A6-AFA6-0FC4-C0563CF093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square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dirty="0"/>
              </a:p>
              <a:p>
                <a:r>
                  <a:rPr lang="en-US" dirty="0"/>
                  <a:t>How many squares?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3AAFF-96A6-AFA6-0FC4-C0563CF09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D816027-178B-4C0B-B2DB-C61F33657A09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22CB2DF-DBC4-90AA-E634-340FF0491E55}"/>
              </a:ext>
            </a:extLst>
          </p:cNvPr>
          <p:cNvGrpSpPr/>
          <p:nvPr/>
        </p:nvGrpSpPr>
        <p:grpSpPr>
          <a:xfrm>
            <a:off x="76201" y="3581400"/>
            <a:ext cx="2667000" cy="2957565"/>
            <a:chOff x="76200" y="3124200"/>
            <a:chExt cx="3023173" cy="3527809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B9131EF0-9665-E5F6-BA74-BE8D79DE2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45" y="3124200"/>
              <a:ext cx="2993028" cy="3527809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6F3820C-392B-641E-4C96-B6A53EA5E67C}"/>
                </a:ext>
              </a:extLst>
            </p:cNvPr>
            <p:cNvGrpSpPr/>
            <p:nvPr/>
          </p:nvGrpSpPr>
          <p:grpSpPr>
            <a:xfrm>
              <a:off x="76200" y="3410659"/>
              <a:ext cx="2971801" cy="3217122"/>
              <a:chOff x="86360" y="3170689"/>
              <a:chExt cx="2971801" cy="3217122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C8FECE8-4EBB-5354-502E-9D01C8078FCB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5AE16F63-9B43-A051-15AC-616D33F1CBD7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7A3B6526-18F0-705D-B339-2E695F246D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A1874C33-7A1B-82E3-B016-92D248EF6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716C62E7-F1FB-9584-F18A-D1E5F287E1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136AAFDA-7A49-A077-6675-B699A904A1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D35408F9-E5C8-B54A-0DA4-E05A79AF46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3AB9554A-51B8-1352-2F7A-3EAD5198DB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A2489660-52BE-D665-755C-93977D1212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FCFB4581-F28B-5802-06B5-7387C181A7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420C9017-7276-7B25-A68F-3F15D42C78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8597473E-8038-E4F8-B9AD-3A4485ED13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6BF0B3B2-2723-B3F4-31B0-A438148FE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38415E22-7C5A-EEB7-CBCD-B5D565A0F5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B3CE2EB1-4391-DCB7-245B-00B2DDD92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EF08F9FD-CE52-1356-C965-EE513956F373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A8AE5D7B-05E5-966B-7A34-5742B811BDB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FD6D2FC3-0F4E-B999-0537-CCC4149154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C12399AB-5900-A634-04D1-5858B2DAAC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F4C4A6CC-29CF-EFE6-BCAD-8CD5E00F57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54D27FF4-1719-1F6C-3EC4-DCB5BE0F8E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04658BB8-840C-0397-2033-C77F1FEF67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D28E7F45-8E0C-68BF-DE0E-BDD56E4B34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45A05A18-6D9A-4487-E926-88DC6E8864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FF7C9AE7-1470-7B2A-A767-028D4C5740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A88BEFDB-5A9C-B788-E8CD-B752C1C6C9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7B240B91-F86D-21CF-1A7C-018B448E4C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CA60EBD7-E6F5-6BA5-9031-BE6FD9CF99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0C666F37-B4CD-CFDE-DA3E-FBE8F185D7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487CA7C2-FB0B-F7A5-2305-7CCF3710D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539B0EB-FF62-C1A3-CA7C-53F71F0ADC85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217122"/>
                <a:chOff x="76200" y="3513658"/>
                <a:chExt cx="2971801" cy="3217122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A215CC0B-F525-7992-752C-8867D440897E}"/>
                    </a:ext>
                  </a:extLst>
                </p:cNvPr>
                <p:cNvSpPr/>
                <p:nvPr/>
              </p:nvSpPr>
              <p:spPr>
                <a:xfrm>
                  <a:off x="227626" y="3604723"/>
                  <a:ext cx="2696054" cy="2749615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790D5E2-21C8-F832-40A0-CAF7D0C08ECC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458F84E-CEDF-5D72-E3CD-C150CE591C13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1A2C80A-1317-6702-1BB7-A9EB1DE558DB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D20017AF-F15B-69ED-BEEB-2504AA0D4BBE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59483D5-393E-2055-2105-AB2E9046C174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3BE0EA9-3A8D-9D62-9AAB-8A4AE93F0950}"/>
                    </a:ext>
                  </a:extLst>
                </p:cNvPr>
                <p:cNvSpPr/>
                <p:nvPr/>
              </p:nvSpPr>
              <p:spPr>
                <a:xfrm>
                  <a:off x="704463" y="6394439"/>
                  <a:ext cx="39435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3195A17-0478-A3BC-B1D5-C0C72DE68617}"/>
                    </a:ext>
                  </a:extLst>
                </p:cNvPr>
                <p:cNvSpPr/>
                <p:nvPr/>
              </p:nvSpPr>
              <p:spPr>
                <a:xfrm>
                  <a:off x="76200" y="6400373"/>
                  <a:ext cx="431876" cy="330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2DC5F52-498D-5508-1669-7DA765B82F9B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BC7FAE8-4779-F0B2-1F5B-34CCA883514B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0591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3AAFF-96A6-AFA6-0FC4-C0563CF093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19200"/>
                <a:ext cx="8580685" cy="5638800"/>
              </a:xfrm>
            </p:spPr>
            <p:txBody>
              <a:bodyPr/>
              <a:lstStyle/>
              <a:p>
                <a:r>
                  <a:rPr lang="en-US" dirty="0"/>
                  <a:t>Each square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dirty="0"/>
              </a:p>
              <a:p>
                <a:r>
                  <a:rPr lang="en-US" dirty="0"/>
                  <a:t>How many squares? </a:t>
                </a:r>
                <a:r>
                  <a:rPr lang="en-US" dirty="0">
                    <a:solidFill>
                      <a:srgbClr val="FF0000"/>
                    </a:solidFill>
                  </a:rPr>
                  <a:t>16</a:t>
                </a:r>
                <a:r>
                  <a:rPr lang="en-US" dirty="0"/>
                  <a:t> full squares (16/9) and a bunch of 					</a:t>
                </a:r>
                <a:r>
                  <a:rPr lang="en-US" dirty="0">
                    <a:solidFill>
                      <a:srgbClr val="FFFF00"/>
                    </a:solidFill>
                  </a:rPr>
                  <a:t>bits </a:t>
                </a:r>
                <a:r>
                  <a:rPr lang="en-US" dirty="0"/>
                  <a:t>(about 5)</a:t>
                </a:r>
              </a:p>
              <a:p>
                <a:r>
                  <a:rPr lang="en-US" dirty="0"/>
                  <a:t>				All add up to 7/3 					(21/9)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3AAFF-96A6-AFA6-0FC4-C0563CF09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19200"/>
                <a:ext cx="8580685" cy="5638800"/>
              </a:xfrm>
              <a:blipFill>
                <a:blip r:embed="rId2"/>
                <a:stretch>
                  <a:fillRect l="-2486" t="-2054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87965AA-7169-66C0-A2A0-85E963F9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209945-8426-D4A7-8A9D-8F34EDCE3F76}"/>
              </a:ext>
            </a:extLst>
          </p:cNvPr>
          <p:cNvSpPr/>
          <p:nvPr/>
        </p:nvSpPr>
        <p:spPr>
          <a:xfrm>
            <a:off x="26581" y="6559393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2022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0E923E-563E-C10E-2B08-AFE58DEE006B}"/>
              </a:ext>
            </a:extLst>
          </p:cNvPr>
          <p:cNvGrpSpPr/>
          <p:nvPr/>
        </p:nvGrpSpPr>
        <p:grpSpPr>
          <a:xfrm>
            <a:off x="76200" y="3276601"/>
            <a:ext cx="3022938" cy="3352800"/>
            <a:chOff x="76200" y="3108961"/>
            <a:chExt cx="3022938" cy="3352800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3A64FB1B-A479-1BCB-E5DC-2895899EA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10" y="3108961"/>
              <a:ext cx="2993028" cy="3352800"/>
            </a:xfrm>
            <a:prstGeom prst="rect">
              <a:avLst/>
            </a:prstGeom>
          </p:spPr>
        </p:pic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F5F29FA-FD93-178F-CA77-8D69872FE148}"/>
                </a:ext>
              </a:extLst>
            </p:cNvPr>
            <p:cNvGrpSpPr/>
            <p:nvPr/>
          </p:nvGrpSpPr>
          <p:grpSpPr>
            <a:xfrm>
              <a:off x="76200" y="3243019"/>
              <a:ext cx="2971801" cy="3157781"/>
              <a:chOff x="86360" y="3170689"/>
              <a:chExt cx="2971801" cy="3157781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92D605B-3D77-60D4-820C-23952B654740}"/>
                  </a:ext>
                </a:extLst>
              </p:cNvPr>
              <p:cNvGrpSpPr/>
              <p:nvPr/>
            </p:nvGrpSpPr>
            <p:grpSpPr>
              <a:xfrm>
                <a:off x="228600" y="3293425"/>
                <a:ext cx="2720544" cy="2726375"/>
                <a:chOff x="233884" y="3312340"/>
                <a:chExt cx="2720544" cy="2726375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1ACD248C-DEAB-3837-ECA7-8BA2B03DBA3D}"/>
                    </a:ext>
                  </a:extLst>
                </p:cNvPr>
                <p:cNvGrpSpPr/>
                <p:nvPr/>
              </p:nvGrpSpPr>
              <p:grpSpPr>
                <a:xfrm>
                  <a:off x="233884" y="3312340"/>
                  <a:ext cx="2712893" cy="2726375"/>
                  <a:chOff x="225250" y="3733800"/>
                  <a:chExt cx="2712893" cy="2609715"/>
                </a:xfrm>
              </p:grpSpPr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25591D7F-3A9D-9CAC-AAD7-6C80605528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63391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6CA98C4A-3D46-68C2-87AA-6F2496A61A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8143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24246032-3328-A3A7-3AEF-0AEFC9916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830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BA89007C-198F-B48C-1123-678FB3DFA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1322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CBFC39BC-CC39-43CD-F20B-F2C5609874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9015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13EA7A91-1FD6-0D08-28F0-F293DDDB21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15069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5F0DAA28-6258-D72E-BB3E-C120EF5277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9986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BCA13811-3F49-29C7-2FDE-732907E438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8538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90CEBA5B-FCC9-4138-4243-63012815B2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455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04C6758D-C058-BDF7-A73C-1F6D327A16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58372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AF9435D4-883B-A7A9-9FB9-2D8F0FF81B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50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C4453755-36E4-48E4-8500-94D97995CA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167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9700DB98-D434-FC2E-FBC0-B152ACC3A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5084" y="3733800"/>
                    <a:ext cx="0" cy="26097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699FDBB-FED6-9CBC-807F-A21BC4979767}"/>
                    </a:ext>
                  </a:extLst>
                </p:cNvPr>
                <p:cNvGrpSpPr/>
                <p:nvPr/>
              </p:nvGrpSpPr>
              <p:grpSpPr>
                <a:xfrm>
                  <a:off x="233884" y="3317240"/>
                  <a:ext cx="2720544" cy="2716394"/>
                  <a:chOff x="233884" y="3317240"/>
                  <a:chExt cx="2720544" cy="2716394"/>
                </a:xfrm>
              </p:grpSpPr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53399158-B157-1C00-A4D7-B6DE9B003E3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50168" y="3429375"/>
                    <a:ext cx="2487975" cy="2720544"/>
                    <a:chOff x="463999" y="1537091"/>
                    <a:chExt cx="2487975" cy="2609715"/>
                  </a:xfrm>
                </p:grpSpPr>
                <p:cxnSp>
                  <p:nvCxnSpPr>
                    <p:cNvPr id="169" name="Straight Connector 168">
                      <a:extLst>
                        <a:ext uri="{FF2B5EF4-FFF2-40B4-BE49-F238E27FC236}">
                          <a16:creationId xmlns:a16="http://schemas.microsoft.com/office/drawing/2014/main" id="{EC95E795-C96E-F555-1061-6FDF44A648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77222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>
                      <a:extLst>
                        <a:ext uri="{FF2B5EF4-FFF2-40B4-BE49-F238E27FC236}">
                          <a16:creationId xmlns:a16="http://schemas.microsoft.com/office/drawing/2014/main" id="{C648B97F-9F98-0E74-310C-E52883B58F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1974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>
                      <a:extLst>
                        <a:ext uri="{FF2B5EF4-FFF2-40B4-BE49-F238E27FC236}">
                          <a16:creationId xmlns:a16="http://schemas.microsoft.com/office/drawing/2014/main" id="{B6C1C451-0CDA-239E-D87F-799FA40EA9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213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76A1AE98-8630-F56E-2166-DC1AB570D0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705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EB0E52F2-5863-FB20-1DF9-257FE91D79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60398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>
                      <a:extLst>
                        <a:ext uri="{FF2B5EF4-FFF2-40B4-BE49-F238E27FC236}">
                          <a16:creationId xmlns:a16="http://schemas.microsoft.com/office/drawing/2014/main" id="{253D20D0-C12A-478C-4819-883AC1DE01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28900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159A62F6-781D-FA17-F8E9-06569CD963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53817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E7E4063F-59E2-EE79-6711-CA11C5CE94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236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>
                      <a:extLst>
                        <a:ext uri="{FF2B5EF4-FFF2-40B4-BE49-F238E27FC236}">
                          <a16:creationId xmlns:a16="http://schemas.microsoft.com/office/drawing/2014/main" id="{DB00C216-3B3F-807E-209F-0004454A28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4728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>
                      <a:extLst>
                        <a:ext uri="{FF2B5EF4-FFF2-40B4-BE49-F238E27FC236}">
                          <a16:creationId xmlns:a16="http://schemas.microsoft.com/office/drawing/2014/main" id="{F9A0D98C-43EA-C761-40DE-8FB9023F75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2203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4757F832-4092-43FA-00B6-81848B2401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3999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B5A4A00-6DFB-3FE2-E83A-387491F234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8916" y="1537091"/>
                      <a:ext cx="0" cy="26097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13876078-0299-0083-3D9D-2EA9FCF763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94156" y="1956968"/>
                    <a:ext cx="0" cy="272054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8A9F9B55-4950-7A91-CBFC-825266B81051}"/>
                  </a:ext>
                </a:extLst>
              </p:cNvPr>
              <p:cNvGrpSpPr/>
              <p:nvPr/>
            </p:nvGrpSpPr>
            <p:grpSpPr>
              <a:xfrm>
                <a:off x="86360" y="3170689"/>
                <a:ext cx="2971801" cy="3157781"/>
                <a:chOff x="76200" y="3513658"/>
                <a:chExt cx="2971801" cy="3157781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05A13D41-F83D-BC3D-CB0E-57997CAD4B55}"/>
                    </a:ext>
                  </a:extLst>
                </p:cNvPr>
                <p:cNvSpPr/>
                <p:nvPr/>
              </p:nvSpPr>
              <p:spPr>
                <a:xfrm>
                  <a:off x="1364262" y="5532889"/>
                  <a:ext cx="174240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7B3C990-17E8-B378-5ED5-DAA859F0E078}"/>
                    </a:ext>
                  </a:extLst>
                </p:cNvPr>
                <p:cNvSpPr/>
                <p:nvPr/>
              </p:nvSpPr>
              <p:spPr>
                <a:xfrm>
                  <a:off x="1345813" y="48852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59635C0D-7231-7584-60F4-59B7021B3184}"/>
                    </a:ext>
                  </a:extLst>
                </p:cNvPr>
                <p:cNvSpPr/>
                <p:nvPr/>
              </p:nvSpPr>
              <p:spPr>
                <a:xfrm>
                  <a:off x="1359685" y="6400800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0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1AB4EAE-9EF4-716A-7E04-65B9C63FD41C}"/>
                    </a:ext>
                  </a:extLst>
                </p:cNvPr>
                <p:cNvSpPr/>
                <p:nvPr/>
              </p:nvSpPr>
              <p:spPr>
                <a:xfrm>
                  <a:off x="2142291" y="6394438"/>
                  <a:ext cx="234814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2C40FCBD-6471-2C1A-D38B-18DE3A951AF0}"/>
                    </a:ext>
                  </a:extLst>
                </p:cNvPr>
                <p:cNvSpPr/>
                <p:nvPr/>
              </p:nvSpPr>
              <p:spPr>
                <a:xfrm>
                  <a:off x="2813186" y="6394440"/>
                  <a:ext cx="234815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D9DCCCBB-9F39-0BFD-1139-11A97E71D9AA}"/>
                    </a:ext>
                  </a:extLst>
                </p:cNvPr>
                <p:cNvSpPr/>
                <p:nvPr/>
              </p:nvSpPr>
              <p:spPr>
                <a:xfrm>
                  <a:off x="704463" y="6394440"/>
                  <a:ext cx="35487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71880CE3-9893-581B-D0FF-562B8A8E8602}"/>
                    </a:ext>
                  </a:extLst>
                </p:cNvPr>
                <p:cNvSpPr/>
                <p:nvPr/>
              </p:nvSpPr>
              <p:spPr>
                <a:xfrm>
                  <a:off x="76200" y="6400374"/>
                  <a:ext cx="354877" cy="182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5AD6B815-B8C0-E562-383B-B941A6C72154}"/>
                    </a:ext>
                  </a:extLst>
                </p:cNvPr>
                <p:cNvSpPr/>
                <p:nvPr/>
              </p:nvSpPr>
              <p:spPr>
                <a:xfrm>
                  <a:off x="1361440" y="41994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570D1483-1EE6-D863-A247-EBA874E9E8FA}"/>
                    </a:ext>
                  </a:extLst>
                </p:cNvPr>
                <p:cNvSpPr/>
                <p:nvPr/>
              </p:nvSpPr>
              <p:spPr>
                <a:xfrm>
                  <a:off x="1361440" y="3513658"/>
                  <a:ext cx="191862" cy="182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7F684C8B-87C5-34FA-F5E7-3150C6C9F98E}"/>
                    </a:ext>
                  </a:extLst>
                </p:cNvPr>
                <p:cNvSpPr/>
                <p:nvPr/>
              </p:nvSpPr>
              <p:spPr>
                <a:xfrm>
                  <a:off x="218439" y="3659918"/>
                  <a:ext cx="2717032" cy="2701763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48846" h="2085858">
                      <a:moveTo>
                        <a:pt x="0" y="0"/>
                      </a:moveTo>
                      <a:cubicBezTo>
                        <a:pt x="33313" y="74979"/>
                        <a:pt x="70316" y="157337"/>
                        <a:pt x="101554" y="229483"/>
                      </a:cubicBezTo>
                      <a:cubicBezTo>
                        <a:pt x="132792" y="301629"/>
                        <a:pt x="154211" y="358631"/>
                        <a:pt x="187426" y="432877"/>
                      </a:cubicBezTo>
                      <a:cubicBezTo>
                        <a:pt x="220641" y="507123"/>
                        <a:pt x="263088" y="595536"/>
                        <a:pt x="300846" y="674960"/>
                      </a:cubicBezTo>
                      <a:cubicBezTo>
                        <a:pt x="338604" y="754384"/>
                        <a:pt x="366179" y="821449"/>
                        <a:pt x="413975" y="909421"/>
                      </a:cubicBezTo>
                      <a:cubicBezTo>
                        <a:pt x="461772" y="997393"/>
                        <a:pt x="525102" y="1104414"/>
                        <a:pt x="587625" y="1202790"/>
                      </a:cubicBezTo>
                      <a:cubicBezTo>
                        <a:pt x="650148" y="1301166"/>
                        <a:pt x="734039" y="1423160"/>
                        <a:pt x="789113" y="1499678"/>
                      </a:cubicBezTo>
                      <a:cubicBezTo>
                        <a:pt x="844187" y="1576196"/>
                        <a:pt x="879992" y="1618276"/>
                        <a:pt x="918068" y="1661896"/>
                      </a:cubicBezTo>
                      <a:cubicBezTo>
                        <a:pt x="956144" y="1705516"/>
                        <a:pt x="990214" y="1734360"/>
                        <a:pt x="1017568" y="1761396"/>
                      </a:cubicBezTo>
                      <a:cubicBezTo>
                        <a:pt x="1044922" y="1788432"/>
                        <a:pt x="1056791" y="1801619"/>
                        <a:pt x="1082191" y="1824113"/>
                      </a:cubicBezTo>
                      <a:cubicBezTo>
                        <a:pt x="1107591" y="1846607"/>
                        <a:pt x="1136386" y="1871275"/>
                        <a:pt x="1169968" y="1896358"/>
                      </a:cubicBezTo>
                      <a:cubicBezTo>
                        <a:pt x="1203550" y="1921441"/>
                        <a:pt x="1244237" y="1952164"/>
                        <a:pt x="1283680" y="1974609"/>
                      </a:cubicBezTo>
                      <a:cubicBezTo>
                        <a:pt x="1323123" y="1997054"/>
                        <a:pt x="1364324" y="2014760"/>
                        <a:pt x="1406625" y="2031026"/>
                      </a:cubicBezTo>
                      <a:cubicBezTo>
                        <a:pt x="1448926" y="2047292"/>
                        <a:pt x="1499311" y="2063338"/>
                        <a:pt x="1537484" y="2072203"/>
                      </a:cubicBezTo>
                      <a:cubicBezTo>
                        <a:pt x="1575657" y="2081068"/>
                        <a:pt x="1608627" y="2082215"/>
                        <a:pt x="1635663" y="2084217"/>
                      </a:cubicBezTo>
                      <a:cubicBezTo>
                        <a:pt x="1662699" y="2086219"/>
                        <a:pt x="1674033" y="2086585"/>
                        <a:pt x="1699702" y="2084216"/>
                      </a:cubicBezTo>
                      <a:cubicBezTo>
                        <a:pt x="1725371" y="2081847"/>
                        <a:pt x="1755460" y="2076917"/>
                        <a:pt x="1789677" y="2070006"/>
                      </a:cubicBezTo>
                      <a:cubicBezTo>
                        <a:pt x="1823894" y="2063095"/>
                        <a:pt x="1863654" y="2057427"/>
                        <a:pt x="1905002" y="2042749"/>
                      </a:cubicBezTo>
                      <a:cubicBezTo>
                        <a:pt x="1946350" y="2028071"/>
                        <a:pt x="1990876" y="2007288"/>
                        <a:pt x="2037768" y="1981937"/>
                      </a:cubicBezTo>
                      <a:cubicBezTo>
                        <a:pt x="2084660" y="1956586"/>
                        <a:pt x="2143324" y="1920852"/>
                        <a:pt x="2186357" y="1890640"/>
                      </a:cubicBezTo>
                      <a:cubicBezTo>
                        <a:pt x="2229390" y="1860428"/>
                        <a:pt x="2252664" y="1841109"/>
                        <a:pt x="2295966" y="1800665"/>
                      </a:cubicBezTo>
                      <a:cubicBezTo>
                        <a:pt x="2339268" y="1760221"/>
                        <a:pt x="2400229" y="1699679"/>
                        <a:pt x="2446169" y="1647975"/>
                      </a:cubicBezTo>
                      <a:cubicBezTo>
                        <a:pt x="2492109" y="1596272"/>
                        <a:pt x="2525985" y="1552601"/>
                        <a:pt x="2571607" y="1490444"/>
                      </a:cubicBezTo>
                      <a:cubicBezTo>
                        <a:pt x="2617229" y="1428287"/>
                        <a:pt x="2671057" y="1350695"/>
                        <a:pt x="2719903" y="1275033"/>
                      </a:cubicBezTo>
                      <a:cubicBezTo>
                        <a:pt x="2768749" y="1199371"/>
                        <a:pt x="2824335" y="1105220"/>
                        <a:pt x="2864682" y="1036469"/>
                      </a:cubicBezTo>
                      <a:cubicBezTo>
                        <a:pt x="2905029" y="967718"/>
                        <a:pt x="2924959" y="934821"/>
                        <a:pt x="2961985" y="862529"/>
                      </a:cubicBezTo>
                      <a:cubicBezTo>
                        <a:pt x="2999011" y="790237"/>
                        <a:pt x="3043852" y="692593"/>
                        <a:pt x="3086837" y="602716"/>
                      </a:cubicBezTo>
                      <a:cubicBezTo>
                        <a:pt x="3129822" y="512839"/>
                        <a:pt x="3184042" y="401102"/>
                        <a:pt x="3219895" y="323266"/>
                      </a:cubicBezTo>
                      <a:cubicBezTo>
                        <a:pt x="3255748" y="245430"/>
                        <a:pt x="3280462" y="188452"/>
                        <a:pt x="3301954" y="135698"/>
                      </a:cubicBezTo>
                      <a:cubicBezTo>
                        <a:pt x="3323446" y="82944"/>
                        <a:pt x="3348846" y="6744"/>
                        <a:pt x="3348846" y="6744"/>
                      </a:cubicBezTo>
                      <a:lnTo>
                        <a:pt x="3348846" y="6744"/>
                      </a:lnTo>
                      <a:lnTo>
                        <a:pt x="3335509" y="44853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</p:grp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A65BC53-DCC8-9E4C-D15D-1CA2B38FD923}"/>
              </a:ext>
            </a:extLst>
          </p:cNvPr>
          <p:cNvSpPr/>
          <p:nvPr/>
        </p:nvSpPr>
        <p:spPr>
          <a:xfrm>
            <a:off x="2710029" y="5816989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DE4A3FB-A6D5-2F91-EC4B-38BC3A9D3941}"/>
              </a:ext>
            </a:extLst>
          </p:cNvPr>
          <p:cNvSpPr/>
          <p:nvPr/>
        </p:nvSpPr>
        <p:spPr>
          <a:xfrm>
            <a:off x="2710029" y="5587654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58AC1BA-2B42-9959-BF84-25855383B4B4}"/>
              </a:ext>
            </a:extLst>
          </p:cNvPr>
          <p:cNvSpPr/>
          <p:nvPr/>
        </p:nvSpPr>
        <p:spPr>
          <a:xfrm>
            <a:off x="2490639" y="5817893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EFE237C-62B9-B288-EB24-97C1E47EFD4C}"/>
              </a:ext>
            </a:extLst>
          </p:cNvPr>
          <p:cNvSpPr/>
          <p:nvPr/>
        </p:nvSpPr>
        <p:spPr>
          <a:xfrm>
            <a:off x="2490640" y="5588558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8157EC3-6C36-9F3C-C2C7-4176BAA12084}"/>
              </a:ext>
            </a:extLst>
          </p:cNvPr>
          <p:cNvSpPr/>
          <p:nvPr/>
        </p:nvSpPr>
        <p:spPr>
          <a:xfrm>
            <a:off x="2272016" y="5818371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21E5A50-8D0A-DE05-8CA3-50D13AC0DE50}"/>
              </a:ext>
            </a:extLst>
          </p:cNvPr>
          <p:cNvSpPr/>
          <p:nvPr/>
        </p:nvSpPr>
        <p:spPr>
          <a:xfrm>
            <a:off x="2712873" y="6039671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7E13691-2266-B13C-B933-04943B5A33E8}"/>
              </a:ext>
            </a:extLst>
          </p:cNvPr>
          <p:cNvSpPr/>
          <p:nvPr/>
        </p:nvSpPr>
        <p:spPr>
          <a:xfrm>
            <a:off x="2493483" y="6040575"/>
            <a:ext cx="210312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2992AA6-9308-37C0-7A97-AA1F0549E7E4}"/>
              </a:ext>
            </a:extLst>
          </p:cNvPr>
          <p:cNvSpPr/>
          <p:nvPr/>
        </p:nvSpPr>
        <p:spPr>
          <a:xfrm>
            <a:off x="2274860" y="6041053"/>
            <a:ext cx="210312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94E480F-3D23-C04A-ECF6-5FDA8684D2B9}"/>
              </a:ext>
            </a:extLst>
          </p:cNvPr>
          <p:cNvSpPr/>
          <p:nvPr/>
        </p:nvSpPr>
        <p:spPr>
          <a:xfrm>
            <a:off x="2712873" y="5368667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AE2A77B-543F-755C-1E21-375765231D34}"/>
              </a:ext>
            </a:extLst>
          </p:cNvPr>
          <p:cNvSpPr/>
          <p:nvPr/>
        </p:nvSpPr>
        <p:spPr>
          <a:xfrm>
            <a:off x="2493248" y="5369571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C4F4558-7061-1FE6-9443-A349F514729F}"/>
              </a:ext>
            </a:extLst>
          </p:cNvPr>
          <p:cNvSpPr/>
          <p:nvPr/>
        </p:nvSpPr>
        <p:spPr>
          <a:xfrm>
            <a:off x="2711467" y="4916470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F963B7FD-06EE-CB0F-4071-C250F37FBF90}"/>
              </a:ext>
            </a:extLst>
          </p:cNvPr>
          <p:cNvSpPr/>
          <p:nvPr/>
        </p:nvSpPr>
        <p:spPr>
          <a:xfrm>
            <a:off x="2711467" y="4684636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270575F-BB21-AD33-AFE7-AAFCFDB0EF46}"/>
              </a:ext>
            </a:extLst>
          </p:cNvPr>
          <p:cNvSpPr/>
          <p:nvPr/>
        </p:nvSpPr>
        <p:spPr>
          <a:xfrm>
            <a:off x="2714311" y="5146753"/>
            <a:ext cx="214674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EE002AE4-F2B1-C1A8-74AD-7D82E19439E2}"/>
              </a:ext>
            </a:extLst>
          </p:cNvPr>
          <p:cNvSpPr/>
          <p:nvPr/>
        </p:nvSpPr>
        <p:spPr>
          <a:xfrm>
            <a:off x="2271396" y="5588539"/>
            <a:ext cx="214674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FD9E336-3E42-B040-2A7B-2978E7C2915F}"/>
              </a:ext>
            </a:extLst>
          </p:cNvPr>
          <p:cNvSpPr/>
          <p:nvPr/>
        </p:nvSpPr>
        <p:spPr>
          <a:xfrm>
            <a:off x="2494597" y="5146753"/>
            <a:ext cx="210312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541B43E7-E4DB-C36F-6091-FB1427BDBD6D}"/>
              </a:ext>
            </a:extLst>
          </p:cNvPr>
          <p:cNvSpPr/>
          <p:nvPr/>
        </p:nvSpPr>
        <p:spPr>
          <a:xfrm>
            <a:off x="2716597" y="4464361"/>
            <a:ext cx="210312" cy="21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3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A = ∫x</a:t>
            </a:r>
            <a:r>
              <a:rPr lang="en-US" baseline="30000" dirty="0"/>
              <a:t>2</a:t>
            </a:r>
            <a:r>
              <a:rPr lang="en-US" dirty="0"/>
              <a:t> dx - ∫x</a:t>
            </a:r>
            <a:r>
              <a:rPr lang="en-US" baseline="30000" dirty="0"/>
              <a:t>2</a:t>
            </a:r>
            <a:r>
              <a:rPr lang="en-US" dirty="0"/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integration:</a:t>
            </a:r>
          </a:p>
          <a:p>
            <a:r>
              <a:rPr lang="en-US" dirty="0"/>
              <a:t>A = (x</a:t>
            </a:r>
            <a:r>
              <a:rPr lang="en-US" baseline="30000" dirty="0"/>
              <a:t>3</a:t>
            </a:r>
            <a:r>
              <a:rPr lang="en-US" dirty="0"/>
              <a:t>/3 + c) – (x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endParaRPr lang="en-US" sz="1500" dirty="0"/>
          </a:p>
          <a:p>
            <a:r>
              <a:rPr lang="en-US" dirty="0"/>
              <a:t>   = 8/3 + c – 1/3 – c = </a:t>
            </a:r>
            <a:r>
              <a:rPr lang="en-US" dirty="0">
                <a:solidFill>
                  <a:srgbClr val="FFFF00"/>
                </a:solidFill>
              </a:rPr>
              <a:t>7/3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236C-CC68-498B-9E66-0CF141637B13}"/>
              </a:ext>
            </a:extLst>
          </p:cNvPr>
          <p:cNvSpPr txBox="1"/>
          <p:nvPr/>
        </p:nvSpPr>
        <p:spPr>
          <a:xfrm>
            <a:off x="19812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1E12-57ED-440B-AC0D-49F461B7DD7A}"/>
              </a:ext>
            </a:extLst>
          </p:cNvPr>
          <p:cNvSpPr txBox="1"/>
          <p:nvPr/>
        </p:nvSpPr>
        <p:spPr>
          <a:xfrm>
            <a:off x="51054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1288923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from x=1 to x=2</a:t>
            </a:r>
          </a:p>
          <a:p>
            <a:r>
              <a:rPr lang="en-US" dirty="0"/>
              <a:t>A = ∫x</a:t>
            </a:r>
            <a:r>
              <a:rPr lang="en-US" baseline="30000" dirty="0"/>
              <a:t>2</a:t>
            </a:r>
            <a:r>
              <a:rPr lang="en-US" dirty="0"/>
              <a:t> dx - ∫x</a:t>
            </a:r>
            <a:r>
              <a:rPr lang="en-US" baseline="30000" dirty="0"/>
              <a:t>2</a:t>
            </a:r>
            <a:r>
              <a:rPr lang="en-US" dirty="0"/>
              <a:t> dx </a:t>
            </a:r>
          </a:p>
          <a:p>
            <a:endParaRPr lang="en-US" sz="1500" dirty="0"/>
          </a:p>
          <a:p>
            <a:r>
              <a:rPr lang="en-US" dirty="0"/>
              <a:t>First we do the integration:</a:t>
            </a:r>
          </a:p>
          <a:p>
            <a:r>
              <a:rPr lang="en-US" dirty="0"/>
              <a:t>A = (x</a:t>
            </a:r>
            <a:r>
              <a:rPr lang="en-US" baseline="30000" dirty="0"/>
              <a:t>3</a:t>
            </a:r>
            <a:r>
              <a:rPr lang="en-US" dirty="0"/>
              <a:t>/3 + c) – (x</a:t>
            </a:r>
            <a:r>
              <a:rPr lang="en-US" baseline="30000" dirty="0"/>
              <a:t>3</a:t>
            </a:r>
            <a:r>
              <a:rPr lang="en-US" dirty="0"/>
              <a:t>/3 + c)</a:t>
            </a:r>
          </a:p>
          <a:p>
            <a:endParaRPr lang="en-US" sz="1500" dirty="0"/>
          </a:p>
          <a:p>
            <a:r>
              <a:rPr lang="en-US" dirty="0"/>
              <a:t>   = 8/3 + c – 1/3 – c = </a:t>
            </a:r>
            <a:r>
              <a:rPr lang="en-US" dirty="0">
                <a:solidFill>
                  <a:srgbClr val="FFFF00"/>
                </a:solidFill>
              </a:rPr>
              <a:t>7/3</a:t>
            </a:r>
          </a:p>
          <a:p>
            <a:r>
              <a:rPr lang="en-US" dirty="0"/>
              <a:t>It’s now a </a:t>
            </a:r>
            <a:r>
              <a:rPr lang="en-US" dirty="0">
                <a:solidFill>
                  <a:srgbClr val="FFC000"/>
                </a:solidFill>
              </a:rPr>
              <a:t>definite integral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02EB-7FDB-49D4-9510-EC60283212BB}"/>
              </a:ext>
            </a:extLst>
          </p:cNvPr>
          <p:cNvSpPr txBox="1"/>
          <p:nvPr/>
        </p:nvSpPr>
        <p:spPr>
          <a:xfrm>
            <a:off x="1828800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9377-9E56-4831-B115-D1EF329B005F}"/>
              </a:ext>
            </a:extLst>
          </p:cNvPr>
          <p:cNvSpPr txBox="1"/>
          <p:nvPr/>
        </p:nvSpPr>
        <p:spPr>
          <a:xfrm>
            <a:off x="4275827" y="2895600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236C-CC68-498B-9E66-0CF141637B13}"/>
              </a:ext>
            </a:extLst>
          </p:cNvPr>
          <p:cNvSpPr txBox="1"/>
          <p:nvPr/>
        </p:nvSpPr>
        <p:spPr>
          <a:xfrm>
            <a:off x="19812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1E12-57ED-440B-AC0D-49F461B7DD7A}"/>
              </a:ext>
            </a:extLst>
          </p:cNvPr>
          <p:cNvSpPr txBox="1"/>
          <p:nvPr/>
        </p:nvSpPr>
        <p:spPr>
          <a:xfrm>
            <a:off x="5105400" y="4552673"/>
            <a:ext cx="1667773" cy="40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Where x = 1</a:t>
            </a:r>
          </a:p>
        </p:txBody>
      </p:sp>
    </p:spTree>
    <p:extLst>
      <p:ext uri="{BB962C8B-B14F-4D97-AF65-F5344CB8AC3E}">
        <p14:creationId xmlns:p14="http://schemas.microsoft.com/office/powerpoint/2010/main" val="355895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been using integration as the inverse operation to undo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742725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write this symbolically as:</a:t>
            </a:r>
          </a:p>
          <a:p>
            <a:pPr algn="ctr"/>
            <a:r>
              <a:rPr lang="en-US" b="1" dirty="0"/>
              <a:t>∫</a:t>
            </a:r>
            <a:r>
              <a:rPr lang="en-US" b="1" baseline="-25000" dirty="0"/>
              <a:t>a</a:t>
            </a:r>
            <a:r>
              <a:rPr lang="en-US" b="1" baseline="30000" dirty="0"/>
              <a:t>b</a:t>
            </a:r>
            <a:r>
              <a:rPr lang="en-US" b="1" dirty="0"/>
              <a:t> </a:t>
            </a:r>
            <a:r>
              <a:rPr lang="en-US" sz="4000" b="1" dirty="0"/>
              <a:t>ƒ(x) </a:t>
            </a:r>
            <a:r>
              <a:rPr lang="en-US" b="1" dirty="0"/>
              <a:t>dx</a:t>
            </a:r>
            <a:endParaRPr lang="en-US" dirty="0"/>
          </a:p>
          <a:p>
            <a:r>
              <a:rPr lang="en-US" dirty="0"/>
              <a:t>Where b is the </a:t>
            </a:r>
            <a:r>
              <a:rPr lang="en-US" dirty="0">
                <a:solidFill>
                  <a:srgbClr val="FFC000"/>
                </a:solidFill>
              </a:rPr>
              <a:t>upper limit </a:t>
            </a:r>
            <a:r>
              <a:rPr lang="en-US" dirty="0"/>
              <a:t>and a the </a:t>
            </a:r>
            <a:r>
              <a:rPr lang="en-US" dirty="0">
                <a:solidFill>
                  <a:srgbClr val="FFC000"/>
                </a:solidFill>
              </a:rPr>
              <a:t>lower limit </a:t>
            </a:r>
            <a:r>
              <a:rPr lang="en-US" dirty="0"/>
              <a:t>of the interval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959085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76947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Fundamental Theorem of Calculus </a:t>
            </a:r>
            <a:r>
              <a:rPr lang="en-US" dirty="0"/>
              <a:t>says if </a:t>
            </a:r>
            <a:r>
              <a:rPr lang="en-US" sz="4000" b="1" dirty="0">
                <a:solidFill>
                  <a:srgbClr val="CCFFFF"/>
                </a:solidFill>
              </a:rPr>
              <a:t>ƒ(x) is continuous on the interval </a:t>
            </a:r>
            <a:r>
              <a:rPr lang="en-US" sz="4000" b="1" dirty="0" err="1">
                <a:solidFill>
                  <a:srgbClr val="CCFFFF"/>
                </a:solidFill>
              </a:rPr>
              <a:t>a≤x≤b</a:t>
            </a:r>
            <a:endParaRPr lang="en-US" sz="4000" b="1" dirty="0">
              <a:solidFill>
                <a:srgbClr val="CCFFFF"/>
              </a:solidFill>
            </a:endParaRPr>
          </a:p>
          <a:p>
            <a:r>
              <a:rPr lang="en-US" dirty="0"/>
              <a:t>then </a:t>
            </a:r>
            <a:r>
              <a:rPr lang="en-US" b="1" dirty="0"/>
              <a:t>∫</a:t>
            </a:r>
            <a:r>
              <a:rPr lang="en-US" b="1" baseline="-25000" dirty="0"/>
              <a:t>a</a:t>
            </a:r>
            <a:r>
              <a:rPr lang="en-US" b="1" baseline="30000" dirty="0"/>
              <a:t>b</a:t>
            </a:r>
            <a:r>
              <a:rPr lang="en-US" b="1" dirty="0"/>
              <a:t> </a:t>
            </a:r>
            <a:r>
              <a:rPr lang="en-US" sz="4000" b="1" dirty="0"/>
              <a:t>ƒ(x) </a:t>
            </a:r>
            <a:r>
              <a:rPr lang="en-US" b="1" dirty="0"/>
              <a:t>dx</a:t>
            </a:r>
            <a:r>
              <a:rPr lang="en-US" dirty="0"/>
              <a:t> = F(b) – F(a) </a:t>
            </a:r>
          </a:p>
          <a:p>
            <a:r>
              <a:rPr lang="en-US" dirty="0"/>
              <a:t>where F’(x) = </a:t>
            </a:r>
            <a:r>
              <a:rPr lang="en-US" sz="4000" b="1" dirty="0">
                <a:solidFill>
                  <a:srgbClr val="CCFFFF"/>
                </a:solidFill>
              </a:rPr>
              <a:t>ƒ(x)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234649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In other words, the technique for evaluating a definite integral is the same as finding the area under the curve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692269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</a:t>
            </a:r>
          </a:p>
          <a:p>
            <a:endParaRPr lang="en-US" sz="2000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F7A30B-60E6-4194-8888-DBB50335344C}"/>
              </a:ext>
            </a:extLst>
          </p:cNvPr>
          <p:cNvGrpSpPr/>
          <p:nvPr/>
        </p:nvGrpSpPr>
        <p:grpSpPr>
          <a:xfrm>
            <a:off x="7750498" y="6247656"/>
            <a:ext cx="1393502" cy="611088"/>
            <a:chOff x="2023232" y="767420"/>
            <a:chExt cx="4572000" cy="6110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06F72C-DC25-42BB-B4CC-1E65B008596F}"/>
                </a:ext>
              </a:extLst>
            </p:cNvPr>
            <p:cNvSpPr txBox="1"/>
            <p:nvPr/>
          </p:nvSpPr>
          <p:spPr>
            <a:xfrm>
              <a:off x="2023232" y="854938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ƒ(x) dx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BAD06C-2FEA-4F25-9E6E-7C8BD9AC669B}"/>
                </a:ext>
              </a:extLst>
            </p:cNvPr>
            <p:cNvSpPr txBox="1"/>
            <p:nvPr/>
          </p:nvSpPr>
          <p:spPr>
            <a:xfrm>
              <a:off x="2604904" y="767420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3CC99-337D-43ED-B2E7-DF0B2637DC8F}"/>
                </a:ext>
              </a:extLst>
            </p:cNvPr>
            <p:cNvSpPr txBox="1"/>
            <p:nvPr/>
          </p:nvSpPr>
          <p:spPr>
            <a:xfrm>
              <a:off x="2366173" y="1101509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10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>
                <a:solidFill>
                  <a:srgbClr val="FFFF00"/>
                </a:solidFill>
              </a:rPr>
              <a:t>∫</a:t>
            </a:r>
            <a:r>
              <a:rPr lang="en-US" b="1" baseline="-25000" dirty="0">
                <a:solidFill>
                  <a:srgbClr val="FFFF00"/>
                </a:solidFill>
              </a:rPr>
              <a:t>a</a:t>
            </a:r>
            <a:r>
              <a:rPr lang="en-US" b="1" baseline="30000" dirty="0">
                <a:solidFill>
                  <a:srgbClr val="FFFF00"/>
                </a:solidFill>
              </a:rPr>
              <a:t>b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ƒ(x) </a:t>
            </a:r>
            <a:r>
              <a:rPr lang="en-US" b="1" dirty="0">
                <a:solidFill>
                  <a:srgbClr val="FFFF00"/>
                </a:solidFill>
              </a:rPr>
              <a:t>dx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dirty="0"/>
              <a:t>What’s b?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F7A30B-60E6-4194-8888-DBB50335344C}"/>
              </a:ext>
            </a:extLst>
          </p:cNvPr>
          <p:cNvGrpSpPr/>
          <p:nvPr/>
        </p:nvGrpSpPr>
        <p:grpSpPr>
          <a:xfrm>
            <a:off x="7750498" y="6247656"/>
            <a:ext cx="1393502" cy="611088"/>
            <a:chOff x="2023232" y="767420"/>
            <a:chExt cx="4572000" cy="6110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06F72C-DC25-42BB-B4CC-1E65B008596F}"/>
                </a:ext>
              </a:extLst>
            </p:cNvPr>
            <p:cNvSpPr txBox="1"/>
            <p:nvPr/>
          </p:nvSpPr>
          <p:spPr>
            <a:xfrm>
              <a:off x="2023232" y="854938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ƒ(x) dx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BAD06C-2FEA-4F25-9E6E-7C8BD9AC669B}"/>
                </a:ext>
              </a:extLst>
            </p:cNvPr>
            <p:cNvSpPr txBox="1"/>
            <p:nvPr/>
          </p:nvSpPr>
          <p:spPr>
            <a:xfrm>
              <a:off x="2604904" y="767420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3CC99-337D-43ED-B2E7-DF0B2637DC8F}"/>
                </a:ext>
              </a:extLst>
            </p:cNvPr>
            <p:cNvSpPr txBox="1"/>
            <p:nvPr/>
          </p:nvSpPr>
          <p:spPr>
            <a:xfrm>
              <a:off x="2366173" y="1101509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947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/>
              <a:t>a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r>
              <a:rPr lang="en-US" b="1" dirty="0"/>
              <a:t> </a:t>
            </a:r>
            <a:r>
              <a:rPr lang="en-US" sz="4000" b="1" dirty="0"/>
              <a:t>ƒ(x) </a:t>
            </a:r>
            <a:r>
              <a:rPr lang="en-US" b="1" dirty="0"/>
              <a:t>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What’s b?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a?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07E904-99AE-0E50-C728-869A2034910F}"/>
              </a:ext>
            </a:extLst>
          </p:cNvPr>
          <p:cNvGrpSpPr/>
          <p:nvPr/>
        </p:nvGrpSpPr>
        <p:grpSpPr>
          <a:xfrm>
            <a:off x="7750498" y="6247656"/>
            <a:ext cx="1393502" cy="611088"/>
            <a:chOff x="2023232" y="767420"/>
            <a:chExt cx="4572000" cy="6110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C23B4-9B14-CA52-F3C1-CC69DEB55AC4}"/>
                </a:ext>
              </a:extLst>
            </p:cNvPr>
            <p:cNvSpPr txBox="1"/>
            <p:nvPr/>
          </p:nvSpPr>
          <p:spPr>
            <a:xfrm>
              <a:off x="2023232" y="854938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ƒ(x)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5F48D5-63BC-CF90-1CBF-3E878103A725}"/>
                </a:ext>
              </a:extLst>
            </p:cNvPr>
            <p:cNvSpPr txBox="1"/>
            <p:nvPr/>
          </p:nvSpPr>
          <p:spPr>
            <a:xfrm>
              <a:off x="2604904" y="767420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7F00A-8E9F-5967-97B5-A0BD9E93CF06}"/>
                </a:ext>
              </a:extLst>
            </p:cNvPr>
            <p:cNvSpPr txBox="1"/>
            <p:nvPr/>
          </p:nvSpPr>
          <p:spPr>
            <a:xfrm>
              <a:off x="2366173" y="1101509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023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>
                <a:solidFill>
                  <a:srgbClr val="FFFF00"/>
                </a:solidFill>
              </a:rPr>
              <a:t>1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  <a:r>
              <a:rPr lang="en-US" sz="4000" b="1" dirty="0"/>
              <a:t>ƒ(x) </a:t>
            </a:r>
            <a:r>
              <a:rPr lang="en-US" b="1" dirty="0"/>
              <a:t>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What’s b? 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a?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What’s </a:t>
            </a:r>
            <a:r>
              <a:rPr lang="en-US" sz="4000" b="1" dirty="0"/>
              <a:t>ƒ(x)?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F673DF-5A84-B16D-DAF9-9C44B716888A}"/>
              </a:ext>
            </a:extLst>
          </p:cNvPr>
          <p:cNvGrpSpPr/>
          <p:nvPr/>
        </p:nvGrpSpPr>
        <p:grpSpPr>
          <a:xfrm>
            <a:off x="7750498" y="6247656"/>
            <a:ext cx="1393502" cy="611088"/>
            <a:chOff x="2023232" y="767420"/>
            <a:chExt cx="4572000" cy="6110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698269-2FEA-AB45-92C2-4F6EFC9242E8}"/>
                </a:ext>
              </a:extLst>
            </p:cNvPr>
            <p:cNvSpPr txBox="1"/>
            <p:nvPr/>
          </p:nvSpPr>
          <p:spPr>
            <a:xfrm>
              <a:off x="2023232" y="854938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ƒ(x)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2CB987-BBCF-BF5E-DF2D-6ED88A7DF041}"/>
                </a:ext>
              </a:extLst>
            </p:cNvPr>
            <p:cNvSpPr txBox="1"/>
            <p:nvPr/>
          </p:nvSpPr>
          <p:spPr>
            <a:xfrm>
              <a:off x="2604904" y="767420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D4555D-2721-FF85-73D5-F8D9384305B6}"/>
                </a:ext>
              </a:extLst>
            </p:cNvPr>
            <p:cNvSpPr txBox="1"/>
            <p:nvPr/>
          </p:nvSpPr>
          <p:spPr>
            <a:xfrm>
              <a:off x="2366173" y="1101509"/>
              <a:ext cx="457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234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/>
              <a:t>1</a:t>
            </a:r>
            <a:r>
              <a:rPr lang="en-US" b="1" baseline="30000" dirty="0"/>
              <a:t>3</a:t>
            </a:r>
            <a:r>
              <a:rPr lang="en-US" b="1" dirty="0"/>
              <a:t> (</a:t>
            </a:r>
            <a:r>
              <a:rPr lang="en-US" b="1" dirty="0">
                <a:solidFill>
                  <a:srgbClr val="FFFF00"/>
                </a:solidFill>
              </a:rPr>
              <a:t>x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r>
              <a:rPr lang="en-US" b="1" dirty="0"/>
              <a:t>) 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What’s b? 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a? 1</a:t>
            </a:r>
          </a:p>
          <a:p>
            <a:pPr>
              <a:spcBef>
                <a:spcPts val="0"/>
              </a:spcBef>
            </a:pPr>
            <a:r>
              <a:rPr lang="en-US" dirty="0"/>
              <a:t>What’s </a:t>
            </a:r>
            <a:r>
              <a:rPr lang="en-US" sz="4000" b="1" dirty="0"/>
              <a:t>ƒ(x)?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dx?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32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/>
              <a:t>1</a:t>
            </a:r>
            <a:r>
              <a:rPr lang="en-US" b="1" baseline="30000" dirty="0"/>
              <a:t>3</a:t>
            </a:r>
            <a:r>
              <a:rPr lang="en-US" b="1" dirty="0"/>
              <a:t> (x</a:t>
            </a:r>
            <a:r>
              <a:rPr lang="en-US" b="1" baseline="30000" dirty="0"/>
              <a:t>3</a:t>
            </a:r>
            <a:r>
              <a:rPr lang="en-US" b="1" dirty="0"/>
              <a:t>) </a:t>
            </a:r>
            <a:r>
              <a:rPr lang="en-US" b="1" dirty="0">
                <a:solidFill>
                  <a:srgbClr val="FFFF00"/>
                </a:solidFill>
              </a:rPr>
              <a:t>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What’s b? 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a? 1</a:t>
            </a:r>
          </a:p>
          <a:p>
            <a:pPr>
              <a:spcBef>
                <a:spcPts val="0"/>
              </a:spcBef>
            </a:pPr>
            <a:r>
              <a:rPr lang="en-US" dirty="0"/>
              <a:t>What’s </a:t>
            </a:r>
            <a:r>
              <a:rPr lang="en-US" sz="4000" b="1" dirty="0"/>
              <a:t>ƒ(x)? </a:t>
            </a:r>
            <a:r>
              <a:rPr lang="en-US" dirty="0"/>
              <a:t>x</a:t>
            </a:r>
            <a:r>
              <a:rPr lang="en-US" baseline="30000" dirty="0"/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What’s dx? </a:t>
            </a:r>
            <a:r>
              <a:rPr lang="en-US" dirty="0">
                <a:solidFill>
                  <a:srgbClr val="FFFF00"/>
                </a:solidFill>
              </a:rPr>
              <a:t>dx </a:t>
            </a:r>
            <a:r>
              <a:rPr lang="en-US" sz="3000" dirty="0"/>
              <a:t>(but it isn’t ALWAYS!)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1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been using integration as the inverse operation to undo differentiation</a:t>
            </a:r>
          </a:p>
          <a:p>
            <a:r>
              <a:rPr lang="en-US" dirty="0"/>
              <a:t>That’s important, but there’s an even more important use for integration</a:t>
            </a:r>
          </a:p>
        </p:txBody>
      </p:sp>
    </p:spTree>
    <p:extLst>
      <p:ext uri="{BB962C8B-B14F-4D97-AF65-F5344CB8AC3E}">
        <p14:creationId xmlns:p14="http://schemas.microsoft.com/office/powerpoint/2010/main" val="18610680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 </a:t>
            </a:r>
            <a:r>
              <a:rPr lang="en-US" b="1" dirty="0"/>
              <a:t>∫</a:t>
            </a:r>
            <a:r>
              <a:rPr lang="en-US" b="1" baseline="-25000" dirty="0"/>
              <a:t>1</a:t>
            </a:r>
            <a:r>
              <a:rPr lang="en-US" b="1" baseline="30000" dirty="0"/>
              <a:t>3</a:t>
            </a:r>
            <a:r>
              <a:rPr lang="en-US" b="1" dirty="0"/>
              <a:t> (x</a:t>
            </a:r>
            <a:r>
              <a:rPr lang="en-US" b="1" baseline="30000" dirty="0"/>
              <a:t>3</a:t>
            </a:r>
            <a:r>
              <a:rPr lang="en-US" b="1" dirty="0"/>
              <a:t>) 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Now we can find the area!</a:t>
            </a:r>
          </a:p>
          <a:p>
            <a:r>
              <a:rPr lang="en-US" sz="3000" dirty="0"/>
              <a:t>(What do we do?)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41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r>
              <a:rPr lang="en-US" dirty="0"/>
              <a:t>What does our integral look like?</a:t>
            </a:r>
            <a:r>
              <a:rPr lang="en-US" b="1" dirty="0">
                <a:solidFill>
                  <a:srgbClr val="CCFFFF"/>
                </a:solidFill>
              </a:rPr>
              <a:t> </a:t>
            </a:r>
            <a:r>
              <a:rPr lang="en-US" b="1" dirty="0"/>
              <a:t>∫</a:t>
            </a:r>
            <a:r>
              <a:rPr lang="en-US" b="1" baseline="-25000" dirty="0"/>
              <a:t>1</a:t>
            </a:r>
            <a:r>
              <a:rPr lang="en-US" b="1" baseline="30000" dirty="0"/>
              <a:t>3</a:t>
            </a:r>
            <a:r>
              <a:rPr lang="en-US" b="1" dirty="0"/>
              <a:t> (x</a:t>
            </a:r>
            <a:r>
              <a:rPr lang="en-US" b="1" baseline="30000" dirty="0"/>
              <a:t>3</a:t>
            </a:r>
            <a:r>
              <a:rPr lang="en-US" b="1" dirty="0"/>
              <a:t>) dx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Now we can find the area!</a:t>
            </a:r>
          </a:p>
          <a:p>
            <a:r>
              <a:rPr lang="en-US" sz="3000" dirty="0"/>
              <a:t>(What do we do?) </a:t>
            </a:r>
            <a:r>
              <a:rPr lang="en-US" sz="3000" dirty="0">
                <a:solidFill>
                  <a:srgbClr val="FFFF00"/>
                </a:solidFill>
              </a:rPr>
              <a:t>INTEGRATE!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3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b="1" dirty="0">
                <a:solidFill>
                  <a:srgbClr val="CCFFFF"/>
                </a:solidFill>
              </a:rPr>
              <a:t>∫</a:t>
            </a:r>
            <a:r>
              <a:rPr lang="en-US" b="1" baseline="-25000" dirty="0">
                <a:solidFill>
                  <a:srgbClr val="CCFFFF"/>
                </a:solidFill>
              </a:rPr>
              <a:t>1</a:t>
            </a:r>
            <a:r>
              <a:rPr lang="en-US" b="1" baseline="30000" dirty="0">
                <a:solidFill>
                  <a:srgbClr val="CCFFFF"/>
                </a:solidFill>
              </a:rPr>
              <a:t>3</a:t>
            </a:r>
            <a:r>
              <a:rPr lang="en-US" b="1" dirty="0">
                <a:solidFill>
                  <a:srgbClr val="CCFFFF"/>
                </a:solidFill>
              </a:rPr>
              <a:t> (x</a:t>
            </a:r>
            <a:r>
              <a:rPr lang="en-US" b="1" baseline="30000" dirty="0">
                <a:solidFill>
                  <a:srgbClr val="CCFFFF"/>
                </a:solidFill>
              </a:rPr>
              <a:t>3</a:t>
            </a:r>
            <a:r>
              <a:rPr lang="en-US" b="1" dirty="0">
                <a:solidFill>
                  <a:srgbClr val="CCFFFF"/>
                </a:solidFill>
              </a:rPr>
              <a:t>) dx</a:t>
            </a:r>
            <a:r>
              <a:rPr lang="en-US" dirty="0"/>
              <a:t> = x</a:t>
            </a:r>
            <a:r>
              <a:rPr lang="en-US" baseline="30000" dirty="0"/>
              <a:t>4</a:t>
            </a:r>
            <a:r>
              <a:rPr lang="en-US" dirty="0"/>
              <a:t>/4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C000"/>
                </a:solidFill>
              </a:rPr>
              <a:t>|</a:t>
            </a:r>
            <a:r>
              <a:rPr lang="en-US" sz="4800" b="1" baseline="-25000" dirty="0">
                <a:solidFill>
                  <a:srgbClr val="FFC000"/>
                </a:solidFill>
              </a:rPr>
              <a:t>1</a:t>
            </a:r>
            <a:r>
              <a:rPr lang="en-US" sz="4800" b="1" baseline="30000" dirty="0">
                <a:solidFill>
                  <a:srgbClr val="FFC000"/>
                </a:solidFill>
              </a:rPr>
              <a:t>3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</a:p>
          <a:p>
            <a:endParaRPr lang="en-US" sz="4500" dirty="0">
              <a:solidFill>
                <a:srgbClr val="FFFF00"/>
              </a:solidFill>
            </a:endParaRPr>
          </a:p>
          <a:p>
            <a:r>
              <a:rPr lang="en-US" dirty="0"/>
              <a:t>Note: we don’t even bother with the “</a:t>
            </a:r>
            <a:r>
              <a:rPr lang="en-US" dirty="0" err="1"/>
              <a:t>c”s</a:t>
            </a:r>
            <a:r>
              <a:rPr lang="en-US" dirty="0"/>
              <a:t> for these!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356A1-5CF5-4F62-944C-BE811258FFA0}"/>
              </a:ext>
            </a:extLst>
          </p:cNvPr>
          <p:cNvSpPr txBox="1"/>
          <p:nvPr/>
        </p:nvSpPr>
        <p:spPr>
          <a:xfrm>
            <a:off x="5943600" y="3790890"/>
            <a:ext cx="182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new symbol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D645C9-6516-4758-8762-D478F8001A2E}"/>
              </a:ext>
            </a:extLst>
          </p:cNvPr>
          <p:cNvGrpSpPr/>
          <p:nvPr/>
        </p:nvGrpSpPr>
        <p:grpSpPr>
          <a:xfrm rot="21104274">
            <a:off x="7024413" y="3247843"/>
            <a:ext cx="403047" cy="587762"/>
            <a:chOff x="3907631" y="1255954"/>
            <a:chExt cx="1243013" cy="253118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C2179-831F-4A2A-BFB4-705EE79B4A88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E04E78-F462-4395-BEBE-6FDE27D151CB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272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the area under the curve </a:t>
            </a:r>
          </a:p>
          <a:p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from x=1 to x=3</a:t>
            </a:r>
          </a:p>
          <a:p>
            <a:endParaRPr lang="en-US" sz="1000" dirty="0"/>
          </a:p>
          <a:p>
            <a:r>
              <a:rPr lang="en-US" dirty="0"/>
              <a:t>Area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 (x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) dx</a:t>
            </a:r>
            <a:r>
              <a:rPr lang="en-US" dirty="0"/>
              <a:t> = x</a:t>
            </a:r>
            <a:r>
              <a:rPr lang="en-US" baseline="30000" dirty="0"/>
              <a:t>4</a:t>
            </a:r>
            <a:r>
              <a:rPr lang="en-US" dirty="0"/>
              <a:t>/4 </a:t>
            </a:r>
            <a:r>
              <a:rPr lang="en-US" sz="4000" dirty="0">
                <a:solidFill>
                  <a:srgbClr val="FFC000"/>
                </a:solidFill>
              </a:rPr>
              <a:t>|</a:t>
            </a:r>
            <a:r>
              <a:rPr lang="en-US" sz="4000" b="1" baseline="-25000" dirty="0">
                <a:solidFill>
                  <a:srgbClr val="FFC000"/>
                </a:solidFill>
              </a:rPr>
              <a:t>1</a:t>
            </a:r>
            <a:r>
              <a:rPr lang="en-US" sz="4000" b="1" baseline="30000" dirty="0">
                <a:solidFill>
                  <a:srgbClr val="FFC0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     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3</a:t>
            </a:r>
            <a:r>
              <a:rPr lang="en-US" baseline="30000" dirty="0"/>
              <a:t>4</a:t>
            </a:r>
            <a:r>
              <a:rPr lang="en-US" dirty="0"/>
              <a:t>/4 - 1</a:t>
            </a:r>
            <a:r>
              <a:rPr lang="en-US" baseline="30000" dirty="0"/>
              <a:t>4</a:t>
            </a:r>
            <a:r>
              <a:rPr lang="en-US" dirty="0"/>
              <a:t>/4 = 81/4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1/4 </a:t>
            </a:r>
          </a:p>
          <a:p>
            <a:r>
              <a:rPr lang="en-US" dirty="0">
                <a:solidFill>
                  <a:srgbClr val="FFFF00"/>
                </a:solidFill>
              </a:rPr>
              <a:t>     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80/4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20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35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3436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104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= 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</a:t>
            </a:r>
            <a:r>
              <a:rPr lang="en-US" sz="4000" b="1" baseline="30000" dirty="0">
                <a:solidFill>
                  <a:srgbClr val="CCFFFF"/>
                </a:solidFill>
              </a:rPr>
              <a:t>0</a:t>
            </a:r>
            <a:r>
              <a:rPr lang="en-US" sz="4000" b="1" dirty="0">
                <a:solidFill>
                  <a:srgbClr val="CCFFFF"/>
                </a:solidFill>
              </a:rPr>
              <a:t> dx = 5x |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          </a:t>
            </a:r>
            <a:r>
              <a:rPr lang="en-US" sz="3000" b="1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= 5(1) – 5(0)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19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r>
              <a:rPr lang="en-US" dirty="0"/>
              <a:t>   =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 </a:t>
            </a:r>
            <a:r>
              <a:rPr lang="en-US" dirty="0"/>
              <a:t>=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06499B-DA9A-44FF-AE49-3153E65B5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23494"/>
              </p:ext>
            </p:extLst>
          </p:nvPr>
        </p:nvGraphicFramePr>
        <p:xfrm>
          <a:off x="5029200" y="3877733"/>
          <a:ext cx="4114800" cy="282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314440" imgH="1590840" progId="Paint.Picture">
                  <p:embed/>
                </p:oleObj>
              </mc:Choice>
              <mc:Fallback>
                <p:oleObj name="Bitmap Image" r:id="rId3" imgW="2314440" imgH="159084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C06499B-DA9A-44FF-AE49-3153E65B5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3877733"/>
                        <a:ext cx="4114800" cy="282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22F0301-3BEC-40C4-881B-6974C52804A4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24154544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r>
              <a:rPr lang="en-US" dirty="0"/>
              <a:t>   = 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10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dx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=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57978EE-9224-4566-A96D-B5BCE11E9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8508"/>
              </p:ext>
            </p:extLst>
          </p:nvPr>
        </p:nvGraphicFramePr>
        <p:xfrm>
          <a:off x="5029200" y="3870385"/>
          <a:ext cx="4114800" cy="283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333520" imgH="1609560" progId="Paint.Picture">
                  <p:embed/>
                </p:oleObj>
              </mc:Choice>
              <mc:Fallback>
                <p:oleObj name="Bitmap Image" r:id="rId3" imgW="2333520" imgH="160956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57978EE-9224-4566-A96D-B5BCE11E92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3870385"/>
                        <a:ext cx="4114800" cy="2838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8AB453F-19AC-482A-8898-FE0A91473C71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506324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r>
              <a:rPr lang="en-US" dirty="0"/>
              <a:t>   = 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 </a:t>
            </a:r>
            <a:r>
              <a:rPr lang="en-US" dirty="0"/>
              <a:t>= 10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dx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2.5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 dx </a:t>
            </a:r>
            <a:r>
              <a:rPr lang="en-US" dirty="0"/>
              <a:t>=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 5/2 x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sz="4000" b="1" dirty="0">
                <a:solidFill>
                  <a:srgbClr val="CCFFFF"/>
                </a:solidFill>
              </a:rPr>
              <a:t>|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2.5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B6EE0-B63B-49BE-9E65-02ABE671607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21DDD5-1304-4462-87FB-4DA968130B81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415466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Differentiation was invented by Newton to investigate the orbits of the planets</a:t>
            </a:r>
          </a:p>
        </p:txBody>
      </p:sp>
      <p:pic>
        <p:nvPicPr>
          <p:cNvPr id="4" name="Picture 2" descr="http://www.crystalinks.com/newton.jpg">
            <a:extLst>
              <a:ext uri="{FF2B5EF4-FFF2-40B4-BE49-F238E27FC236}">
                <a16:creationId xmlns:a16="http://schemas.microsoft.com/office/drawing/2014/main" id="{90CBADF4-0CEA-4D46-9EB2-53F1482B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8000"/>
            <a:ext cx="3505200" cy="3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1A1D8-8469-4CD3-B669-F9DFF13EB569}"/>
              </a:ext>
            </a:extLst>
          </p:cNvPr>
          <p:cNvSpPr txBox="1"/>
          <p:nvPr/>
        </p:nvSpPr>
        <p:spPr>
          <a:xfrm>
            <a:off x="-18691" y="6629401"/>
            <a:ext cx="44382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https://en.wikipedia.org/wiki/Isaac_Newton#/media/File:Sir_Isaac_Newton_(1643-1727).jpg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D434F-BC43-491E-8979-82BB30031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54326"/>
            <a:ext cx="3593805" cy="3094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22316-5FDB-4040-BE4E-0A0228BDD46A}"/>
              </a:ext>
            </a:extLst>
          </p:cNvPr>
          <p:cNvSpPr txBox="1"/>
          <p:nvPr/>
        </p:nvSpPr>
        <p:spPr>
          <a:xfrm>
            <a:off x="4556185" y="6629401"/>
            <a:ext cx="45978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https://i.pinimg.com/originals/9a/de/89/9ade89ff4770e0390e40f6c168e80a26.png</a:t>
            </a:r>
          </a:p>
        </p:txBody>
      </p:sp>
    </p:spTree>
    <p:extLst>
      <p:ext uri="{BB962C8B-B14F-4D97-AF65-F5344CB8AC3E}">
        <p14:creationId xmlns:p14="http://schemas.microsoft.com/office/powerpoint/2010/main" val="1008179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Evaluate each definite integral: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</a:t>
            </a:r>
            <a:r>
              <a:rPr lang="en-US" dirty="0"/>
              <a:t>   = 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 dx  </a:t>
            </a:r>
            <a:r>
              <a:rPr lang="en-US" dirty="0"/>
              <a:t>= 10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dx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= 2.5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-1</a:t>
            </a:r>
            <a:r>
              <a:rPr lang="en-US" sz="4000" b="1" baseline="30000" dirty="0">
                <a:solidFill>
                  <a:srgbClr val="CCFFFF"/>
                </a:solidFill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 5x dx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5231125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0C81F-5085-414D-9D2D-32D69B2C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77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WolframAlpha</a:t>
            </a:r>
            <a:r>
              <a:rPr lang="en-US" dirty="0"/>
              <a:t> does “area under a curve” as an absolute value and does NOT subtract the negative half from the positive half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(hence, their answers are </a:t>
            </a:r>
            <a:r>
              <a:rPr lang="en-US" sz="4000" b="1" dirty="0">
                <a:solidFill>
                  <a:srgbClr val="FFC000"/>
                </a:solidFill>
              </a:rPr>
              <a:t>wrong</a:t>
            </a:r>
            <a:r>
              <a:rPr lang="en-US" sz="4000" b="1" dirty="0">
                <a:solidFill>
                  <a:srgbClr val="CCFFFF"/>
                </a:solidFill>
              </a:rPr>
              <a:t> under the traditional rules)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1762519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To get the right answer, use:</a:t>
            </a:r>
          </a:p>
          <a:p>
            <a:r>
              <a:rPr lang="en-US" dirty="0"/>
              <a:t>“definite integral” rather than “area under curve”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172976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685503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You can have any function for your curve (even ones you can’t integrate) </a:t>
            </a:r>
            <a:endParaRPr lang="en-US" sz="4000" b="1" dirty="0">
              <a:solidFill>
                <a:srgbClr val="CCFFFF"/>
              </a:solidFill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5951377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1D57C2-EB62-49BE-9DD3-1CCAABD4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932552"/>
            <a:ext cx="4343400" cy="2769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r>
                  <a:rPr lang="en-US" dirty="0"/>
                  <a:t>The normal curve for statistical analyses has a function: </a:t>
                </a:r>
              </a:p>
              <a:p>
                <a:r>
                  <a:rPr lang="en-US" dirty="0"/>
                  <a:t>F(</a:t>
                </a:r>
                <a:r>
                  <a:rPr lang="en-US" dirty="0">
                    <a:latin typeface="Bell MT" panose="02020503060305020303" pitchFamily="18" charset="0"/>
                    <a:cs typeface="Arial" panose="020B0604020202020204" pitchFamily="34" charset="0"/>
                  </a:rPr>
                  <a:t>z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–(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l-GR" b="0" dirty="0"/>
                                  <m:t>π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e>
                    </m:nary>
                  </m:oMath>
                </a14:m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>
                <a:blip r:embed="rId3"/>
                <a:stretch>
                  <a:fillRect l="-2568" t="-1946" r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97FB3-47D2-4107-B801-A7967126F10A}"/>
              </a:ext>
            </a:extLst>
          </p:cNvPr>
          <p:cNvSpPr txBox="1"/>
          <p:nvPr/>
        </p:nvSpPr>
        <p:spPr>
          <a:xfrm>
            <a:off x="0" y="660657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https://www.google.com/url?sa=i&amp;url=http%3A%2F%2Fsciences.usca.edu%2Fbiology%2Fzelmer%2F305%2Fnorm%2F&amp;psig=AOvVaw07wKhR9qMhfHqS4DcnjpYs&amp;ust=1606637469634000&amp;source=images&amp;cd=vfe&amp;ved=0CAIQjRxqFwoTCKiF4JXlpO0CFQAAAAAdAAAAABAD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53644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1D57C2-EB62-49BE-9DD3-1CCAABD4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932552"/>
            <a:ext cx="4343400" cy="27696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r>
                  <a:rPr lang="en-US" dirty="0"/>
                  <a:t>The normal curve for statistical analyses has a function: </a:t>
                </a:r>
              </a:p>
              <a:p>
                <a:r>
                  <a:rPr lang="en-US" dirty="0"/>
                  <a:t>F(</a:t>
                </a:r>
                <a:r>
                  <a:rPr lang="en-US" dirty="0">
                    <a:latin typeface="Bell MT" panose="02020503060305020303" pitchFamily="18" charset="0"/>
                    <a:cs typeface="Arial" panose="020B0604020202020204" pitchFamily="34" charset="0"/>
                  </a:rPr>
                  <a:t>z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–(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l-GR" b="0" dirty="0"/>
                                  <m:t>π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e>
                    </m:nary>
                  </m:oMath>
                </a14:m>
                <a:endParaRPr lang="en-US" sz="4000" b="1" dirty="0">
                  <a:solidFill>
                    <a:srgbClr val="CCFFFF"/>
                  </a:solidFill>
                </a:endParaRPr>
              </a:p>
              <a:p>
                <a:r>
                  <a:rPr lang="en-US" sz="4000" b="1" dirty="0">
                    <a:solidFill>
                      <a:srgbClr val="CCFFFF"/>
                    </a:solidFill>
                  </a:rPr>
                  <a:t>Let’s not do that one…</a:t>
                </a:r>
              </a:p>
              <a:p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>
                <a:blip r:embed="rId3"/>
                <a:stretch>
                  <a:fillRect l="-2568" t="-1946" r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97FB3-47D2-4107-B801-A7967126F10A}"/>
              </a:ext>
            </a:extLst>
          </p:cNvPr>
          <p:cNvSpPr txBox="1"/>
          <p:nvPr/>
        </p:nvSpPr>
        <p:spPr>
          <a:xfrm>
            <a:off x="0" y="6606570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https://www.google.com/url?sa=i&amp;url=http%3A%2F%2Fsciences.usca.edu%2Fbiology%2Fzelmer%2F305%2Fnorm%2F&amp;psig=AOvVaw07wKhR9qMhfHqS4DcnjpYs&amp;ust=1606637469634000&amp;source=images&amp;cd=vfe&amp;ved=0CAIQjRxqFwoTCKiF4JXlpO0CFQAAAAAdAAAAABAD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34588755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r>
                  <a:rPr lang="en-US" dirty="0"/>
                  <a:t>The normal curve for statistical analyses has a function: </a:t>
                </a:r>
              </a:p>
              <a:p>
                <a:pPr algn="ctr"/>
                <a:r>
                  <a:rPr lang="en-US" dirty="0"/>
                  <a:t>F(</a:t>
                </a:r>
                <a:r>
                  <a:rPr lang="en-US" dirty="0">
                    <a:latin typeface="Bell MT" panose="02020503060305020303" pitchFamily="18" charset="0"/>
                    <a:cs typeface="Arial" panose="020B0604020202020204" pitchFamily="34" charset="0"/>
                  </a:rPr>
                  <a:t>z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–(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baseline="30000" dirty="0"/>
                                  <m:t>)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l-GR" b="0" dirty="0"/>
                                  <m:t>π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e>
                    </m:nary>
                  </m:oMath>
                </a14:m>
                <a:endParaRPr lang="en-US" sz="4000" b="1" dirty="0">
                  <a:solidFill>
                    <a:srgbClr val="CCFFFF"/>
                  </a:solidFill>
                </a:endParaRP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Let’s not do that one… but the areas under this curve provide the probabilities for most statistical analyses!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8C733-7679-4492-9041-FD67752C0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>
                <a:blip r:embed="rId3"/>
                <a:stretch>
                  <a:fillRect l="-2568" t="-1946" r="-3081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5566998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92FB-13EB-4B6F-9E32-C2A55EDF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34ADC-C6EF-4CB7-AFB5-9A1C69975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A really nasty one:</a:t>
                </a:r>
              </a:p>
              <a:p>
                <a:r>
                  <a:rPr lang="en-US" sz="3300" dirty="0"/>
                  <a:t>F(</a:t>
                </a:r>
                <a:r>
                  <a:rPr lang="en-US" sz="3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300" dirty="0"/>
                  <a:t>)=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  <m:e>
                        <m:f>
                          <m:f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3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3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3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sz="3300" b="1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nary>
                    <m:sSup>
                      <m:sSupPr>
                        <m:ctrlPr>
                          <a:rPr lang="en-US" sz="3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f>
                          <m:f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𝒎𝒙</m:t>
                            </m:r>
                          </m:e>
                        </m:d>
                      </m:e>
                      <m:sup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3300" dirty="0"/>
                  <a:t> d</a:t>
                </a:r>
                <a:r>
                  <a:rPr lang="en-US" sz="3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endParaRPr lang="es-ES" sz="3000" b="1" i="0" dirty="0">
                  <a:solidFill>
                    <a:srgbClr val="BDC1C6"/>
                  </a:solidFill>
                  <a:effectLst/>
                  <a:latin typeface="Roboto" panose="02000000000000000000" pitchFamily="2" charset="0"/>
                </a:endParaRPr>
              </a:p>
              <a:p>
                <a:r>
                  <a:rPr lang="es-ES" sz="3000" b="1" i="0" dirty="0">
                    <a:effectLst/>
                    <a:cs typeface="Times New Roman" panose="02020603050405020304" pitchFamily="18" charset="0"/>
                  </a:rPr>
                  <a:t>where </a:t>
                </a:r>
                <a:r>
                  <a:rPr lang="es-ES" sz="3000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(a) = </a:t>
                </a:r>
                <a:r>
                  <a:rPr lang="es-ES" sz="3000" b="1" dirty="0">
                    <a:effectLst/>
                    <a:latin typeface="Roboto" panose="02000000000000000000" pitchFamily="2" charset="0"/>
                  </a:rPr>
                  <a:t>∫</a:t>
                </a:r>
                <a:r>
                  <a:rPr lang="es-ES" sz="3000" baseline="-25000" dirty="0">
                    <a:latin typeface="Roboto" panose="02000000000000000000" pitchFamily="2" charset="0"/>
                  </a:rPr>
                  <a:t>0</a:t>
                </a:r>
                <a:r>
                  <a:rPr lang="es-ES" sz="3000" b="1" i="0" baseline="30000" dirty="0">
                    <a:effectLst/>
                    <a:latin typeface="Roboto" panose="02000000000000000000" pitchFamily="2" charset="0"/>
                  </a:rPr>
                  <a:t>∞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 ( </a:t>
                </a:r>
                <a:r>
                  <a:rPr lang="es-ES" sz="3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000" b="1" i="0" baseline="30000" dirty="0">
                    <a:effectLst/>
                    <a:latin typeface="Roboto" panose="02000000000000000000" pitchFamily="2" charset="0"/>
                  </a:rPr>
                  <a:t>a-1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e</a:t>
                </a:r>
                <a:r>
                  <a:rPr lang="es-ES" sz="3000" b="1" i="0" baseline="30000" dirty="0">
                    <a:effectLst/>
                    <a:latin typeface="Roboto" panose="02000000000000000000" pitchFamily="2" charset="0"/>
                  </a:rPr>
                  <a:t>-</a:t>
                </a:r>
                <a:r>
                  <a:rPr lang="es-ES" sz="3000" b="1" i="1" baseline="30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 d</a:t>
                </a:r>
                <a:r>
                  <a:rPr lang="es-ES" sz="3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3000" b="1" i="0" dirty="0">
                    <a:effectLst/>
                    <a:latin typeface="Roboto" panose="02000000000000000000" pitchFamily="2" charset="0"/>
                  </a:rPr>
                  <a:t>)</a:t>
                </a:r>
              </a:p>
              <a:p>
                <a:endParaRPr lang="es-ES" sz="3000" dirty="0">
                  <a:latin typeface="Roboto" panose="02000000000000000000" pitchFamily="2" charset="0"/>
                </a:endParaRPr>
              </a:p>
              <a:p>
                <a:r>
                  <a:rPr lang="es-ES" dirty="0"/>
                  <a:t>Aren’t you glad we don’t have to do that one?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34ADC-C6EF-4CB7-AFB5-9A1C69975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F8D9D-A579-4BF9-B988-4CE9A543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" y="4343400"/>
            <a:ext cx="4943248" cy="2438400"/>
          </a:xfrm>
          <a:prstGeom prst="rect">
            <a:avLst/>
          </a:prstGeom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65504568-35A0-46C8-92B5-D374B8D9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6C701C9-527D-40CC-943D-2BDF8941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Leibnitz was interested in solving the </a:t>
            </a:r>
            <a:r>
              <a:rPr lang="en-US" altLang="en-US" dirty="0">
                <a:solidFill>
                  <a:srgbClr val="FFC000"/>
                </a:solidFill>
              </a:rPr>
              <a:t>area problem</a:t>
            </a:r>
            <a:r>
              <a:rPr lang="en-US" altLang="en-US" dirty="0"/>
              <a:t>: f</a:t>
            </a:r>
            <a:r>
              <a:rPr lang="en-US" dirty="0"/>
              <a:t>ind the area of the region that lies under the curve </a:t>
            </a:r>
          </a:p>
          <a:p>
            <a:pPr>
              <a:spcBef>
                <a:spcPts val="0"/>
              </a:spcBef>
            </a:pPr>
            <a:r>
              <a:rPr lang="en-US" dirty="0"/>
              <a:t>y = f(x) from a to b</a:t>
            </a:r>
            <a:endParaRPr lang="en-US" altLang="en-US" dirty="0"/>
          </a:p>
        </p:txBody>
      </p:sp>
      <p:pic>
        <p:nvPicPr>
          <p:cNvPr id="5124" name="Picture 2" descr="http://www.marxists.org/glossary/people/l/pics/leibniz.jpg">
            <a:extLst>
              <a:ext uri="{FF2B5EF4-FFF2-40B4-BE49-F238E27FC236}">
                <a16:creationId xmlns:a16="http://schemas.microsoft.com/office/drawing/2014/main" id="{CB302C53-1DC4-47C3-9038-A514D034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352800"/>
            <a:ext cx="2667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27B35-3A01-4ED6-AB59-6549E1BC1E20}"/>
              </a:ext>
            </a:extLst>
          </p:cNvPr>
          <p:cNvSpPr txBox="1"/>
          <p:nvPr/>
        </p:nvSpPr>
        <p:spPr>
          <a:xfrm>
            <a:off x="5574619" y="6592019"/>
            <a:ext cx="36455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https://www.britannica.com/biography/Gottfried-Wilhelm-Leibniz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8A43D-1C74-497F-AB2B-4CC9E00F6813}"/>
              </a:ext>
            </a:extLst>
          </p:cNvPr>
          <p:cNvSpPr txBox="1"/>
          <p:nvPr/>
        </p:nvSpPr>
        <p:spPr>
          <a:xfrm>
            <a:off x="35945" y="6592019"/>
            <a:ext cx="4606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https://coloradotech.vitalsource.com/#/books/9780357233375/cfi/6/28!/4/14@0:0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For more complicated integrals, there are some tricks!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7919755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Note: the b and a don’t seem to be in order – that’s ok, too!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497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Note: the b and a don’t seem to be in order – that’s ok, too!</a:t>
            </a:r>
          </a:p>
          <a:p>
            <a:r>
              <a:rPr lang="en-US" dirty="0"/>
              <a:t>It means we are adding from right to left and will get a negative area!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55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Does it look like Reverse Chain Rule will work? (Is there a “u” and a “du”?)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668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679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Remember we can make this work by rewriting the original </a:t>
            </a:r>
          </a:p>
          <a:p>
            <a:r>
              <a:rPr lang="en-US" dirty="0"/>
              <a:t>as: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½</a:t>
            </a:r>
            <a:r>
              <a:rPr lang="en-US" sz="4000" b="0" dirty="0">
                <a:solidFill>
                  <a:srgbClr val="CCFFFF"/>
                </a:solidFill>
                <a:latin typeface="Arial" panose="020B0604020202020204" pitchFamily="34" charset="0"/>
              </a:rPr>
              <a:t>×</a:t>
            </a:r>
            <a:r>
              <a:rPr lang="en-US" sz="4000" b="1" dirty="0">
                <a:solidFill>
                  <a:srgbClr val="CCFFFF"/>
                </a:solidFill>
              </a:rPr>
              <a:t>2x(x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or: 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25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endParaRPr lang="en-US" dirty="0"/>
          </a:p>
          <a:p>
            <a:r>
              <a:rPr lang="en-US" dirty="0"/>
              <a:t>But… everything is in terms of “u” now EXCEPT the “b” and “a”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73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x=1</a:t>
            </a:r>
            <a:r>
              <a:rPr lang="en-US" baseline="30000" dirty="0"/>
              <a:t>x=0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endParaRPr lang="en-US" dirty="0"/>
          </a:p>
          <a:p>
            <a:r>
              <a:rPr lang="en-US" dirty="0"/>
              <a:t>Now, here’s a trick: rewrite the </a:t>
            </a:r>
            <a:r>
              <a:rPr lang="en-US" dirty="0">
                <a:solidFill>
                  <a:srgbClr val="FFC000"/>
                </a:solidFill>
              </a:rPr>
              <a:t>limits</a:t>
            </a:r>
            <a:r>
              <a:rPr lang="en-US" dirty="0"/>
              <a:t> using the u, too!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07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x=1</a:t>
            </a:r>
            <a:r>
              <a:rPr lang="en-US" baseline="30000" dirty="0"/>
              <a:t>x=0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endParaRPr lang="en-US" dirty="0"/>
          </a:p>
          <a:p>
            <a:r>
              <a:rPr lang="en-US" dirty="0"/>
              <a:t>Now, here’s a trick: rewrite the </a:t>
            </a:r>
            <a:r>
              <a:rPr lang="en-US" dirty="0">
                <a:solidFill>
                  <a:srgbClr val="FFC000"/>
                </a:solidFill>
              </a:rPr>
              <a:t>limits</a:t>
            </a:r>
            <a:r>
              <a:rPr lang="en-US" dirty="0"/>
              <a:t> using the u, too!</a:t>
            </a:r>
          </a:p>
          <a:p>
            <a:r>
              <a:rPr lang="en-US" dirty="0"/>
              <a:t>If x = 0, then u = </a:t>
            </a:r>
            <a:r>
              <a:rPr lang="en-US" sz="4000" b="1" dirty="0">
                <a:solidFill>
                  <a:srgbClr val="CCFFFF"/>
                </a:solidFill>
              </a:rPr>
              <a:t>0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= 1</a:t>
            </a:r>
          </a:p>
          <a:p>
            <a:r>
              <a:rPr lang="en-US" dirty="0"/>
              <a:t>and if x = 1, then u = </a:t>
            </a:r>
            <a:r>
              <a:rPr lang="en-US" sz="4000" b="1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= 2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r>
              <a:rPr lang="en-US" dirty="0"/>
              <a:t>  </a:t>
            </a:r>
            <a:r>
              <a:rPr lang="en-US" sz="3000" dirty="0"/>
              <a:t>gee… that almost looks easy!</a:t>
            </a:r>
            <a:endParaRPr lang="en-US" sz="3000" b="1" dirty="0">
              <a:solidFill>
                <a:srgbClr val="CCFFFF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956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 </a:t>
            </a:r>
            <a:r>
              <a:rPr lang="en-US" dirty="0"/>
              <a:t>= </a:t>
            </a:r>
            <a:r>
              <a:rPr lang="en-US" sz="4000" b="1" dirty="0">
                <a:solidFill>
                  <a:srgbClr val="CCFFFF"/>
                </a:solidFill>
              </a:rPr>
              <a:t>½ (</a:t>
            </a:r>
            <a:r>
              <a:rPr lang="en-US" dirty="0"/>
              <a:t>1/3 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) </a:t>
            </a:r>
            <a:r>
              <a:rPr lang="en-US" dirty="0"/>
              <a:t>|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sz="4000" b="1" dirty="0">
              <a:solidFill>
                <a:srgbClr val="CCFFFF"/>
              </a:solidFill>
            </a:endParaRPr>
          </a:p>
          <a:p>
            <a:r>
              <a:rPr lang="en-US" dirty="0"/>
              <a:t>        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/6 |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sz="4000" b="1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/6 - </a:t>
            </a:r>
            <a:r>
              <a:rPr lang="en-US" sz="4000" b="1" dirty="0">
                <a:solidFill>
                  <a:srgbClr val="CCFFFF"/>
                </a:solidFill>
              </a:rPr>
              <a:t>2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dirty="0"/>
              <a:t>/6</a:t>
            </a:r>
          </a:p>
          <a:p>
            <a:r>
              <a:rPr lang="en-US" dirty="0"/>
              <a:t>			</a:t>
            </a:r>
            <a:r>
              <a:rPr lang="en-US" sz="1000" dirty="0"/>
              <a:t> </a:t>
            </a:r>
            <a:r>
              <a:rPr lang="en-US" dirty="0"/>
              <a:t>= 1/6 – 8/6 = </a:t>
            </a:r>
            <a:r>
              <a:rPr lang="en-US" dirty="0">
                <a:solidFill>
                  <a:srgbClr val="FFFF00"/>
                </a:solidFill>
              </a:rPr>
              <a:t>-7/6</a:t>
            </a:r>
          </a:p>
          <a:p>
            <a:r>
              <a:rPr lang="en-US" dirty="0"/>
              <a:t>Yes, there’s our negative area!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5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</p:txBody>
      </p:sp>
    </p:spTree>
    <p:extLst>
      <p:ext uri="{BB962C8B-B14F-4D97-AF65-F5344CB8AC3E}">
        <p14:creationId xmlns:p14="http://schemas.microsoft.com/office/powerpoint/2010/main" val="14876791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sz="4000" b="1" dirty="0">
                <a:solidFill>
                  <a:srgbClr val="CCFFFF"/>
                </a:solidFill>
              </a:rPr>
              <a:t> x(x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+1)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dirty="0"/>
          </a:p>
          <a:p>
            <a:r>
              <a:rPr lang="en-US" dirty="0"/>
              <a:t>u = </a:t>
            </a:r>
            <a:r>
              <a:rPr lang="en-US" sz="4000" b="1" dirty="0">
                <a:solidFill>
                  <a:srgbClr val="CCFFFF"/>
                </a:solidFill>
              </a:rPr>
              <a:t>x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+1   du = 2x dx</a:t>
            </a:r>
          </a:p>
          <a:p>
            <a:r>
              <a:rPr lang="en-US" dirty="0"/>
              <a:t>½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sz="4000" b="1" dirty="0">
                <a:solidFill>
                  <a:srgbClr val="CCFFFF"/>
                </a:solidFill>
              </a:rPr>
              <a:t> u</a:t>
            </a:r>
            <a:r>
              <a:rPr lang="en-US" sz="4000" b="1" baseline="30000" dirty="0">
                <a:solidFill>
                  <a:srgbClr val="CCFFFF"/>
                </a:solidFill>
              </a:rPr>
              <a:t>2</a:t>
            </a:r>
            <a:r>
              <a:rPr lang="en-US" sz="4000" b="1" dirty="0">
                <a:solidFill>
                  <a:srgbClr val="CCFFFF"/>
                </a:solidFill>
              </a:rPr>
              <a:t> du</a:t>
            </a:r>
            <a:r>
              <a:rPr lang="en-US" dirty="0"/>
              <a:t> = </a:t>
            </a:r>
            <a:r>
              <a:rPr lang="en-US" sz="4000" b="1" dirty="0">
                <a:solidFill>
                  <a:srgbClr val="CCFFFF"/>
                </a:solidFill>
              </a:rPr>
              <a:t>½ (</a:t>
            </a:r>
            <a:r>
              <a:rPr lang="en-US" dirty="0"/>
              <a:t>1/3 </a:t>
            </a:r>
            <a:r>
              <a:rPr lang="en-US" sz="4000" b="1" dirty="0">
                <a:solidFill>
                  <a:srgbClr val="CCFFFF"/>
                </a:solidFill>
              </a:rPr>
              <a:t>u</a:t>
            </a:r>
            <a:r>
              <a:rPr lang="en-US" sz="4000" b="1" baseline="30000" dirty="0">
                <a:solidFill>
                  <a:srgbClr val="CCFFFF"/>
                </a:solidFill>
              </a:rPr>
              <a:t>3</a:t>
            </a:r>
            <a:r>
              <a:rPr lang="en-US" sz="4000" b="1" dirty="0">
                <a:solidFill>
                  <a:srgbClr val="CCFFFF"/>
                </a:solidFill>
              </a:rPr>
              <a:t>) </a:t>
            </a:r>
            <a:r>
              <a:rPr lang="en-US" dirty="0"/>
              <a:t>|</a:t>
            </a:r>
            <a:r>
              <a:rPr lang="en-US" baseline="-25000" dirty="0"/>
              <a:t>2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sz="4000" b="1" dirty="0">
              <a:solidFill>
                <a:srgbClr val="CCFFFF"/>
              </a:solidFill>
            </a:endParaRPr>
          </a:p>
          <a:p>
            <a:endParaRPr lang="en-US" sz="1500" dirty="0">
              <a:solidFill>
                <a:srgbClr val="FFFF00"/>
              </a:solidFill>
            </a:endParaRPr>
          </a:p>
          <a:p>
            <a:r>
              <a:rPr lang="en-US" dirty="0"/>
              <a:t>			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-7/6</a:t>
            </a:r>
          </a:p>
          <a:p>
            <a:r>
              <a:rPr lang="en-US" dirty="0"/>
              <a:t>Because we changed the limits to “u” values, we don’t have to change anything back to x’s at the end!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134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And, we just proved another calculus theorem:</a:t>
            </a:r>
          </a:p>
          <a:p>
            <a:pPr algn="ctr"/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4000" b="1" dirty="0">
                <a:solidFill>
                  <a:srgbClr val="CCFFFF"/>
                </a:solidFill>
              </a:rPr>
              <a:t> ƒ(x) dx = -∫</a:t>
            </a:r>
            <a:r>
              <a:rPr lang="en-US" baseline="-25000" dirty="0" err="1"/>
              <a:t>b</a:t>
            </a:r>
            <a:r>
              <a:rPr lang="en-US" baseline="30000" dirty="0" err="1"/>
              <a:t>a</a:t>
            </a:r>
            <a:r>
              <a:rPr lang="en-US" sz="4000" b="1" dirty="0">
                <a:solidFill>
                  <a:srgbClr val="CCFFFF"/>
                </a:solidFill>
              </a:rPr>
              <a:t> ƒ(x) dx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34373599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99366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0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A little algebra:</a:t>
            </a:r>
          </a:p>
          <a:p>
            <a:r>
              <a:rPr lang="en-US" dirty="0" err="1"/>
              <a:t>dR</a:t>
            </a:r>
            <a:r>
              <a:rPr lang="en-US" dirty="0"/>
              <a:t> = (0.009T</a:t>
            </a:r>
            <a:r>
              <a:rPr lang="en-US" baseline="30000" dirty="0"/>
              <a:t>2</a:t>
            </a:r>
            <a:r>
              <a:rPr lang="en-US" dirty="0"/>
              <a:t> + 0.02T – 0.7) dT</a:t>
            </a:r>
          </a:p>
          <a:p>
            <a:r>
              <a:rPr lang="en-US" dirty="0" err="1"/>
              <a:t>Kinda</a:t>
            </a:r>
            <a:r>
              <a:rPr lang="en-US" dirty="0"/>
              <a:t> </a:t>
            </a:r>
            <a:r>
              <a:rPr lang="en-US" dirty="0" err="1"/>
              <a:t>lookin</a:t>
            </a:r>
            <a:r>
              <a:rPr lang="en-US" dirty="0"/>
              <a:t>’ like an integral…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4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A little algebra:</a:t>
            </a:r>
          </a:p>
          <a:p>
            <a:r>
              <a:rPr lang="en-US" dirty="0" err="1"/>
              <a:t>dR</a:t>
            </a:r>
            <a:r>
              <a:rPr lang="en-US" dirty="0"/>
              <a:t> = (0.009T</a:t>
            </a:r>
            <a:r>
              <a:rPr lang="en-US" baseline="30000" dirty="0"/>
              <a:t>2</a:t>
            </a:r>
            <a:r>
              <a:rPr lang="en-US" dirty="0"/>
              <a:t> + 0.02T – 0.7) dT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dirty="0" err="1"/>
              <a:t>dR</a:t>
            </a:r>
            <a:r>
              <a:rPr lang="en-US" dirty="0"/>
              <a:t> 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dirty="0"/>
              <a:t>(0.009T</a:t>
            </a:r>
            <a:r>
              <a:rPr lang="en-US" baseline="30000" dirty="0"/>
              <a:t>2</a:t>
            </a:r>
            <a:r>
              <a:rPr lang="en-US" sz="1000" dirty="0"/>
              <a:t> </a:t>
            </a:r>
            <a:r>
              <a:rPr lang="en-US" dirty="0"/>
              <a:t>+</a:t>
            </a:r>
            <a:r>
              <a:rPr lang="en-US" sz="1000" dirty="0"/>
              <a:t> </a:t>
            </a:r>
            <a:r>
              <a:rPr lang="en-US" dirty="0"/>
              <a:t>0.02T</a:t>
            </a:r>
            <a:r>
              <a:rPr lang="en-US" sz="1000" dirty="0"/>
              <a:t> </a:t>
            </a:r>
            <a:r>
              <a:rPr lang="en-US" dirty="0"/>
              <a:t>–</a:t>
            </a:r>
            <a:r>
              <a:rPr lang="en-US" sz="1000" dirty="0"/>
              <a:t> </a:t>
            </a:r>
            <a:r>
              <a:rPr lang="en-US" dirty="0"/>
              <a:t>0.7) dT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A3B56-1C3A-052C-0899-F51953900B2C}"/>
              </a:ext>
            </a:extLst>
          </p:cNvPr>
          <p:cNvSpPr txBox="1"/>
          <p:nvPr/>
        </p:nvSpPr>
        <p:spPr>
          <a:xfrm>
            <a:off x="304800" y="5696634"/>
            <a:ext cx="895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These cancel</a:t>
            </a:r>
          </a:p>
        </p:txBody>
      </p:sp>
    </p:spTree>
    <p:extLst>
      <p:ext uri="{BB962C8B-B14F-4D97-AF65-F5344CB8AC3E}">
        <p14:creationId xmlns:p14="http://schemas.microsoft.com/office/powerpoint/2010/main" val="8044700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A little algebra:</a:t>
            </a:r>
          </a:p>
          <a:p>
            <a:r>
              <a:rPr lang="en-US" dirty="0" err="1"/>
              <a:t>dR</a:t>
            </a:r>
            <a:r>
              <a:rPr lang="en-US" dirty="0"/>
              <a:t> = (0.009T</a:t>
            </a:r>
            <a:r>
              <a:rPr lang="en-US" baseline="30000" dirty="0"/>
              <a:t>2</a:t>
            </a:r>
            <a:r>
              <a:rPr lang="en-US" dirty="0"/>
              <a:t> + 0.02T – 0.7) dT</a:t>
            </a:r>
          </a:p>
          <a:p>
            <a:r>
              <a:rPr lang="en-US" dirty="0"/>
              <a:t>R = </a:t>
            </a:r>
            <a:r>
              <a:rPr lang="en-US" sz="4000" b="1" dirty="0">
                <a:solidFill>
                  <a:srgbClr val="CCFFFF"/>
                </a:solidFill>
              </a:rPr>
              <a:t>∫ </a:t>
            </a:r>
            <a:r>
              <a:rPr lang="en-US" dirty="0"/>
              <a:t>(0.009T</a:t>
            </a:r>
            <a:r>
              <a:rPr lang="en-US" baseline="30000" dirty="0"/>
              <a:t>2</a:t>
            </a:r>
            <a:r>
              <a:rPr lang="en-US" sz="1000" dirty="0"/>
              <a:t> </a:t>
            </a:r>
            <a:r>
              <a:rPr lang="en-US" dirty="0"/>
              <a:t>+</a:t>
            </a:r>
            <a:r>
              <a:rPr lang="en-US" sz="1000" dirty="0"/>
              <a:t> </a:t>
            </a:r>
            <a:r>
              <a:rPr lang="en-US" dirty="0"/>
              <a:t>0.02T</a:t>
            </a:r>
            <a:r>
              <a:rPr lang="en-US" sz="1000" dirty="0"/>
              <a:t> </a:t>
            </a:r>
            <a:r>
              <a:rPr lang="en-US" dirty="0"/>
              <a:t>–</a:t>
            </a:r>
            <a:r>
              <a:rPr lang="en-US" sz="1000" dirty="0"/>
              <a:t> </a:t>
            </a:r>
            <a:r>
              <a:rPr lang="en-US" dirty="0"/>
              <a:t>0.7) dT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40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Suppose they ask:</a:t>
            </a:r>
          </a:p>
          <a:p>
            <a:r>
              <a:rPr lang="en-US" dirty="0"/>
              <a:t>Find the area under the curve between T=20°C and 25°C </a:t>
            </a:r>
          </a:p>
          <a:p>
            <a:r>
              <a:rPr lang="en-US" dirty="0"/>
              <a:t>What does the integral look like?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919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Find the area under the curve between T=20°C and 25°C </a:t>
            </a:r>
          </a:p>
          <a:p>
            <a:r>
              <a:rPr lang="en-US" dirty="0"/>
              <a:t>What does the integral look like?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∫</a:t>
            </a:r>
            <a:r>
              <a:rPr lang="en-US" baseline="-25000" dirty="0">
                <a:solidFill>
                  <a:srgbClr val="FFFF00"/>
                </a:solidFill>
              </a:rPr>
              <a:t>20</a:t>
            </a:r>
            <a:r>
              <a:rPr lang="en-US" baseline="30000" dirty="0">
                <a:solidFill>
                  <a:srgbClr val="FFFF00"/>
                </a:solidFill>
              </a:rPr>
              <a:t>25</a:t>
            </a:r>
            <a:r>
              <a:rPr lang="en-US" sz="4000" b="1" dirty="0">
                <a:solidFill>
                  <a:srgbClr val="FFFF00"/>
                </a:solidFill>
              </a:rPr>
              <a:t> (0.009T</a:t>
            </a:r>
            <a:r>
              <a:rPr lang="en-US" sz="4000" b="1" baseline="30000" dirty="0">
                <a:solidFill>
                  <a:srgbClr val="FFFF00"/>
                </a:solidFill>
              </a:rPr>
              <a:t>2</a:t>
            </a:r>
            <a:r>
              <a:rPr lang="en-US" sz="4000" b="1" dirty="0">
                <a:solidFill>
                  <a:srgbClr val="FFFF00"/>
                </a:solidFill>
              </a:rPr>
              <a:t> + 0.02T – 0.7) dT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624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rate of change of resistance with respect to temperature is given by: </a:t>
            </a:r>
          </a:p>
          <a:p>
            <a:r>
              <a:rPr lang="en-US" dirty="0" err="1"/>
              <a:t>dR</a:t>
            </a:r>
            <a:r>
              <a:rPr lang="en-US" dirty="0"/>
              <a:t>/dT = 0.009T</a:t>
            </a:r>
            <a:r>
              <a:rPr lang="en-US" baseline="30000" dirty="0"/>
              <a:t>2</a:t>
            </a:r>
            <a:r>
              <a:rPr lang="en-US" dirty="0"/>
              <a:t> + 0.02T – 0.7</a:t>
            </a:r>
          </a:p>
          <a:p>
            <a:r>
              <a:rPr lang="en-US" dirty="0"/>
              <a:t>Find the area under the curve between T=20°C and 25°C </a:t>
            </a:r>
          </a:p>
          <a:p>
            <a:r>
              <a:rPr lang="en-US" sz="4000" b="1" dirty="0"/>
              <a:t>∫</a:t>
            </a:r>
            <a:r>
              <a:rPr lang="en-US" baseline="-25000" dirty="0"/>
              <a:t>20</a:t>
            </a:r>
            <a:r>
              <a:rPr lang="en-US" baseline="30000" dirty="0"/>
              <a:t>25</a:t>
            </a:r>
            <a:r>
              <a:rPr lang="en-US" sz="4000" b="1" dirty="0"/>
              <a:t> (0.009T</a:t>
            </a:r>
            <a:r>
              <a:rPr lang="en-US" sz="4000" b="1" baseline="30000" dirty="0"/>
              <a:t>2</a:t>
            </a:r>
            <a:r>
              <a:rPr lang="en-US" sz="4000" b="1" dirty="0"/>
              <a:t> + 0.02T – 0.7) dT</a:t>
            </a:r>
          </a:p>
          <a:p>
            <a:r>
              <a:rPr lang="en-US" dirty="0"/>
              <a:t>Do it!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UNDER A CURVE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0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8409</Words>
  <Application>Microsoft Office PowerPoint</Application>
  <PresentationFormat>On-screen Show (4:3)</PresentationFormat>
  <Paragraphs>1565</Paragraphs>
  <Slides>178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89" baseType="lpstr">
      <vt:lpstr>Arial</vt:lpstr>
      <vt:lpstr>Bell MT</vt:lpstr>
      <vt:lpstr>Calibri</vt:lpstr>
      <vt:lpstr>Cambria Math</vt:lpstr>
      <vt:lpstr>Comic Sans MS</vt:lpstr>
      <vt:lpstr>Courier New</vt:lpstr>
      <vt:lpstr>Roboto</vt:lpstr>
      <vt:lpstr>Times New Roman</vt:lpstr>
      <vt:lpstr>Wingdings</vt:lpstr>
      <vt:lpstr>Office Theme</vt:lpstr>
      <vt:lpstr>Bitmap Image</vt:lpstr>
      <vt:lpstr>PowerPoint Presentation</vt:lpstr>
      <vt:lpstr>What’s Up?</vt:lpstr>
      <vt:lpstr>What’s Up?</vt:lpstr>
      <vt:lpstr>How about that 25)!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Questions?</vt:lpstr>
      <vt:lpstr>Area Under a Curve</vt:lpstr>
      <vt:lpstr>PowerPoint Presentation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Area Under a Curve</vt:lpstr>
      <vt:lpstr>PowerPoint Presentation</vt:lpstr>
      <vt:lpstr>PowerPoint Presentation</vt:lpstr>
      <vt:lpstr>Area Under a Curve</vt:lpstr>
      <vt:lpstr>Questions?</vt:lpstr>
      <vt:lpstr>Area Under a Curve</vt:lpstr>
      <vt:lpstr>Area Under a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Area Under a Curve</vt:lpstr>
      <vt:lpstr>Questions?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a Curve</vt:lpstr>
      <vt:lpstr>Questions?</vt:lpstr>
      <vt:lpstr>PowerPoint Presentation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Area Between Curves</vt:lpstr>
      <vt:lpstr>Area Between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Between Curves</vt:lpstr>
      <vt:lpstr>Area Between Curves</vt:lpstr>
      <vt:lpstr>Questions?</vt:lpstr>
      <vt:lpstr>Area Between Curves</vt:lpstr>
      <vt:lpstr>Area Between Curves</vt:lpstr>
      <vt:lpstr>Area Between Curves</vt:lpstr>
      <vt:lpstr>Area Between Curves</vt:lpstr>
      <vt:lpstr>PowerPoint Presentation</vt:lpstr>
      <vt:lpstr>PowerPoint Presentation</vt:lpstr>
      <vt:lpstr>Area Between Curves</vt:lpstr>
      <vt:lpstr>Area Between Curves</vt:lpstr>
      <vt:lpstr>Area Between Curves</vt:lpstr>
      <vt:lpstr>Area Between Curves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477</cp:revision>
  <dcterms:created xsi:type="dcterms:W3CDTF">2012-09-06T22:30:26Z</dcterms:created>
  <dcterms:modified xsi:type="dcterms:W3CDTF">2023-08-15T04:15:48Z</dcterms:modified>
</cp:coreProperties>
</file>