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9"/>
  </p:notesMasterIdLst>
  <p:handoutMasterIdLst>
    <p:handoutMasterId r:id="rId170"/>
  </p:handoutMasterIdLst>
  <p:sldIdLst>
    <p:sldId id="546" r:id="rId2"/>
    <p:sldId id="538" r:id="rId3"/>
    <p:sldId id="547" r:id="rId4"/>
    <p:sldId id="1412" r:id="rId5"/>
    <p:sldId id="1413" r:id="rId6"/>
    <p:sldId id="1414" r:id="rId7"/>
    <p:sldId id="1418" r:id="rId8"/>
    <p:sldId id="1419" r:id="rId9"/>
    <p:sldId id="1420" r:id="rId10"/>
    <p:sldId id="1421" r:id="rId11"/>
    <p:sldId id="1422" r:id="rId12"/>
    <p:sldId id="1415" r:id="rId13"/>
    <p:sldId id="1416" r:id="rId14"/>
    <p:sldId id="1423" r:id="rId15"/>
    <p:sldId id="506" r:id="rId16"/>
    <p:sldId id="1429" r:id="rId17"/>
    <p:sldId id="1424" r:id="rId18"/>
    <p:sldId id="1425" r:id="rId19"/>
    <p:sldId id="1426" r:id="rId20"/>
    <p:sldId id="1430" r:id="rId21"/>
    <p:sldId id="1431" r:id="rId22"/>
    <p:sldId id="1432" r:id="rId23"/>
    <p:sldId id="1433" r:id="rId24"/>
    <p:sldId id="1434" r:id="rId25"/>
    <p:sldId id="1435" r:id="rId26"/>
    <p:sldId id="1436" r:id="rId27"/>
    <p:sldId id="1437" r:id="rId28"/>
    <p:sldId id="1417" r:id="rId29"/>
    <p:sldId id="1438" r:id="rId30"/>
    <p:sldId id="1439" r:id="rId31"/>
    <p:sldId id="1443" r:id="rId32"/>
    <p:sldId id="1444" r:id="rId33"/>
    <p:sldId id="1445" r:id="rId34"/>
    <p:sldId id="1479" r:id="rId35"/>
    <p:sldId id="1480" r:id="rId36"/>
    <p:sldId id="1440" r:id="rId37"/>
    <p:sldId id="1473" r:id="rId38"/>
    <p:sldId id="1441" r:id="rId39"/>
    <p:sldId id="1457" r:id="rId40"/>
    <p:sldId id="1458" r:id="rId41"/>
    <p:sldId id="1544" r:id="rId42"/>
    <p:sldId id="1459" r:id="rId43"/>
    <p:sldId id="1460" r:id="rId44"/>
    <p:sldId id="1461" r:id="rId45"/>
    <p:sldId id="1462" r:id="rId46"/>
    <p:sldId id="1463" r:id="rId47"/>
    <p:sldId id="1464" r:id="rId48"/>
    <p:sldId id="1465" r:id="rId49"/>
    <p:sldId id="1449" r:id="rId50"/>
    <p:sldId id="1450" r:id="rId51"/>
    <p:sldId id="1466" r:id="rId52"/>
    <p:sldId id="1446" r:id="rId53"/>
    <p:sldId id="1447" r:id="rId54"/>
    <p:sldId id="1467" r:id="rId55"/>
    <p:sldId id="1448" r:id="rId56"/>
    <p:sldId id="1469" r:id="rId57"/>
    <p:sldId id="535" r:id="rId58"/>
    <p:sldId id="536" r:id="rId59"/>
    <p:sldId id="537" r:id="rId60"/>
    <p:sldId id="1541" r:id="rId61"/>
    <p:sldId id="1472" r:id="rId62"/>
    <p:sldId id="1470" r:id="rId63"/>
    <p:sldId id="1474" r:id="rId64"/>
    <p:sldId id="1770" r:id="rId65"/>
    <p:sldId id="1771" r:id="rId66"/>
    <p:sldId id="1772" r:id="rId67"/>
    <p:sldId id="1477" r:id="rId68"/>
    <p:sldId id="1475" r:id="rId69"/>
    <p:sldId id="1451" r:id="rId70"/>
    <p:sldId id="1452" r:id="rId71"/>
    <p:sldId id="1476" r:id="rId72"/>
    <p:sldId id="1453" r:id="rId73"/>
    <p:sldId id="1454" r:id="rId74"/>
    <p:sldId id="1455" r:id="rId75"/>
    <p:sldId id="1456" r:id="rId76"/>
    <p:sldId id="1482" r:id="rId77"/>
    <p:sldId id="1773" r:id="rId78"/>
    <p:sldId id="1483" r:id="rId79"/>
    <p:sldId id="1774" r:id="rId80"/>
    <p:sldId id="1484" r:id="rId81"/>
    <p:sldId id="1485" r:id="rId82"/>
    <p:sldId id="1486" r:id="rId83"/>
    <p:sldId id="1487" r:id="rId84"/>
    <p:sldId id="1503" r:id="rId85"/>
    <p:sldId id="1504" r:id="rId86"/>
    <p:sldId id="1501" r:id="rId87"/>
    <p:sldId id="1502" r:id="rId88"/>
    <p:sldId id="1505" r:id="rId89"/>
    <p:sldId id="1506" r:id="rId90"/>
    <p:sldId id="1507" r:id="rId91"/>
    <p:sldId id="1508" r:id="rId92"/>
    <p:sldId id="1509" r:id="rId93"/>
    <p:sldId id="1510" r:id="rId94"/>
    <p:sldId id="1512" r:id="rId95"/>
    <p:sldId id="1511" r:id="rId96"/>
    <p:sldId id="1513" r:id="rId97"/>
    <p:sldId id="1514" r:id="rId98"/>
    <p:sldId id="1515" r:id="rId99"/>
    <p:sldId id="1516" r:id="rId100"/>
    <p:sldId id="1517" r:id="rId101"/>
    <p:sldId id="1519" r:id="rId102"/>
    <p:sldId id="1520" r:id="rId103"/>
    <p:sldId id="548" r:id="rId104"/>
    <p:sldId id="1500" r:id="rId105"/>
    <p:sldId id="1481" r:id="rId106"/>
    <p:sldId id="1488" r:id="rId107"/>
    <p:sldId id="1489" r:id="rId108"/>
    <p:sldId id="1490" r:id="rId109"/>
    <p:sldId id="1491" r:id="rId110"/>
    <p:sldId id="1492" r:id="rId111"/>
    <p:sldId id="1493" r:id="rId112"/>
    <p:sldId id="1494" r:id="rId113"/>
    <p:sldId id="1495" r:id="rId114"/>
    <p:sldId id="1496" r:id="rId115"/>
    <p:sldId id="1497" r:id="rId116"/>
    <p:sldId id="1498" r:id="rId117"/>
    <p:sldId id="1752" r:id="rId118"/>
    <p:sldId id="2921" r:id="rId119"/>
    <p:sldId id="1531" r:id="rId120"/>
    <p:sldId id="1533" r:id="rId121"/>
    <p:sldId id="1537" r:id="rId122"/>
    <p:sldId id="1538" r:id="rId123"/>
    <p:sldId id="1534" r:id="rId124"/>
    <p:sldId id="1775" r:id="rId125"/>
    <p:sldId id="1542" r:id="rId126"/>
    <p:sldId id="1543" r:id="rId127"/>
    <p:sldId id="1539" r:id="rId128"/>
    <p:sldId id="1776" r:id="rId129"/>
    <p:sldId id="1545" r:id="rId130"/>
    <p:sldId id="1547" r:id="rId131"/>
    <p:sldId id="1546" r:id="rId132"/>
    <p:sldId id="1548" r:id="rId133"/>
    <p:sldId id="1549" r:id="rId134"/>
    <p:sldId id="1550" r:id="rId135"/>
    <p:sldId id="1777" r:id="rId136"/>
    <p:sldId id="1552" r:id="rId137"/>
    <p:sldId id="1540" r:id="rId138"/>
    <p:sldId id="1612" r:id="rId139"/>
    <p:sldId id="1613" r:id="rId140"/>
    <p:sldId id="1614" r:id="rId141"/>
    <p:sldId id="1616" r:id="rId142"/>
    <p:sldId id="1615" r:id="rId143"/>
    <p:sldId id="1617" r:id="rId144"/>
    <p:sldId id="1610" r:id="rId145"/>
    <p:sldId id="1611" r:id="rId146"/>
    <p:sldId id="1553" r:id="rId147"/>
    <p:sldId id="1554" r:id="rId148"/>
    <p:sldId id="1555" r:id="rId149"/>
    <p:sldId id="1556" r:id="rId150"/>
    <p:sldId id="1557" r:id="rId151"/>
    <p:sldId id="1536" r:id="rId152"/>
    <p:sldId id="1535" r:id="rId153"/>
    <p:sldId id="1532" r:id="rId154"/>
    <p:sldId id="1587" r:id="rId155"/>
    <p:sldId id="1588" r:id="rId156"/>
    <p:sldId id="1589" r:id="rId157"/>
    <p:sldId id="1590" r:id="rId158"/>
    <p:sldId id="1591" r:id="rId159"/>
    <p:sldId id="1592" r:id="rId160"/>
    <p:sldId id="1593" r:id="rId161"/>
    <p:sldId id="1594" r:id="rId162"/>
    <p:sldId id="1595" r:id="rId163"/>
    <p:sldId id="1597" r:id="rId164"/>
    <p:sldId id="1598" r:id="rId165"/>
    <p:sldId id="1596" r:id="rId166"/>
    <p:sldId id="543" r:id="rId167"/>
    <p:sldId id="1829" r:id="rId1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105" d="100"/>
          <a:sy n="105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8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1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4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94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4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3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0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1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7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2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8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2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4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0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0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73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6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8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36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5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6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4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1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84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54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79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67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88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51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36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94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51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73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11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5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75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08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94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13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93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40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62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40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85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47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3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48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830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42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378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20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354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496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496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97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67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12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71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10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71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1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13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8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a sin(x)?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an </a:t>
            </a:r>
            <a:r>
              <a:rPr lang="en-US" dirty="0" err="1">
                <a:solidFill>
                  <a:srgbClr val="FFFF00"/>
                </a:solidFill>
              </a:rPr>
              <a:t>arcsin</a:t>
            </a:r>
            <a:r>
              <a:rPr lang="en-US" dirty="0">
                <a:solidFill>
                  <a:srgbClr val="FFFF00"/>
                </a:solidFill>
              </a:rPr>
              <a:t> sin</a:t>
            </a:r>
            <a:r>
              <a:rPr lang="en-US" baseline="30000" dirty="0">
                <a:solidFill>
                  <a:srgbClr val="FFFF00"/>
                </a:solidFill>
              </a:rPr>
              <a:t>-1</a:t>
            </a:r>
            <a:r>
              <a:rPr lang="en-US" dirty="0">
                <a:solidFill>
                  <a:srgbClr val="FFFF00"/>
                </a:solidFill>
              </a:rPr>
              <a:t>(x)</a:t>
            </a:r>
          </a:p>
          <a:p>
            <a:r>
              <a:rPr lang="en-US" dirty="0"/>
              <a:t>What “undoes” a function ƒ(x)?</a:t>
            </a:r>
          </a:p>
        </p:txBody>
      </p:sp>
    </p:spTree>
    <p:extLst>
      <p:ext uri="{BB962C8B-B14F-4D97-AF65-F5344CB8AC3E}">
        <p14:creationId xmlns:p14="http://schemas.microsoft.com/office/powerpoint/2010/main" val="1193729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 y = K/3 w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				is it?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4450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sz="3000" dirty="0"/>
          </a:p>
          <a:p>
            <a:r>
              <a:rPr lang="en-US" dirty="0"/>
              <a:t>So what is y? y = K/3 w</a:t>
            </a:r>
            <a:r>
              <a:rPr lang="en-US" baseline="30000" dirty="0"/>
              <a:t>3</a:t>
            </a:r>
            <a:r>
              <a:rPr 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</a:rPr>
              <a:t>5p/3 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</a:rPr>
              <a:t>5pw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/3 + c</a:t>
            </a:r>
          </a:p>
          <a:p>
            <a:r>
              <a:rPr lang="en-US" dirty="0"/>
              <a:t>                  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5/3 p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 c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4038600" y="383854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442631" cy="39353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424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So y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5pw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/3 + c</a:t>
            </a:r>
          </a:p>
          <a:p>
            <a:pPr>
              <a:spcBef>
                <a:spcPts val="0"/>
              </a:spcBef>
            </a:pPr>
            <a:r>
              <a:rPr lang="en-US" dirty="0"/>
              <a:t>But 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+ c</a:t>
            </a:r>
          </a:p>
          <a:p>
            <a:r>
              <a:rPr lang="en-US" dirty="0"/>
              <a:t>So watch the differential variable!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40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DC69A93-1998-45DF-B3E4-92CBD514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37B1F23D-9447-4466-AAB8-DCE0F599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741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15959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given a point the function goes though, you can actually find the missing “c” and have a definite value</a:t>
            </a:r>
          </a:p>
        </p:txBody>
      </p:sp>
    </p:spTree>
    <p:extLst>
      <p:ext uri="{BB962C8B-B14F-4D97-AF65-F5344CB8AC3E}">
        <p14:creationId xmlns:p14="http://schemas.microsoft.com/office/powerpoint/2010/main" val="3376208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569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do we need to do first?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do we need to do first?</a:t>
            </a:r>
          </a:p>
          <a:p>
            <a:r>
              <a:rPr lang="en-US" dirty="0">
                <a:solidFill>
                  <a:srgbClr val="FFFF00"/>
                </a:solidFill>
              </a:rPr>
              <a:t>∫ something </a:t>
            </a:r>
            <a:r>
              <a:rPr lang="en-US" dirty="0" err="1">
                <a:solidFill>
                  <a:srgbClr val="FFFF00"/>
                </a:solidFill>
              </a:rPr>
              <a:t>dsomevariable</a:t>
            </a:r>
            <a:r>
              <a:rPr lang="en-US" dirty="0">
                <a:solidFill>
                  <a:srgbClr val="FFFF00"/>
                </a:solidFill>
              </a:rPr>
              <a:t> =</a:t>
            </a:r>
          </a:p>
          <a:p>
            <a:r>
              <a:rPr lang="en-US" dirty="0"/>
              <a:t>What is the integral?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3459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>
                <a:solidFill>
                  <a:srgbClr val="FFFF00"/>
                </a:solidFill>
              </a:rPr>
              <a:t>∫ 24x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dx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3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a function ƒ(x)?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an inverse function ƒ</a:t>
            </a:r>
            <a:r>
              <a:rPr lang="en-US" baseline="30000" dirty="0">
                <a:solidFill>
                  <a:srgbClr val="FFFF00"/>
                </a:solidFill>
              </a:rPr>
              <a:t>-1</a:t>
            </a:r>
            <a:r>
              <a:rPr lang="en-US" dirty="0">
                <a:solidFill>
                  <a:srgbClr val="FFFF00"/>
                </a:solidFill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1165109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/>
              <a:t>∫ 24x</a:t>
            </a:r>
            <a:r>
              <a:rPr lang="en-US" baseline="30000" dirty="0"/>
              <a:t>3</a:t>
            </a:r>
            <a:r>
              <a:rPr lang="en-US" dirty="0"/>
              <a:t> dx = </a:t>
            </a:r>
            <a:r>
              <a:rPr lang="en-US" dirty="0">
                <a:solidFill>
                  <a:srgbClr val="FFFF00"/>
                </a:solidFill>
              </a:rPr>
              <a:t>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186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/>
              <a:t>∫ 24x</a:t>
            </a:r>
            <a:r>
              <a:rPr lang="en-US" baseline="30000" dirty="0"/>
              <a:t>3</a:t>
            </a:r>
            <a:r>
              <a:rPr lang="en-US" dirty="0"/>
              <a:t> dx = </a:t>
            </a:r>
            <a:r>
              <a:rPr lang="en-US" dirty="0">
                <a:solidFill>
                  <a:srgbClr val="FFFF00"/>
                </a:solidFill>
              </a:rPr>
              <a:t>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 </a:t>
            </a:r>
          </a:p>
          <a:p>
            <a:r>
              <a:rPr lang="en-US" dirty="0"/>
              <a:t>Are we done?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93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32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y=11:</a:t>
            </a:r>
          </a:p>
          <a:p>
            <a:pPr>
              <a:spcBef>
                <a:spcPts val="0"/>
              </a:spcBef>
            </a:pPr>
            <a:r>
              <a:rPr lang="en-US" dirty="0"/>
              <a:t>11 = 6(1</a:t>
            </a:r>
            <a:r>
              <a:rPr lang="en-US" baseline="30000" dirty="0"/>
              <a:t>4</a:t>
            </a:r>
            <a:r>
              <a:rPr lang="en-US" dirty="0"/>
              <a:t>) + c   so what is “c”?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02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y=11:</a:t>
            </a:r>
          </a:p>
          <a:p>
            <a:pPr>
              <a:spcBef>
                <a:spcPts val="0"/>
              </a:spcBef>
            </a:pPr>
            <a:r>
              <a:rPr lang="en-US" dirty="0"/>
              <a:t>11 = 6(1</a:t>
            </a:r>
            <a:r>
              <a:rPr lang="en-US" baseline="30000" dirty="0"/>
              <a:t>4</a:t>
            </a:r>
            <a:r>
              <a:rPr lang="en-US" dirty="0"/>
              <a:t>) + c</a:t>
            </a:r>
          </a:p>
          <a:p>
            <a:pPr>
              <a:spcBef>
                <a:spcPts val="0"/>
              </a:spcBef>
            </a:pPr>
            <a:r>
              <a:rPr lang="en-US" dirty="0"/>
              <a:t>c = 11 – 6 =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527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So what is the function?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94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So what is the function?</a:t>
            </a:r>
          </a:p>
          <a:p>
            <a:r>
              <a:rPr lang="en-US" dirty="0">
                <a:solidFill>
                  <a:srgbClr val="FFFF00"/>
                </a:solidFill>
              </a:rPr>
              <a:t>y = 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+ 5 </a:t>
            </a:r>
          </a:p>
          <a:p>
            <a:r>
              <a:rPr lang="en-US" dirty="0"/>
              <a:t>A determinate (certain) function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86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936247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9B2DA3"/>
                </a:solidFill>
              </a:rPr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done integrals of constants, sums and powers</a:t>
            </a:r>
          </a:p>
          <a:p>
            <a:endParaRPr lang="en-US" sz="2000" dirty="0"/>
          </a:p>
          <a:p>
            <a:r>
              <a:rPr lang="en-US" dirty="0"/>
              <a:t>Now, we need sort of a “Chain Rule”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259348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just been taking derivatives dy/dx of various equations and expressions</a:t>
            </a:r>
          </a:p>
          <a:p>
            <a:endParaRPr lang="en-US" sz="2000" dirty="0"/>
          </a:p>
          <a:p>
            <a:r>
              <a:rPr lang="en-US" dirty="0"/>
              <a:t>So we need a way to undo this process, too!</a:t>
            </a:r>
          </a:p>
        </p:txBody>
      </p:sp>
    </p:spTree>
    <p:extLst>
      <p:ext uri="{BB962C8B-B14F-4D97-AF65-F5344CB8AC3E}">
        <p14:creationId xmlns:p14="http://schemas.microsoft.com/office/powerpoint/2010/main" val="4569735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This doesn’t fit any of our rules so far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6305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But… if you are alert and notice that 3x</a:t>
            </a:r>
            <a:r>
              <a:rPr lang="en-US" baseline="30000" dirty="0"/>
              <a:t>2</a:t>
            </a:r>
            <a:r>
              <a:rPr lang="en-US" dirty="0"/>
              <a:t> is the derivative of x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In fact, since it’s the derivative of x</a:t>
            </a:r>
            <a:r>
              <a:rPr lang="en-US" baseline="30000" dirty="0"/>
              <a:t>3</a:t>
            </a:r>
            <a:r>
              <a:rPr lang="en-US" dirty="0"/>
              <a:t>+4 (even better!) you could do a “Chain Rule-like” thing and call x</a:t>
            </a:r>
            <a:r>
              <a:rPr lang="en-US" baseline="30000" dirty="0"/>
              <a:t>3</a:t>
            </a:r>
            <a:r>
              <a:rPr lang="en-US" dirty="0"/>
              <a:t>+4 “u” and 3x</a:t>
            </a:r>
            <a:r>
              <a:rPr lang="en-US" baseline="30000" dirty="0"/>
              <a:t>2</a:t>
            </a:r>
            <a:r>
              <a:rPr lang="en-US" dirty="0"/>
              <a:t>dx “du”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71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Suppose we wanted to find: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+4 = u    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 = du</a:t>
            </a:r>
          </a:p>
          <a:p>
            <a:pPr algn="ctr"/>
            <a:r>
              <a:rPr lang="en-US" dirty="0"/>
              <a:t>∫</a:t>
            </a:r>
            <a:r>
              <a:rPr lang="en-US" sz="2000" dirty="0"/>
              <a:t> </a:t>
            </a:r>
            <a:r>
              <a:rPr lang="en-US" dirty="0"/>
              <a:t>(5u</a:t>
            </a:r>
            <a:r>
              <a:rPr lang="en-US" baseline="30000" dirty="0"/>
              <a:t>4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du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15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024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This is called “integration by substitution” or “u-substitution” or the “Reverse Chain Rule”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 r="-3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119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integration rule that will help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∫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baseline="30000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c</a:t>
                </a:r>
              </a:p>
              <a:p>
                <a:pPr algn="ctr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It only works if part of the integrand is the derivative of another part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F73C45-EF15-43C3-B5CB-F4EFBB6D2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51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371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7690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4515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So, we actually have: ∫</a:t>
            </a:r>
            <a:r>
              <a:rPr lang="en-US" sz="2000" dirty="0"/>
              <a:t> </a:t>
            </a:r>
            <a:r>
              <a:rPr lang="en-US" dirty="0"/>
              <a:t>5u</a:t>
            </a:r>
            <a:r>
              <a:rPr lang="en-US" baseline="30000" dirty="0"/>
              <a:t>4 </a:t>
            </a:r>
            <a:r>
              <a:rPr lang="en-US" dirty="0"/>
              <a:t>du</a:t>
            </a:r>
          </a:p>
          <a:p>
            <a:r>
              <a:rPr lang="en-US" dirty="0"/>
              <a:t>Use the exponent rule:</a:t>
            </a:r>
          </a:p>
          <a:p>
            <a:r>
              <a:rPr lang="en-US" dirty="0"/>
              <a:t>What’s “n”?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94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 is an antiderivative of f(x) if F’(x) = f(x)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733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5(x</a:t>
            </a:r>
            <a:r>
              <a:rPr lang="en-US" baseline="30000" dirty="0"/>
              <a:t>3</a:t>
            </a:r>
            <a:r>
              <a:rPr lang="en-US" dirty="0"/>
              <a:t>+4)</a:t>
            </a:r>
            <a:r>
              <a:rPr lang="en-US" baseline="30000" dirty="0"/>
              <a:t>4</a:t>
            </a:r>
            <a:r>
              <a:rPr lang="en-US" dirty="0"/>
              <a:t>(3x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Step 1: find a part of the integrand that is a derivative of another part</a:t>
            </a:r>
          </a:p>
          <a:p>
            <a:r>
              <a:rPr lang="en-US" dirty="0"/>
              <a:t>u = x</a:t>
            </a:r>
            <a:r>
              <a:rPr lang="en-US" baseline="30000" dirty="0"/>
              <a:t>3</a:t>
            </a:r>
            <a:r>
              <a:rPr lang="en-US" dirty="0"/>
              <a:t>+4 		du = 3x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dx</a:t>
            </a:r>
          </a:p>
          <a:p>
            <a:r>
              <a:rPr lang="en-US" dirty="0"/>
              <a:t>So, we actually have: ∫</a:t>
            </a:r>
            <a:r>
              <a:rPr lang="en-US" sz="2000" dirty="0"/>
              <a:t> </a:t>
            </a:r>
            <a:r>
              <a:rPr lang="en-US" dirty="0"/>
              <a:t>5u</a:t>
            </a:r>
            <a:r>
              <a:rPr lang="en-US" baseline="30000" dirty="0"/>
              <a:t>4 </a:t>
            </a:r>
            <a:r>
              <a:rPr lang="en-US" dirty="0"/>
              <a:t>du</a:t>
            </a:r>
          </a:p>
          <a:p>
            <a:r>
              <a:rPr lang="en-US" dirty="0"/>
              <a:t>Use the exponent rule:</a:t>
            </a:r>
          </a:p>
          <a:p>
            <a:r>
              <a:rPr lang="en-US" dirty="0"/>
              <a:t>What’s “n”?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53069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/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0675A-E7E7-4B73-86B7-08705222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36" y="5889336"/>
                <a:ext cx="2684253" cy="699807"/>
              </a:xfrm>
              <a:prstGeom prst="rect">
                <a:avLst/>
              </a:prstGeom>
              <a:blipFill>
                <a:blip r:embed="rId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810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 what about the 5?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853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 use</a:t>
                </a:r>
                <a:r>
                  <a:rPr lang="en-US" sz="2000" dirty="0"/>
                  <a:t> </a:t>
                </a:r>
                <a:r>
                  <a:rPr lang="en-US" sz="3000" dirty="0"/>
                  <a:t>the</a:t>
                </a:r>
                <a:r>
                  <a:rPr lang="en-US" sz="2000" dirty="0"/>
                  <a:t> </a:t>
                </a:r>
                <a:r>
                  <a:rPr lang="en-US" sz="3000" dirty="0"/>
                  <a:t>coefficient</a:t>
                </a:r>
                <a:r>
                  <a:rPr lang="en-US" sz="2000" dirty="0"/>
                  <a:t> </a:t>
                </a:r>
                <a:r>
                  <a:rPr lang="en-US" sz="3000" dirty="0"/>
                  <a:t>rule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r="-1103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7016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= 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779CA-1E7A-4F76-9565-4F20341E0360}"/>
              </a:ext>
            </a:extLst>
          </p:cNvPr>
          <p:cNvSpPr txBox="1"/>
          <p:nvPr/>
        </p:nvSpPr>
        <p:spPr>
          <a:xfrm>
            <a:off x="7316637" y="5864005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84045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5(x</a:t>
                </a:r>
                <a:r>
                  <a:rPr lang="en-US" baseline="30000" dirty="0"/>
                  <a:t>3</a:t>
                </a:r>
                <a:r>
                  <a:rPr lang="en-US" dirty="0"/>
                  <a:t>+4)</a:t>
                </a:r>
                <a:r>
                  <a:rPr lang="en-US" baseline="30000" dirty="0"/>
                  <a:t>4</a:t>
                </a:r>
                <a:r>
                  <a:rPr lang="en-US" dirty="0"/>
                  <a:t>(3x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Step 1: find a part of the integrand that is a derivative of another part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3</a:t>
                </a:r>
                <a:r>
                  <a:rPr lang="en-US" dirty="0"/>
                  <a:t>+4 		du = 3x</a:t>
                </a:r>
                <a:r>
                  <a:rPr lang="en-US" baseline="30000" dirty="0"/>
                  <a:t>2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</a:p>
              <a:p>
                <a:r>
                  <a:rPr lang="en-US" dirty="0"/>
                  <a:t>So, we actually have: ∫</a:t>
                </a:r>
                <a:r>
                  <a:rPr lang="en-US" sz="2000" dirty="0"/>
                  <a:t> </a:t>
                </a:r>
                <a:r>
                  <a:rPr lang="en-US" dirty="0"/>
                  <a:t>5u</a:t>
                </a:r>
                <a:r>
                  <a:rPr lang="en-US" baseline="30000" dirty="0"/>
                  <a:t>4 </a:t>
                </a:r>
                <a:r>
                  <a:rPr lang="en-US" dirty="0"/>
                  <a:t>du</a:t>
                </a:r>
              </a:p>
              <a:p>
                <a:r>
                  <a:rPr lang="en-US" dirty="0"/>
                  <a:t>Use the exponent rule: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:r>
                  <a:rPr lang="en-US" sz="3200" dirty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baseline="30000" dirty="0"/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200" dirty="0"/>
                              <m:t>+4</m:t>
                            </m:r>
                            <m:r>
                              <m:rPr>
                                <m:nor/>
                              </m:rPr>
                              <a:rPr lang="en-US" sz="3200" b="1" i="0" dirty="0" smtClean="0"/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3000" dirty="0"/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3000" dirty="0"/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(x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3</a:t>
                </a:r>
                <a:r>
                  <a:rPr lang="en-US" dirty="0">
                    <a:solidFill>
                      <a:srgbClr val="FFFF00"/>
                    </a:solidFill>
                  </a:rPr>
                  <a:t>+4)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5 </a:t>
                </a:r>
                <a:r>
                  <a:rPr lang="en-US" dirty="0">
                    <a:solidFill>
                      <a:srgbClr val="FFFF00"/>
                    </a:solidFill>
                  </a:rPr>
                  <a:t>+ c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38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28747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a lot of integrals, but you have to be alert to detect the derivatives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945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4417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>
                <a:solidFill>
                  <a:srgbClr val="FFFF00"/>
                </a:solidFill>
              </a:rPr>
              <a:t>u = x+1		du = 1 dx</a:t>
            </a:r>
          </a:p>
          <a:p>
            <a:r>
              <a:rPr lang="en-US" dirty="0"/>
              <a:t>So we’ve got: ∫</a:t>
            </a:r>
            <a:r>
              <a:rPr lang="en-US" sz="2000" dirty="0"/>
              <a:t> </a:t>
            </a:r>
            <a:r>
              <a:rPr lang="en-US" dirty="0"/>
              <a:t>(u)</a:t>
            </a:r>
            <a:r>
              <a:rPr lang="en-US" baseline="30000" dirty="0"/>
              <a:t>3</a:t>
            </a:r>
            <a:r>
              <a:rPr lang="en-US" dirty="0"/>
              <a:t> du</a:t>
            </a:r>
          </a:p>
          <a:p>
            <a:r>
              <a:rPr lang="en-US" dirty="0"/>
              <a:t>What’s “n”?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78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 is an antiderivative of f(x) if F’(x) = f(x)</a:t>
            </a:r>
          </a:p>
          <a:p>
            <a:endParaRPr lang="en-US" dirty="0"/>
          </a:p>
          <a:p>
            <a:r>
              <a:rPr lang="en-US" dirty="0"/>
              <a:t>We’re looking for an unknown function whose derivative is known (and the original function we want)</a:t>
            </a:r>
          </a:p>
        </p:txBody>
      </p:sp>
    </p:spTree>
    <p:extLst>
      <p:ext uri="{BB962C8B-B14F-4D97-AF65-F5344CB8AC3E}">
        <p14:creationId xmlns:p14="http://schemas.microsoft.com/office/powerpoint/2010/main" val="25414619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(x+1)</a:t>
            </a:r>
            <a:r>
              <a:rPr lang="en-US" baseline="30000" dirty="0"/>
              <a:t>3</a:t>
            </a:r>
            <a:r>
              <a:rPr lang="en-US" dirty="0"/>
              <a:t>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>
                <a:solidFill>
                  <a:srgbClr val="FFFF00"/>
                </a:solidFill>
              </a:rPr>
              <a:t>u = x+1		du = 1 dx</a:t>
            </a:r>
          </a:p>
          <a:p>
            <a:r>
              <a:rPr lang="en-US" dirty="0"/>
              <a:t>What’s “n”?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(u)</a:t>
            </a:r>
            <a:r>
              <a:rPr lang="en-US" baseline="30000" dirty="0"/>
              <a:t>3</a:t>
            </a:r>
            <a:r>
              <a:rPr lang="en-US" dirty="0"/>
              <a:t> du = 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BA2706-436C-49D8-9C68-644AC544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356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sz="4000" b="1" dirty="0">
                    <a:solidFill>
                      <a:srgbClr val="CCFFFF"/>
                    </a:solidFill>
                    <a:latin typeface="+mn-lt"/>
                  </a:rPr>
                  <a:t>+ c</a:t>
                </a:r>
                <a:endParaRPr lang="en-US" dirty="0"/>
              </a:p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52314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b="1" dirty="0">
                    <a:solidFill>
                      <a:srgbClr val="CCFFFF"/>
                    </a:solidFill>
                  </a:rPr>
                  <a:t>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CCFFFF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CCFFFF"/>
                    </a:solidFill>
                  </a:rPr>
                  <a:t> + c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4AA70-65A2-4D59-9218-1982BF0A7E32}"/>
              </a:ext>
            </a:extLst>
          </p:cNvPr>
          <p:cNvSpPr txBox="1"/>
          <p:nvPr/>
        </p:nvSpPr>
        <p:spPr>
          <a:xfrm>
            <a:off x="6781800" y="5029200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5477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(x+1)</a:t>
                </a:r>
                <a:r>
                  <a:rPr lang="en-US" baseline="30000" dirty="0"/>
                  <a:t>3</a:t>
                </a:r>
                <a:r>
                  <a:rPr lang="en-US" dirty="0"/>
                  <a:t>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x+1		du = 1 dx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(u)</a:t>
                </a:r>
                <a:r>
                  <a:rPr lang="en-US" baseline="30000" dirty="0"/>
                  <a:t>3</a:t>
                </a:r>
                <a:r>
                  <a:rPr lang="en-US" dirty="0"/>
                  <a:t> 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CCFFFF"/>
                    </a:solidFill>
                  </a:rPr>
                  <a:t> </a:t>
                </a:r>
                <a:r>
                  <a:rPr lang="en-US" b="1" dirty="0">
                    <a:solidFill>
                      <a:srgbClr val="CCFFFF"/>
                    </a:solidFill>
                  </a:rPr>
                  <a:t>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CCFFFF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CCFFFF"/>
                    </a:solidFill>
                  </a:rPr>
                  <a:t> + c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				</a:t>
                </a: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2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FF00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solidFill>
                                  <a:srgbClr val="FFFF00"/>
                                </a:solidFill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dirty="0" smtClean="0">
                            <a:solidFill>
                              <a:srgbClr val="FFFF00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+ c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b="-9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388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769475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Reverse Chain Rule works for transcendentals,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616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0738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u = x</a:t>
                </a:r>
                <a:r>
                  <a:rPr lang="en-US" baseline="30000" dirty="0">
                    <a:solidFill>
                      <a:srgbClr val="FFFF00"/>
                    </a:solidFill>
                  </a:rPr>
                  <a:t>2 </a:t>
                </a:r>
                <a:r>
                  <a:rPr lang="en-US" dirty="0">
                    <a:solidFill>
                      <a:srgbClr val="FFFF00"/>
                    </a:solidFill>
                  </a:rPr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3556" b="-4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79790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2x</a:t>
                </a:r>
                <a:r>
                  <a:rPr lang="en-US" sz="2000" dirty="0"/>
                  <a:t> </a:t>
                </a:r>
                <a:r>
                  <a:rPr lang="en-US" dirty="0"/>
                  <a:t>cos(x</a:t>
                </a:r>
                <a:r>
                  <a:rPr lang="en-US" baseline="30000" dirty="0"/>
                  <a:t>2</a:t>
                </a:r>
                <a:r>
                  <a:rPr lang="en-US" dirty="0"/>
                  <a:t>) dx</a:t>
                </a:r>
              </a:p>
              <a:p>
                <a:r>
                  <a:rPr lang="en-US" dirty="0"/>
                  <a:t>Are there any “</a:t>
                </a:r>
                <a:r>
                  <a:rPr lang="en-US" dirty="0" err="1"/>
                  <a:t>du”s</a:t>
                </a:r>
                <a:r>
                  <a:rPr lang="en-US" dirty="0"/>
                  <a:t> lurking in this problem?</a:t>
                </a:r>
              </a:p>
              <a:p>
                <a:r>
                  <a:rPr lang="en-US" dirty="0"/>
                  <a:t>u = x</a:t>
                </a:r>
                <a:r>
                  <a:rPr lang="en-US" baseline="30000" dirty="0"/>
                  <a:t>2 </a:t>
                </a:r>
                <a:r>
                  <a:rPr lang="en-US" dirty="0"/>
                  <a:t>	 	du = 2x dx</a:t>
                </a:r>
              </a:p>
              <a:p>
                <a:r>
                  <a:rPr lang="en-US" dirty="0"/>
                  <a:t>So we have: ∫</a:t>
                </a:r>
                <a:r>
                  <a:rPr lang="en-US" sz="2000" dirty="0"/>
                  <a:t> </a:t>
                </a:r>
                <a:r>
                  <a:rPr lang="en-US" dirty="0"/>
                  <a:t>cos(u) du</a:t>
                </a:r>
              </a:p>
              <a:p>
                <a:r>
                  <a:rPr lang="en-US" dirty="0"/>
                  <a:t>From our list of derivatives,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sin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= cos </a:t>
                </a:r>
                <a:r>
                  <a:rPr lang="en-US" sz="3000" i="1" dirty="0">
                    <a:effectLst/>
                    <a:ea typeface="Times New Roman" panose="02020603050405020304" pitchFamily="18" charset="0"/>
                  </a:rPr>
                  <a:t>u</a:t>
                </a:r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>
                    <a:effectLst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en-US" dirty="0"/>
                  <a:t>Find: ∫</a:t>
                </a:r>
                <a:r>
                  <a:rPr lang="en-US" sz="2000" dirty="0"/>
                  <a:t> </a:t>
                </a:r>
                <a:r>
                  <a:rPr lang="en-US" dirty="0"/>
                  <a:t>cos(u) du = sin(u)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B48040-48FA-4206-8A3C-470A4AB9B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3556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1EA69D-AA20-4A96-8169-70D7931DEF7D}"/>
              </a:ext>
            </a:extLst>
          </p:cNvPr>
          <p:cNvSpPr txBox="1"/>
          <p:nvPr/>
        </p:nvSpPr>
        <p:spPr>
          <a:xfrm>
            <a:off x="7316637" y="5864005"/>
            <a:ext cx="1531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08255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/>
              <a:t>u = x</a:t>
            </a:r>
            <a:r>
              <a:rPr lang="en-US" baseline="30000" dirty="0"/>
              <a:t>2 </a:t>
            </a:r>
            <a:r>
              <a:rPr lang="en-US" dirty="0"/>
              <a:t>	 	du = 2x dx</a:t>
            </a:r>
          </a:p>
          <a:p>
            <a:r>
              <a:rPr lang="en-US" dirty="0"/>
              <a:t>So we have: ∫</a:t>
            </a:r>
            <a:r>
              <a:rPr lang="en-US" sz="2000" dirty="0"/>
              <a:t> </a:t>
            </a:r>
            <a:r>
              <a:rPr lang="en-US" dirty="0"/>
              <a:t>cos(u) du</a:t>
            </a:r>
          </a:p>
          <a:p>
            <a:r>
              <a:rPr lang="en-US" dirty="0"/>
              <a:t>From our list of derivatives, we Find: ∫</a:t>
            </a:r>
            <a:r>
              <a:rPr lang="en-US" sz="2000" dirty="0"/>
              <a:t> </a:t>
            </a:r>
            <a:r>
              <a:rPr lang="en-US" dirty="0"/>
              <a:t>cos(u) du = sin(u) +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EA69D-AA20-4A96-8169-70D7931DEF7D}"/>
              </a:ext>
            </a:extLst>
          </p:cNvPr>
          <p:cNvSpPr txBox="1"/>
          <p:nvPr/>
        </p:nvSpPr>
        <p:spPr>
          <a:xfrm>
            <a:off x="8001000" y="5864005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03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10x</a:t>
            </a:r>
            <a:r>
              <a:rPr lang="en-US" baseline="30000" dirty="0"/>
              <a:t>4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538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B48040-48FA-4206-8A3C-470A4AB9B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</a:t>
            </a:r>
          </a:p>
          <a:p>
            <a:r>
              <a:rPr lang="en-US" dirty="0"/>
              <a:t>Are there any “</a:t>
            </a:r>
            <a:r>
              <a:rPr lang="en-US" dirty="0" err="1"/>
              <a:t>du”s</a:t>
            </a:r>
            <a:r>
              <a:rPr lang="en-US" dirty="0"/>
              <a:t> lurking in this problem?</a:t>
            </a:r>
          </a:p>
          <a:p>
            <a:r>
              <a:rPr lang="en-US" dirty="0"/>
              <a:t>u = x</a:t>
            </a:r>
            <a:r>
              <a:rPr lang="en-US" baseline="30000" dirty="0"/>
              <a:t>2 </a:t>
            </a:r>
            <a:r>
              <a:rPr lang="en-US" dirty="0"/>
              <a:t>	 	du = 2x dx</a:t>
            </a:r>
          </a:p>
          <a:p>
            <a:r>
              <a:rPr lang="en-US" dirty="0"/>
              <a:t>So we have: ∫</a:t>
            </a:r>
            <a:r>
              <a:rPr lang="en-US" sz="2000" dirty="0"/>
              <a:t> </a:t>
            </a:r>
            <a:r>
              <a:rPr lang="en-US" dirty="0"/>
              <a:t>cos(u) du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cos(u) du = sin(u) + c</a:t>
            </a:r>
          </a:p>
          <a:p>
            <a:r>
              <a:rPr lang="en-US" dirty="0"/>
              <a:t>Find: ∫</a:t>
            </a:r>
            <a:r>
              <a:rPr lang="en-US" sz="2000" dirty="0"/>
              <a:t> </a:t>
            </a:r>
            <a:r>
              <a:rPr lang="en-US" dirty="0"/>
              <a:t>2x</a:t>
            </a:r>
            <a:r>
              <a:rPr lang="en-US" sz="2000" dirty="0"/>
              <a:t> </a:t>
            </a:r>
            <a:r>
              <a:rPr lang="en-US" dirty="0"/>
              <a:t>cos(x</a:t>
            </a:r>
            <a:r>
              <a:rPr lang="en-US" baseline="30000" dirty="0"/>
              <a:t>2</a:t>
            </a:r>
            <a:r>
              <a:rPr lang="en-US" dirty="0"/>
              <a:t>) dx = </a:t>
            </a:r>
            <a:r>
              <a:rPr lang="en-US" dirty="0">
                <a:solidFill>
                  <a:srgbClr val="FFFF00"/>
                </a:solidFill>
              </a:rPr>
              <a:t>sin(x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887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very powerful tool for doing integration</a:t>
            </a:r>
          </a:p>
          <a:p>
            <a:r>
              <a:rPr lang="en-US" dirty="0"/>
              <a:t>But you have to be alert and know your derivatives</a:t>
            </a:r>
          </a:p>
          <a:p>
            <a:r>
              <a:rPr lang="en-US" dirty="0"/>
              <a:t>Look for exponents</a:t>
            </a:r>
          </a:p>
          <a:p>
            <a:r>
              <a:rPr lang="en-US" dirty="0"/>
              <a:t>Include stray constants if you can</a:t>
            </a:r>
          </a:p>
        </p:txBody>
      </p:sp>
    </p:spTree>
    <p:extLst>
      <p:ext uri="{BB962C8B-B14F-4D97-AF65-F5344CB8AC3E}">
        <p14:creationId xmlns:p14="http://schemas.microsoft.com/office/powerpoint/2010/main" val="49542407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list of derivatives at the end of your IP</a:t>
            </a:r>
          </a:p>
        </p:txBody>
      </p:sp>
    </p:spTree>
    <p:extLst>
      <p:ext uri="{BB962C8B-B14F-4D97-AF65-F5344CB8AC3E}">
        <p14:creationId xmlns:p14="http://schemas.microsoft.com/office/powerpoint/2010/main" val="5452982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475880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</p:txBody>
      </p:sp>
    </p:spTree>
    <p:extLst>
      <p:ext uri="{BB962C8B-B14F-4D97-AF65-F5344CB8AC3E}">
        <p14:creationId xmlns:p14="http://schemas.microsoft.com/office/powerpoint/2010/main" val="17208712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1379-BC64-4235-AF51-D9F51C5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3C45-EF15-43C3-B5CB-F4EFBB6D2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are just SO CLOSE to having the right derivative…</a:t>
            </a:r>
          </a:p>
          <a:p>
            <a:r>
              <a:rPr lang="en-US" dirty="0"/>
              <a:t>Sometimes we can fudge to make it so!</a:t>
            </a:r>
          </a:p>
        </p:txBody>
      </p:sp>
    </p:spTree>
    <p:extLst>
      <p:ext uri="{BB962C8B-B14F-4D97-AF65-F5344CB8AC3E}">
        <p14:creationId xmlns:p14="http://schemas.microsoft.com/office/powerpoint/2010/main" val="247798736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2995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1451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9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If it was: ∫ 5(5x+2)</a:t>
            </a:r>
            <a:r>
              <a:rPr lang="en-US" baseline="30000" dirty="0"/>
              <a:t>7</a:t>
            </a:r>
            <a:r>
              <a:rPr lang="en-US" dirty="0"/>
              <a:t> dx it would fit the rule!</a:t>
            </a:r>
          </a:p>
          <a:p>
            <a:pPr>
              <a:spcBef>
                <a:spcPts val="0"/>
              </a:spcBef>
            </a:pPr>
            <a:r>
              <a:rPr lang="en-US" dirty="0"/>
              <a:t>Let’s make it do that!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 </a:t>
            </a:r>
          </a:p>
          <a:p>
            <a:pPr>
              <a:spcBef>
                <a:spcPts val="0"/>
              </a:spcBef>
            </a:pPr>
            <a:r>
              <a:rPr lang="en-US" dirty="0"/>
              <a:t>(same problem, now much easier!)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966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4145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5631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/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</a:t>
            </a:r>
            <a:r>
              <a:rPr lang="en-US" dirty="0">
                <a:solidFill>
                  <a:srgbClr val="FFFF00"/>
                </a:solidFill>
              </a:rPr>
              <a:t>1/5 ∫ u</a:t>
            </a:r>
            <a:r>
              <a:rPr lang="en-US" baseline="30000" dirty="0">
                <a:solidFill>
                  <a:srgbClr val="FFFF00"/>
                </a:solidFill>
              </a:rPr>
              <a:t>7</a:t>
            </a:r>
            <a:r>
              <a:rPr lang="en-US" dirty="0">
                <a:solidFill>
                  <a:srgbClr val="FFFF00"/>
                </a:solidFill>
              </a:rPr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18465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Find: ∫ 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Find: 1/5 ∫ 5(5x+2)</a:t>
            </a:r>
            <a:r>
              <a:rPr lang="en-US" baseline="30000" dirty="0"/>
              <a:t>7</a:t>
            </a:r>
            <a:r>
              <a:rPr lang="en-US" dirty="0"/>
              <a:t> dx</a:t>
            </a:r>
          </a:p>
          <a:p>
            <a:pPr>
              <a:spcBef>
                <a:spcPts val="0"/>
              </a:spcBef>
            </a:pPr>
            <a:r>
              <a:rPr lang="en-US" dirty="0"/>
              <a:t>What’s the u and du?</a:t>
            </a:r>
          </a:p>
          <a:p>
            <a:pPr>
              <a:spcBef>
                <a:spcPts val="0"/>
              </a:spcBef>
            </a:pPr>
            <a:r>
              <a:rPr lang="en-US" dirty="0"/>
              <a:t>u = 5x+2		du = 5 dx</a:t>
            </a:r>
          </a:p>
          <a:p>
            <a:pPr>
              <a:spcBef>
                <a:spcPts val="0"/>
              </a:spcBef>
            </a:pPr>
            <a:r>
              <a:rPr lang="en-US" dirty="0"/>
              <a:t>Now we have: 1/5 ∫ u</a:t>
            </a:r>
            <a:r>
              <a:rPr lang="en-US" baseline="30000" dirty="0"/>
              <a:t>7</a:t>
            </a:r>
            <a:r>
              <a:rPr lang="en-US" dirty="0"/>
              <a:t> du</a:t>
            </a:r>
          </a:p>
          <a:p>
            <a:pPr>
              <a:spcBef>
                <a:spcPts val="0"/>
              </a:spcBef>
            </a:pPr>
            <a:r>
              <a:rPr lang="en-US" dirty="0"/>
              <a:t>What’s “n? </a:t>
            </a:r>
            <a:r>
              <a:rPr lang="en-US" dirty="0">
                <a:solidFill>
                  <a:srgbClr val="FFFF00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r>
              <a:rPr lang="en-US" dirty="0"/>
              <a:t>1/5 ∫u</a:t>
            </a:r>
            <a:r>
              <a:rPr lang="en-US" baseline="30000" dirty="0"/>
              <a:t>7</a:t>
            </a:r>
            <a:r>
              <a:rPr lang="en-US" dirty="0"/>
              <a:t>du =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/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∫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u</a:t>
                </a:r>
                <a:r>
                  <a:rPr lang="en-US" sz="2000" b="1" baseline="30000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</a:t>
                </a:r>
                <a:r>
                  <a:rPr lang="en-US" sz="1000" b="1" i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CCFFFF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  <a:latin typeface="+mn-lt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  <a:latin typeface="+mn-lt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  <a:latin typeface="+mn-lt"/>
                  </a:rPr>
                  <a:t> + 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B73864-6CAC-47CC-BC4D-B8C84C51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747" y="6158193"/>
                <a:ext cx="2684253" cy="699807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6315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1/5 ∫ 5(5x+2)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What’s the u and du?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5x+2		du = 5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we have: 1/5 ∫ u</a:t>
                </a:r>
                <a:r>
                  <a:rPr lang="en-US" baseline="30000" dirty="0"/>
                  <a:t>7</a:t>
                </a:r>
                <a:r>
                  <a:rPr lang="en-US" dirty="0"/>
                  <a:t> du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70E1F-9FB2-4763-A3CD-484D74E6B18B}"/>
              </a:ext>
            </a:extLst>
          </p:cNvPr>
          <p:cNvSpPr txBox="1"/>
          <p:nvPr/>
        </p:nvSpPr>
        <p:spPr>
          <a:xfrm>
            <a:off x="4953000" y="4191000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Are we done?</a:t>
            </a:r>
            <a:endParaRPr lang="en-US" sz="2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193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Find: ∫ 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Find: 1/5 ∫ 5(5x+2)</a:t>
                </a:r>
                <a:r>
                  <a:rPr lang="en-US" baseline="30000" dirty="0"/>
                  <a:t>7</a:t>
                </a:r>
                <a:r>
                  <a:rPr lang="en-US" dirty="0"/>
                  <a:t> 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What’s the u and du?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u = 5x+2		du = 5 dx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Now we have: 1/5 ∫ u</a:t>
                </a:r>
                <a:r>
                  <a:rPr lang="en-US" baseline="30000" dirty="0"/>
                  <a:t>7</a:t>
                </a:r>
                <a:r>
                  <a:rPr lang="en-US" dirty="0"/>
                  <a:t> du =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CC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  <a:ea typeface="Times New Roman" panose="020206030504050203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CCFFFF"/>
                                </a:solidFill>
                              </a:rPr>
                              <m:t>7</m:t>
                            </m:r>
                            <m:r>
                              <m:rPr>
                                <m:nor/>
                              </m:rPr>
                              <a:rPr lang="en-US" sz="3000" b="1" dirty="0">
                                <a:solidFill>
                                  <a:srgbClr val="CCFFFF"/>
                                </a:solidFill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CCFFFF"/>
                            </a:solidFill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000" b="1" dirty="0">
                            <a:solidFill>
                              <a:srgbClr val="CCFFFF"/>
                            </a:solidFill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+ 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= </a:t>
                </a:r>
                <a:r>
                  <a:rPr lang="en-US" dirty="0">
                    <a:solidFill>
                      <a:srgbClr val="FFFF00"/>
                    </a:solidFill>
                  </a:rPr>
                  <a:t>1/5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(5</m:t>
                            </m:r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>
                                <a:solidFill>
                                  <a:srgbClr val="FFFF00"/>
                                </a:solidFill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c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FF00"/>
                    </a:solidFill>
                  </a:rPr>
                  <a:t> 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(5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  <a:ea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b="1" i="0" dirty="0" smtClean="0">
                                <a:solidFill>
                                  <a:srgbClr val="FFFF00"/>
                                </a:solidFill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>
                            <a:solidFill>
                              <a:srgbClr val="FFFF00"/>
                            </a:solidFill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+ 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>
                <a:blip r:embed="rId3"/>
                <a:stretch>
                  <a:fillRect l="-2414" t="-1946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REVERSE CHAIN RULE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716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F24F9E-BADA-6E3B-E4EA-B4E5D043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Antiderivatives and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		integration</a:t>
            </a:r>
          </a:p>
          <a:p>
            <a:r>
              <a:rPr lang="en-US" dirty="0">
                <a:solidFill>
                  <a:srgbClr val="002060"/>
                </a:solidFill>
              </a:rPr>
              <a:t>	Reverse Chain Rule</a:t>
            </a:r>
          </a:p>
          <a:p>
            <a:r>
              <a:rPr lang="en-US" dirty="0">
                <a:solidFill>
                  <a:srgbClr val="002060"/>
                </a:solidFill>
              </a:rPr>
              <a:t>		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r>
              <a:rPr lang="en-US" dirty="0"/>
              <a:t>Well, how do we find the derivative of something in the form of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r>
              <a:rPr lang="en-US" dirty="0"/>
              <a:t>Well, how do we find the derivative of something in the form of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dirty="0"/>
              <a:t>? </a:t>
            </a:r>
            <a:r>
              <a:rPr lang="en-US" dirty="0" err="1">
                <a:solidFill>
                  <a:srgbClr val="FFFF00"/>
                </a:solidFill>
              </a:rPr>
              <a:t>nk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n-1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/>
              <a:t>So now we need to “undo” those steps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 what would “n” be?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EFB1-A198-4EE9-B240-107D0E7A49BF}"/>
              </a:ext>
            </a:extLst>
          </p:cNvPr>
          <p:cNvSpPr txBox="1"/>
          <p:nvPr/>
        </p:nvSpPr>
        <p:spPr>
          <a:xfrm>
            <a:off x="8229600" y="2409527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n-1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A133D8-ECFF-4A63-9538-29AC9EFF87AC}"/>
              </a:ext>
            </a:extLst>
          </p:cNvPr>
          <p:cNvCxnSpPr/>
          <p:nvPr/>
        </p:nvCxnSpPr>
        <p:spPr>
          <a:xfrm flipH="1">
            <a:off x="7843234" y="2686110"/>
            <a:ext cx="381000" cy="28569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0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New stuff: </a:t>
            </a:r>
          </a:p>
          <a:p>
            <a:r>
              <a:rPr lang="en-US" dirty="0"/>
              <a:t>	Antiderivatives and </a:t>
            </a:r>
          </a:p>
          <a:p>
            <a:pPr>
              <a:spcBef>
                <a:spcPts val="0"/>
              </a:spcBef>
            </a:pPr>
            <a:r>
              <a:rPr lang="en-US" dirty="0"/>
              <a:t>		integration</a:t>
            </a:r>
          </a:p>
          <a:p>
            <a:r>
              <a:rPr lang="en-US" dirty="0"/>
              <a:t>	 Reverse Chain Rule (u-</a:t>
            </a:r>
          </a:p>
          <a:p>
            <a:pPr>
              <a:spcBef>
                <a:spcPts val="0"/>
              </a:spcBef>
            </a:pPr>
            <a:r>
              <a:rPr lang="en-US" dirty="0"/>
              <a:t>		substitution)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 what would “n” be?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EFB1-A198-4EE9-B240-107D0E7A49BF}"/>
              </a:ext>
            </a:extLst>
          </p:cNvPr>
          <p:cNvSpPr txBox="1"/>
          <p:nvPr/>
        </p:nvSpPr>
        <p:spPr>
          <a:xfrm>
            <a:off x="8229600" y="2409527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n-1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A133D8-ECFF-4A63-9538-29AC9EFF87AC}"/>
              </a:ext>
            </a:extLst>
          </p:cNvPr>
          <p:cNvCxnSpPr/>
          <p:nvPr/>
        </p:nvCxnSpPr>
        <p:spPr>
          <a:xfrm flipH="1">
            <a:off x="7843234" y="2686110"/>
            <a:ext cx="381000" cy="28569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86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AB6285-79F4-4C80-90F3-A92F55BE97E9}"/>
              </a:ext>
            </a:extLst>
          </p:cNvPr>
          <p:cNvSpPr/>
          <p:nvPr/>
        </p:nvSpPr>
        <p:spPr>
          <a:xfrm rot="10800000" flipH="1" flipV="1">
            <a:off x="2743201" y="3429000"/>
            <a:ext cx="914400" cy="1143000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49DC4A-FD45-4425-81EB-82E4338CDEBB}"/>
              </a:ext>
            </a:extLst>
          </p:cNvPr>
          <p:cNvSpPr/>
          <p:nvPr/>
        </p:nvSpPr>
        <p:spPr>
          <a:xfrm rot="10800000" flipH="1" flipV="1">
            <a:off x="4648200" y="3398948"/>
            <a:ext cx="914400" cy="1554051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7C1627-D5CD-4073-B92B-2BDFDB4948E2}"/>
              </a:ext>
            </a:extLst>
          </p:cNvPr>
          <p:cNvSpPr/>
          <p:nvPr/>
        </p:nvSpPr>
        <p:spPr>
          <a:xfrm rot="10800000" flipH="1" flipV="1">
            <a:off x="3733799" y="3505200"/>
            <a:ext cx="914400" cy="1295400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So, what is “k”?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So, what is “k”? 5k = 10</a:t>
            </a:r>
          </a:p>
          <a:p>
            <a:r>
              <a:rPr lang="en-US" dirty="0"/>
              <a:t>					k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AD5406-7A2A-400F-9848-F89F48AF7EE6}"/>
              </a:ext>
            </a:extLst>
          </p:cNvPr>
          <p:cNvCxnSpPr>
            <a:cxnSpLocks/>
          </p:cNvCxnSpPr>
          <p:nvPr/>
        </p:nvCxnSpPr>
        <p:spPr>
          <a:xfrm>
            <a:off x="4930462" y="3590955"/>
            <a:ext cx="174938" cy="75244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C6BBF5-D29F-44D7-BB4F-005CBFCEC654}"/>
              </a:ext>
            </a:extLst>
          </p:cNvPr>
          <p:cNvCxnSpPr>
            <a:cxnSpLocks/>
          </p:cNvCxnSpPr>
          <p:nvPr/>
        </p:nvCxnSpPr>
        <p:spPr>
          <a:xfrm flipH="1">
            <a:off x="6553200" y="3590954"/>
            <a:ext cx="685800" cy="7524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3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k = 2</a:t>
            </a:r>
          </a:p>
          <a:p>
            <a:r>
              <a:rPr lang="en-US" dirty="0"/>
              <a:t>So the original equation was…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1D7CDB-C053-43DE-927C-4953721C94AF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581400"/>
            <a:ext cx="22860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3E82C6-959E-401C-8C0A-A0CC444188DD}"/>
              </a:ext>
            </a:extLst>
          </p:cNvPr>
          <p:cNvCxnSpPr>
            <a:cxnSpLocks/>
          </p:cNvCxnSpPr>
          <p:nvPr/>
        </p:nvCxnSpPr>
        <p:spPr>
          <a:xfrm flipV="1">
            <a:off x="3581400" y="3505200"/>
            <a:ext cx="1295400" cy="990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2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k = 2</a:t>
            </a:r>
          </a:p>
          <a:p>
            <a:r>
              <a:rPr lang="en-US" dirty="0"/>
              <a:t>So the original equation was </a:t>
            </a:r>
            <a:r>
              <a:rPr lang="en-US" dirty="0">
                <a:solidFill>
                  <a:srgbClr val="FFFF00"/>
                </a:solidFill>
              </a:rPr>
              <a:t>2x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1D7CDB-C053-43DE-927C-4953721C94AF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581400"/>
            <a:ext cx="22860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FA92C4-4F64-4F1C-955D-3676E442283F}"/>
              </a:ext>
            </a:extLst>
          </p:cNvPr>
          <p:cNvCxnSpPr>
            <a:cxnSpLocks/>
          </p:cNvCxnSpPr>
          <p:nvPr/>
        </p:nvCxnSpPr>
        <p:spPr>
          <a:xfrm flipV="1">
            <a:off x="3581400" y="3505200"/>
            <a:ext cx="1295400" cy="990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7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>
                <a:solidFill>
                  <a:srgbClr val="FFFF00"/>
                </a:solidFill>
              </a:rPr>
              <a:t>2x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8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7537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But… is 2x</a:t>
            </a:r>
            <a:r>
              <a:rPr lang="en-US" baseline="30000" dirty="0"/>
              <a:t>5</a:t>
            </a:r>
            <a:r>
              <a:rPr lang="en-US" dirty="0"/>
              <a:t> the ONLY equation that has a derivative of 10x</a:t>
            </a:r>
            <a:r>
              <a:rPr lang="en-US" baseline="30000" dirty="0"/>
              <a:t>4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But… is 2x</a:t>
            </a:r>
            <a:r>
              <a:rPr lang="en-US" baseline="30000" dirty="0"/>
              <a:t>5</a:t>
            </a:r>
            <a:r>
              <a:rPr lang="en-US" dirty="0"/>
              <a:t> the ONLY equation that has a derivative of 10x</a:t>
            </a:r>
            <a:r>
              <a:rPr lang="en-US" baseline="30000" dirty="0"/>
              <a:t>4</a:t>
            </a:r>
            <a:r>
              <a:rPr lang="en-US" dirty="0"/>
              <a:t>?</a:t>
            </a:r>
          </a:p>
          <a:p>
            <a:r>
              <a:rPr lang="en-US" dirty="0"/>
              <a:t>Remember, when we take the derivative of a constant, it is </a:t>
            </a:r>
            <a:r>
              <a:rPr lang="en-US" dirty="0">
                <a:solidFill>
                  <a:schemeClr val="tx1"/>
                </a:solidFill>
              </a:rPr>
              <a:t>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</a:t>
            </a:r>
            <a:r>
              <a:rPr lang="en-US" sz="3200" dirty="0">
                <a:solidFill>
                  <a:srgbClr val="FFC000"/>
                </a:solidFill>
              </a:rPr>
              <a:t>integration techniques</a:t>
            </a:r>
            <a:r>
              <a:rPr lang="en-US" sz="3200" dirty="0"/>
              <a:t>, including the </a:t>
            </a:r>
            <a:r>
              <a:rPr lang="en-US" sz="3200" dirty="0">
                <a:solidFill>
                  <a:srgbClr val="FFC000"/>
                </a:solidFill>
              </a:rPr>
              <a:t>method of substitution</a:t>
            </a:r>
            <a:r>
              <a:rPr lang="en-US" sz="3200" dirty="0"/>
              <a:t> and the Fundamental Theorem of Calculus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65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98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7887CCF-D84D-4723-B401-8C6D734E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2" y="3526785"/>
            <a:ext cx="4225708" cy="333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How can we know</a:t>
            </a:r>
          </a:p>
          <a:p>
            <a:pPr>
              <a:spcBef>
                <a:spcPts val="0"/>
              </a:spcBef>
            </a:pPr>
            <a:r>
              <a:rPr lang="en-US" dirty="0"/>
              <a:t>which one it </a:t>
            </a:r>
          </a:p>
          <a:p>
            <a:pPr>
              <a:spcBef>
                <a:spcPts val="0"/>
              </a:spcBef>
            </a:pPr>
            <a:r>
              <a:rPr lang="en-US" dirty="0"/>
              <a:t>originally was?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DF18A-CD84-4707-87C0-6FC9C5C3470C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</p:spTree>
    <p:extLst>
      <p:ext uri="{BB962C8B-B14F-4D97-AF65-F5344CB8AC3E}">
        <p14:creationId xmlns:p14="http://schemas.microsoft.com/office/powerpoint/2010/main" val="3188491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673937C-2AEF-4027-87AC-0267EE37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How can we know</a:t>
            </a:r>
          </a:p>
          <a:p>
            <a:pPr>
              <a:spcBef>
                <a:spcPts val="0"/>
              </a:spcBef>
            </a:pPr>
            <a:r>
              <a:rPr lang="en-US" dirty="0"/>
              <a:t>which one it </a:t>
            </a:r>
          </a:p>
          <a:p>
            <a:pPr>
              <a:spcBef>
                <a:spcPts val="0"/>
              </a:spcBef>
            </a:pPr>
            <a:r>
              <a:rPr lang="en-US" dirty="0"/>
              <a:t>originally was?</a:t>
            </a:r>
          </a:p>
          <a:p>
            <a:pPr>
              <a:spcBef>
                <a:spcPts val="0"/>
              </a:spcBef>
            </a:pPr>
            <a:r>
              <a:rPr lang="en-US" dirty="0"/>
              <a:t>We can’t…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8BB06-0C3C-44ED-9801-7532544A5114}"/>
              </a:ext>
            </a:extLst>
          </p:cNvPr>
          <p:cNvSpPr/>
          <p:nvPr/>
        </p:nvSpPr>
        <p:spPr>
          <a:xfrm>
            <a:off x="0" y="661439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http://mommyneedscoffee.com/wp-content/uploads/2012/09/TheSob.jpg</a:t>
            </a:r>
          </a:p>
        </p:txBody>
      </p:sp>
    </p:spTree>
    <p:extLst>
      <p:ext uri="{BB962C8B-B14F-4D97-AF65-F5344CB8AC3E}">
        <p14:creationId xmlns:p14="http://schemas.microsoft.com/office/powerpoint/2010/main" val="2723183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2A17138-7821-4CE7-B80A-5D6ED75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1D82B8B-10DD-488C-9AD4-82829770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There is no way to figure out what the original constant value was </a:t>
            </a:r>
          </a:p>
        </p:txBody>
      </p:sp>
      <p:pic>
        <p:nvPicPr>
          <p:cNvPr id="38916" name="Picture 5" descr="http://www.psychceu.com/weep/weep.jpg">
            <a:extLst>
              <a:ext uri="{FF2B5EF4-FFF2-40B4-BE49-F238E27FC236}">
                <a16:creationId xmlns:a16="http://schemas.microsoft.com/office/drawing/2014/main" id="{A1348C8A-01BE-4F99-9817-D49F5983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2538"/>
            <a:ext cx="54197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4FE3A-CE94-4C97-92A2-C78C57CCDCE6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http://notatthedinnertable.weebly.com/uploads/3/4/1/1/3411210/1794978.jpg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1D2E77C-A898-42D7-987C-105E5F4D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9DB480F8-2458-4011-B0D0-AB79AB16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Hence, these are called “</a:t>
            </a:r>
            <a:r>
              <a:rPr lang="en-US" altLang="en-US" dirty="0">
                <a:solidFill>
                  <a:srgbClr val="FFC000"/>
                </a:solidFill>
              </a:rPr>
              <a:t>indefinite integrals</a:t>
            </a:r>
            <a:r>
              <a:rPr lang="en-US" altLang="en-US" dirty="0"/>
              <a:t>” because we can never be definite about what the original equation was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C8709D-442E-4B27-B59D-77D17F147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"/>
          <a:stretch/>
        </p:blipFill>
        <p:spPr bwMode="auto">
          <a:xfrm>
            <a:off x="3649157" y="3276600"/>
            <a:ext cx="549484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what we do:</a:t>
            </a:r>
          </a:p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where “c” is the unknown constant we </a:t>
            </a:r>
          </a:p>
          <a:p>
            <a:pPr>
              <a:spcBef>
                <a:spcPts val="0"/>
              </a:spcBef>
            </a:pPr>
            <a:r>
              <a:rPr lang="en-US" dirty="0"/>
              <a:t>can’t </a:t>
            </a:r>
          </a:p>
          <a:p>
            <a:pPr>
              <a:spcBef>
                <a:spcPts val="0"/>
              </a:spcBef>
            </a:pPr>
            <a:r>
              <a:rPr lang="en-US" dirty="0"/>
              <a:t>reconstruct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F14F-AF37-4B5F-953C-372A351E43EF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http://dartoidsworld.net/wp-content/uploads/2015/02/so-what-pic.jpg</a:t>
            </a:r>
          </a:p>
        </p:txBody>
      </p:sp>
    </p:spTree>
    <p:extLst>
      <p:ext uri="{BB962C8B-B14F-4D97-AF65-F5344CB8AC3E}">
        <p14:creationId xmlns:p14="http://schemas.microsoft.com/office/powerpoint/2010/main" val="3066445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some people use “c”</a:t>
            </a:r>
          </a:p>
          <a:p>
            <a:r>
              <a:rPr lang="en-US" dirty="0"/>
              <a:t>Some use “C”</a:t>
            </a:r>
          </a:p>
          <a:p>
            <a:r>
              <a:rPr lang="en-US" dirty="0"/>
              <a:t>Some use “k”</a:t>
            </a:r>
          </a:p>
          <a:p>
            <a:r>
              <a:rPr lang="en-US" dirty="0"/>
              <a:t>Some use “K”</a:t>
            </a:r>
          </a:p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k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K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94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5C8C09-E121-4A37-B435-7AF43E4CE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3" t="10987" r="24323" b="4770"/>
          <a:stretch/>
        </p:blipFill>
        <p:spPr>
          <a:xfrm>
            <a:off x="910777" y="1138707"/>
            <a:ext cx="2296633" cy="5257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0BBE75-1C24-49ED-98E5-F0DC584E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1955047">
            <a:off x="3062138" y="1811057"/>
            <a:ext cx="1350335" cy="169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304800"/>
            <a:ext cx="4953000" cy="1905000"/>
          </a:xfrm>
        </p:spPr>
        <p:txBody>
          <a:bodyPr/>
          <a:lstStyle/>
          <a:p>
            <a:r>
              <a:rPr lang="en-US" dirty="0"/>
              <a:t>The way to succeed at antidifferentiation is to never forget to write “c”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7C31F-EFDC-4BDF-937F-E0644454824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51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sz="2000" dirty="0"/>
          </a:p>
          <a:p>
            <a:r>
              <a:rPr lang="en-US" dirty="0"/>
              <a:t>Which derivative rule does this look like?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2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mathematics we always want to be able to undo an operation</a:t>
            </a:r>
          </a:p>
        </p:txBody>
      </p:sp>
    </p:spTree>
    <p:extLst>
      <p:ext uri="{BB962C8B-B14F-4D97-AF65-F5344CB8AC3E}">
        <p14:creationId xmlns:p14="http://schemas.microsoft.com/office/powerpoint/2010/main" val="1325371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sz="2000" dirty="0"/>
          </a:p>
          <a:p>
            <a:r>
              <a:rPr lang="en-US" dirty="0"/>
              <a:t>Which derivative rule does this look like? Addition Rule</a:t>
            </a:r>
          </a:p>
          <a:p>
            <a:r>
              <a:rPr lang="en-US" dirty="0"/>
              <a:t>So we want to undo the Addition Rule steps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017143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</a:p>
          <a:p>
            <a:r>
              <a:rPr lang="en-US" dirty="0"/>
              <a:t>3 x ___ = 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610417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(Did you get all the parts right?)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35362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693138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095795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Combine the two parts: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708197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Just to check… does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			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3C1848-C842-DEFE-A16F-BBB892801B5F}"/>
              </a:ext>
            </a:extLst>
          </p:cNvPr>
          <p:cNvSpPr txBox="1">
            <a:spLocks/>
          </p:cNvSpPr>
          <p:nvPr/>
        </p:nvSpPr>
        <p:spPr bwMode="auto">
          <a:xfrm>
            <a:off x="6553200" y="1524000"/>
            <a:ext cx="30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?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84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Just to check… does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				? </a:t>
            </a:r>
            <a:r>
              <a:rPr lang="en-US" dirty="0">
                <a:solidFill>
                  <a:srgbClr val="FFFF00"/>
                </a:solidFill>
              </a:rPr>
              <a:t>It does…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F(x) + c </a:t>
            </a:r>
          </a:p>
          <a:p>
            <a:r>
              <a:rPr lang="en-US" dirty="0"/>
              <a:t>can be viewed as a family of all curves whose derivatives for any given x are all equal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66404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“undoes” addition</a:t>
            </a:r>
          </a:p>
          <a:p>
            <a:endParaRPr lang="en-US" sz="2000" dirty="0"/>
          </a:p>
          <a:p>
            <a:pPr algn="ctr"/>
            <a:r>
              <a:rPr lang="en-US" dirty="0"/>
              <a:t>7 + 3 = 10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 – 3 =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5990E-B1F1-4D47-8576-0EFBE69F74EF}"/>
              </a:ext>
            </a:extLst>
          </p:cNvPr>
          <p:cNvSpPr txBox="1"/>
          <p:nvPr/>
        </p:nvSpPr>
        <p:spPr>
          <a:xfrm>
            <a:off x="5638800" y="205740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B19FF-EB7A-4AB5-8A9B-FCAAE55D1141}"/>
              </a:ext>
            </a:extLst>
          </p:cNvPr>
          <p:cNvSpPr txBox="1"/>
          <p:nvPr/>
        </p:nvSpPr>
        <p:spPr>
          <a:xfrm>
            <a:off x="2209800" y="1882428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original</a:t>
            </a:r>
          </a:p>
          <a:p>
            <a:pPr algn="ctr"/>
            <a:r>
              <a:rPr lang="en-US" dirty="0">
                <a:solidFill>
                  <a:srgbClr val="CCFFFF"/>
                </a:solidFill>
              </a:rPr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30170-E5F1-4C61-A113-1BBE786309A6}"/>
              </a:ext>
            </a:extLst>
          </p:cNvPr>
          <p:cNvSpPr txBox="1"/>
          <p:nvPr/>
        </p:nvSpPr>
        <p:spPr>
          <a:xfrm>
            <a:off x="4114800" y="1961882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864E7-1E82-4B28-B0E1-BEB63CC35487}"/>
              </a:ext>
            </a:extLst>
          </p:cNvPr>
          <p:cNvSpPr txBox="1"/>
          <p:nvPr/>
        </p:nvSpPr>
        <p:spPr>
          <a:xfrm>
            <a:off x="2779154" y="3441948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33AB5-60D5-42B0-9DCB-A0FC90749A90}"/>
              </a:ext>
            </a:extLst>
          </p:cNvPr>
          <p:cNvSpPr txBox="1"/>
          <p:nvPr/>
        </p:nvSpPr>
        <p:spPr>
          <a:xfrm>
            <a:off x="5791200" y="3544669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original</a:t>
            </a:r>
          </a:p>
          <a:p>
            <a:pPr algn="ctr"/>
            <a:r>
              <a:rPr lang="en-US" dirty="0">
                <a:solidFill>
                  <a:srgbClr val="CCFFFF"/>
                </a:solidFill>
              </a:rPr>
              <a:t>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D8BDE-FD38-4D95-89B1-6F6382076D3D}"/>
              </a:ext>
            </a:extLst>
          </p:cNvPr>
          <p:cNvSpPr txBox="1"/>
          <p:nvPr/>
        </p:nvSpPr>
        <p:spPr>
          <a:xfrm>
            <a:off x="4419600" y="350835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4160255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means for any x value, the slopes of the curves are all equal</a:t>
            </a:r>
          </a:p>
        </p:txBody>
      </p:sp>
    </p:spTree>
    <p:extLst>
      <p:ext uri="{BB962C8B-B14F-4D97-AF65-F5344CB8AC3E}">
        <p14:creationId xmlns:p14="http://schemas.microsoft.com/office/powerpoint/2010/main" val="18954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0374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now we know how to do some simpler antidifferentiation (obviously something deriving from the Quotient Rule or the Chain Rule would be harder)</a:t>
            </a:r>
          </a:p>
        </p:txBody>
      </p:sp>
    </p:spTree>
    <p:extLst>
      <p:ext uri="{BB962C8B-B14F-4D97-AF65-F5344CB8AC3E}">
        <p14:creationId xmlns:p14="http://schemas.microsoft.com/office/powerpoint/2010/main" val="329453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it’s a MATH class!</a:t>
            </a:r>
          </a:p>
          <a:p>
            <a:r>
              <a:rPr lang="en-US" dirty="0"/>
              <a:t>There’s always a symbol for everything!</a:t>
            </a:r>
          </a:p>
        </p:txBody>
      </p:sp>
    </p:spTree>
    <p:extLst>
      <p:ext uri="{BB962C8B-B14F-4D97-AF65-F5344CB8AC3E}">
        <p14:creationId xmlns:p14="http://schemas.microsoft.com/office/powerpoint/2010/main" val="2583354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it’s a MATH class!</a:t>
            </a:r>
          </a:p>
          <a:p>
            <a:r>
              <a:rPr lang="en-US" dirty="0"/>
              <a:t>There’s always a symbol for everything!</a:t>
            </a:r>
          </a:p>
          <a:p>
            <a:r>
              <a:rPr lang="en-US" dirty="0"/>
              <a:t>(And there is for antidifferentiation, too!)</a:t>
            </a:r>
          </a:p>
        </p:txBody>
      </p:sp>
    </p:spTree>
    <p:extLst>
      <p:ext uri="{BB962C8B-B14F-4D97-AF65-F5344CB8AC3E}">
        <p14:creationId xmlns:p14="http://schemas.microsoft.com/office/powerpoint/2010/main" val="1033166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we use is: ∫</a:t>
            </a:r>
          </a:p>
          <a:p>
            <a:r>
              <a:rPr lang="en-US" dirty="0"/>
              <a:t>So ∫ 10x</a:t>
            </a:r>
            <a:r>
              <a:rPr lang="en-US" baseline="30000" dirty="0"/>
              <a:t>4</a:t>
            </a:r>
            <a:r>
              <a:rPr lang="en-US" dirty="0"/>
              <a:t>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But, we want to include which variable was being differentiated, so we write it as:</a:t>
            </a:r>
          </a:p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68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 (10x</a:t>
            </a:r>
            <a:r>
              <a:rPr lang="en-US" baseline="30000" dirty="0"/>
              <a:t>4</a:t>
            </a:r>
            <a:r>
              <a:rPr lang="en-US" dirty="0"/>
              <a:t>)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is called “</a:t>
            </a:r>
            <a:r>
              <a:rPr lang="en-US" dirty="0">
                <a:solidFill>
                  <a:srgbClr val="FFC000"/>
                </a:solidFill>
              </a:rPr>
              <a:t>integral notation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Could have been:</a:t>
            </a:r>
          </a:p>
          <a:p>
            <a:r>
              <a:rPr lang="en-US" dirty="0"/>
              <a:t>∫ (10y</a:t>
            </a:r>
            <a:r>
              <a:rPr lang="en-US" baseline="30000" dirty="0"/>
              <a:t>4</a:t>
            </a:r>
            <a:r>
              <a:rPr lang="en-US" dirty="0"/>
              <a:t>) </a:t>
            </a:r>
            <a:r>
              <a:rPr lang="en-US" dirty="0" err="1"/>
              <a:t>dy</a:t>
            </a:r>
            <a:r>
              <a:rPr lang="en-US" dirty="0"/>
              <a:t> = 2y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113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C9F63C5-A461-4C58-B54A-CF1EB6F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504E923-7D65-486B-BAA8-19116D57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symbol for integration is:</a:t>
            </a:r>
          </a:p>
          <a:p>
            <a:endParaRPr lang="en-US" altLang="en-US"/>
          </a:p>
          <a:p>
            <a:pPr algn="ctr"/>
            <a:r>
              <a:rPr lang="en-US" altLang="en-US" sz="6000"/>
              <a:t>∫</a:t>
            </a:r>
          </a:p>
          <a:p>
            <a:pPr algn="ctr"/>
            <a:endParaRPr lang="en-US" altLang="en-US"/>
          </a:p>
          <a:p>
            <a:r>
              <a:rPr lang="en-US" altLang="en-US"/>
              <a:t>It is meant to represent a big, curvy “S”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FAE02EC-D233-43C4-83FE-A15D2CAA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92F8958-AB0E-4E8D-8DDC-5B14DF72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That’s because </a:t>
            </a:r>
            <a:r>
              <a:rPr lang="en-US" altLang="en-US" dirty="0" err="1">
                <a:solidFill>
                  <a:schemeClr val="tx1"/>
                </a:solidFill>
              </a:rPr>
              <a:t>dy</a:t>
            </a:r>
            <a:r>
              <a:rPr lang="en-US" altLang="en-US" dirty="0">
                <a:solidFill>
                  <a:schemeClr val="tx1"/>
                </a:solidFill>
              </a:rPr>
              <a:t>/dx</a:t>
            </a:r>
            <a:r>
              <a:rPr lang="en-US" altLang="en-US" dirty="0"/>
              <a:t> represents an infinitely-tiny difference (“d”, get it?)</a:t>
            </a:r>
          </a:p>
          <a:p>
            <a:endParaRPr lang="en-US" altLang="en-US" dirty="0"/>
          </a:p>
          <a:p>
            <a:r>
              <a:rPr lang="en-US" altLang="en-US" dirty="0"/>
              <a:t>While </a:t>
            </a:r>
            <a:r>
              <a:rPr lang="en-US" altLang="en-US" dirty="0">
                <a:solidFill>
                  <a:schemeClr val="tx1"/>
                </a:solidFill>
              </a:rPr>
              <a:t>∫</a:t>
            </a:r>
            <a:r>
              <a:rPr lang="en-US" altLang="en-US" dirty="0"/>
              <a:t> represents an infinitely-tiny sum (sum is the inverse of difference)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755C0DD-F0B8-49E2-B259-01C84840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57C45677-EBF0-4DFA-9562-993561E4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88392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subtraction?</a:t>
            </a:r>
          </a:p>
        </p:txBody>
      </p:sp>
    </p:spTree>
    <p:extLst>
      <p:ext uri="{BB962C8B-B14F-4D97-AF65-F5344CB8AC3E}">
        <p14:creationId xmlns:p14="http://schemas.microsoft.com/office/powerpoint/2010/main" val="24847516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B77EE-45CD-4EBE-BB83-C772A9B1DC2F}"/>
              </a:ext>
            </a:extLst>
          </p:cNvPr>
          <p:cNvSpPr txBox="1"/>
          <p:nvPr/>
        </p:nvSpPr>
        <p:spPr>
          <a:xfrm>
            <a:off x="457200" y="3075057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integral sign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AF082D-1212-48B9-B3D3-BDEC1A68CEB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28700" y="1776629"/>
            <a:ext cx="1150084" cy="12984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A085F7-C6C6-45C7-AD6B-52A688635D82}"/>
              </a:ext>
            </a:extLst>
          </p:cNvPr>
          <p:cNvSpPr txBox="1"/>
          <p:nvPr/>
        </p:nvSpPr>
        <p:spPr>
          <a:xfrm>
            <a:off x="7162800" y="3045232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constant of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FDCFC-DF97-4096-A354-180964379474}"/>
              </a:ext>
            </a:extLst>
          </p:cNvPr>
          <p:cNvSpPr txBox="1"/>
          <p:nvPr/>
        </p:nvSpPr>
        <p:spPr>
          <a:xfrm>
            <a:off x="1828800" y="3559314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BDF3C-E69F-4BD7-96BF-F6063C2E2A92}"/>
              </a:ext>
            </a:extLst>
          </p:cNvPr>
          <p:cNvCxnSpPr>
            <a:cxnSpLocks/>
          </p:cNvCxnSpPr>
          <p:nvPr/>
        </p:nvCxnSpPr>
        <p:spPr>
          <a:xfrm flipV="1">
            <a:off x="2554621" y="2149614"/>
            <a:ext cx="522518" cy="140165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FEB50-A9D2-46B4-AC21-10FB13B926C7}"/>
              </a:ext>
            </a:extLst>
          </p:cNvPr>
          <p:cNvSpPr txBox="1"/>
          <p:nvPr/>
        </p:nvSpPr>
        <p:spPr>
          <a:xfrm rot="16200000">
            <a:off x="2575292" y="1111478"/>
            <a:ext cx="838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5A413-4607-4DA2-9A9F-CB2E2BB3FE74}"/>
              </a:ext>
            </a:extLst>
          </p:cNvPr>
          <p:cNvSpPr txBox="1"/>
          <p:nvPr/>
        </p:nvSpPr>
        <p:spPr>
          <a:xfrm>
            <a:off x="4786757" y="3740191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indefinite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integral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A6DAAC-B50B-431F-AB2D-F32EF66987EE}"/>
              </a:ext>
            </a:extLst>
          </p:cNvPr>
          <p:cNvCxnSpPr>
            <a:cxnSpLocks/>
          </p:cNvCxnSpPr>
          <p:nvPr/>
        </p:nvCxnSpPr>
        <p:spPr>
          <a:xfrm flipV="1">
            <a:off x="5257800" y="2439186"/>
            <a:ext cx="762000" cy="12629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4DF2F1-06C2-49CC-9282-0C5EB2AD07D3}"/>
              </a:ext>
            </a:extLst>
          </p:cNvPr>
          <p:cNvSpPr txBox="1"/>
          <p:nvPr/>
        </p:nvSpPr>
        <p:spPr>
          <a:xfrm rot="16200000">
            <a:off x="5393189" y="627397"/>
            <a:ext cx="8382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500" dirty="0">
                <a:solidFill>
                  <a:srgbClr val="FFC000"/>
                </a:solidFill>
                <a:latin typeface="Arial Nova Cond Light" panose="020B060402020202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A512C6-6789-409D-9395-418851D05C56}"/>
              </a:ext>
            </a:extLst>
          </p:cNvPr>
          <p:cNvSpPr/>
          <p:nvPr/>
        </p:nvSpPr>
        <p:spPr>
          <a:xfrm>
            <a:off x="7010400" y="1295400"/>
            <a:ext cx="685800" cy="1066800"/>
          </a:xfrm>
          <a:prstGeom prst="arc">
            <a:avLst>
              <a:gd name="adj1" fmla="val 13758128"/>
              <a:gd name="adj2" fmla="val 0"/>
            </a:avLst>
          </a:prstGeom>
          <a:ln w="635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1C0766-04A9-408E-B2B5-6125F3FAE72D}"/>
              </a:ext>
            </a:extLst>
          </p:cNvPr>
          <p:cNvCxnSpPr>
            <a:cxnSpLocks/>
          </p:cNvCxnSpPr>
          <p:nvPr/>
        </p:nvCxnSpPr>
        <p:spPr>
          <a:xfrm flipH="1" flipV="1">
            <a:off x="7695014" y="1776629"/>
            <a:ext cx="26805" cy="1256714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2D9CB6-9253-499C-8F62-7709970BE076}"/>
              </a:ext>
            </a:extLst>
          </p:cNvPr>
          <p:cNvSpPr txBox="1"/>
          <p:nvPr/>
        </p:nvSpPr>
        <p:spPr>
          <a:xfrm>
            <a:off x="3015728" y="5492883"/>
            <a:ext cx="2667000" cy="37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variable of </a:t>
            </a:r>
            <a:r>
              <a:rPr lang="en-US" b="1" i="0" dirty="0">
                <a:solidFill>
                  <a:srgbClr val="FFC000"/>
                </a:solidFill>
                <a:effectLst/>
                <a:latin typeface="Roboto"/>
              </a:rPr>
              <a:t>integration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268A97-C59B-4CED-AE8C-5CA0C6A1E59E}"/>
              </a:ext>
            </a:extLst>
          </p:cNvPr>
          <p:cNvCxnSpPr>
            <a:cxnSpLocks/>
          </p:cNvCxnSpPr>
          <p:nvPr/>
        </p:nvCxnSpPr>
        <p:spPr>
          <a:xfrm flipH="1" flipV="1">
            <a:off x="4308477" y="1842092"/>
            <a:ext cx="40751" cy="357459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816B8E-619F-4D2F-B814-73EEA2F9457D}"/>
              </a:ext>
            </a:extLst>
          </p:cNvPr>
          <p:cNvSpPr txBox="1"/>
          <p:nvPr/>
        </p:nvSpPr>
        <p:spPr>
          <a:xfrm>
            <a:off x="2714105" y="5105847"/>
            <a:ext cx="1524000" cy="3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differential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49277C-E589-40E6-A829-F1887A014938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476105" y="1860380"/>
            <a:ext cx="552117" cy="324546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493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The integral is “indefinite” because we don’t know what “c” is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B77EE-45CD-4EBE-BB83-C772A9B1DC2F}"/>
              </a:ext>
            </a:extLst>
          </p:cNvPr>
          <p:cNvSpPr txBox="1"/>
          <p:nvPr/>
        </p:nvSpPr>
        <p:spPr>
          <a:xfrm>
            <a:off x="457200" y="3075057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integral sign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AF082D-1212-48B9-B3D3-BDEC1A68CEB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28700" y="1776629"/>
            <a:ext cx="1150084" cy="12984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A085F7-C6C6-45C7-AD6B-52A688635D82}"/>
              </a:ext>
            </a:extLst>
          </p:cNvPr>
          <p:cNvSpPr txBox="1"/>
          <p:nvPr/>
        </p:nvSpPr>
        <p:spPr>
          <a:xfrm>
            <a:off x="7162800" y="3045232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constant of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FDCFC-DF97-4096-A354-180964379474}"/>
              </a:ext>
            </a:extLst>
          </p:cNvPr>
          <p:cNvSpPr txBox="1"/>
          <p:nvPr/>
        </p:nvSpPr>
        <p:spPr>
          <a:xfrm>
            <a:off x="2743200" y="3559314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BDF3C-E69F-4BD7-96BF-F6063C2E2A92}"/>
              </a:ext>
            </a:extLst>
          </p:cNvPr>
          <p:cNvCxnSpPr>
            <a:cxnSpLocks/>
          </p:cNvCxnSpPr>
          <p:nvPr/>
        </p:nvCxnSpPr>
        <p:spPr>
          <a:xfrm flipH="1" flipV="1">
            <a:off x="3077139" y="2149614"/>
            <a:ext cx="213306" cy="1371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FEB50-A9D2-46B4-AC21-10FB13B926C7}"/>
              </a:ext>
            </a:extLst>
          </p:cNvPr>
          <p:cNvSpPr txBox="1"/>
          <p:nvPr/>
        </p:nvSpPr>
        <p:spPr>
          <a:xfrm rot="16200000">
            <a:off x="2575292" y="1111478"/>
            <a:ext cx="838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5A413-4607-4DA2-9A9F-CB2E2BB3FE74}"/>
              </a:ext>
            </a:extLst>
          </p:cNvPr>
          <p:cNvSpPr txBox="1"/>
          <p:nvPr/>
        </p:nvSpPr>
        <p:spPr>
          <a:xfrm>
            <a:off x="4786757" y="3740191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indefinite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integral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A6DAAC-B50B-431F-AB2D-F32EF66987EE}"/>
              </a:ext>
            </a:extLst>
          </p:cNvPr>
          <p:cNvCxnSpPr>
            <a:cxnSpLocks/>
          </p:cNvCxnSpPr>
          <p:nvPr/>
        </p:nvCxnSpPr>
        <p:spPr>
          <a:xfrm flipV="1">
            <a:off x="5257800" y="2439186"/>
            <a:ext cx="762000" cy="12629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4DF2F1-06C2-49CC-9282-0C5EB2AD07D3}"/>
              </a:ext>
            </a:extLst>
          </p:cNvPr>
          <p:cNvSpPr txBox="1"/>
          <p:nvPr/>
        </p:nvSpPr>
        <p:spPr>
          <a:xfrm rot="16200000">
            <a:off x="5393189" y="627397"/>
            <a:ext cx="8382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500" dirty="0">
                <a:solidFill>
                  <a:srgbClr val="FFC000"/>
                </a:solidFill>
                <a:latin typeface="Arial Nova Cond Light" panose="020B060402020202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A512C6-6789-409D-9395-418851D05C56}"/>
              </a:ext>
            </a:extLst>
          </p:cNvPr>
          <p:cNvSpPr/>
          <p:nvPr/>
        </p:nvSpPr>
        <p:spPr>
          <a:xfrm>
            <a:off x="7010400" y="1295400"/>
            <a:ext cx="685800" cy="1066800"/>
          </a:xfrm>
          <a:prstGeom prst="arc">
            <a:avLst>
              <a:gd name="adj1" fmla="val 13758128"/>
              <a:gd name="adj2" fmla="val 0"/>
            </a:avLst>
          </a:prstGeom>
          <a:ln w="635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1C0766-04A9-408E-B2B5-6125F3FAE72D}"/>
              </a:ext>
            </a:extLst>
          </p:cNvPr>
          <p:cNvCxnSpPr>
            <a:cxnSpLocks/>
          </p:cNvCxnSpPr>
          <p:nvPr/>
        </p:nvCxnSpPr>
        <p:spPr>
          <a:xfrm flipH="1" flipV="1">
            <a:off x="7695014" y="1776629"/>
            <a:ext cx="26805" cy="1256714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916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solve the problem, we could say we are “</a:t>
            </a:r>
            <a:r>
              <a:rPr lang="en-US" dirty="0" err="1"/>
              <a:t>antidifferentiating</a:t>
            </a:r>
            <a:r>
              <a:rPr lang="en-US" dirty="0"/>
              <a:t>” </a:t>
            </a:r>
          </a:p>
          <a:p>
            <a:r>
              <a:rPr lang="en-US" dirty="0"/>
              <a:t>but usually we say we are “</a:t>
            </a:r>
            <a:r>
              <a:rPr lang="en-US" dirty="0">
                <a:solidFill>
                  <a:srgbClr val="FFC000"/>
                </a:solidFill>
              </a:rPr>
              <a:t>integrating</a:t>
            </a:r>
            <a:r>
              <a:rPr lang="en-US" dirty="0"/>
              <a:t>”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58136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How would you write: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in integral notation?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23BA1-B15D-4F80-B94F-756D483803BC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23BA1-B15D-4F80-B94F-756D4838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89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 err="1"/>
              <a:t>dy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 (x</a:t>
            </a:r>
            <a:r>
              <a:rPr lang="en-US" baseline="30000" dirty="0"/>
              <a:t>2</a:t>
            </a:r>
            <a:r>
              <a:rPr lang="en-US" dirty="0"/>
              <a:t>+3x) dx</a:t>
            </a:r>
          </a:p>
          <a:p>
            <a:r>
              <a:rPr lang="en-US" dirty="0"/>
              <a:t>Now put a ∫ in front of both sides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95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/>
              <a:t>∫</a:t>
            </a:r>
            <a:r>
              <a:rPr lang="en-US" dirty="0" err="1"/>
              <a:t>dy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+c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∫(x</a:t>
            </a:r>
            <a:r>
              <a:rPr lang="en-US" baseline="30000" dirty="0"/>
              <a:t>2</a:t>
            </a:r>
            <a:r>
              <a:rPr lang="en-US" dirty="0"/>
              <a:t>+3x)dx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1763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>
                <a:highlight>
                  <a:srgbClr val="0000FF"/>
                </a:highlight>
              </a:rPr>
              <a:t>∫</a:t>
            </a:r>
            <a:r>
              <a:rPr lang="en-US" dirty="0" err="1">
                <a:highlight>
                  <a:srgbClr val="0000FF"/>
                </a:highlight>
              </a:rPr>
              <a:t>dy</a:t>
            </a:r>
            <a:r>
              <a:rPr lang="en-US" sz="2000" dirty="0">
                <a:highlight>
                  <a:srgbClr val="0000FF"/>
                </a:highlight>
              </a:rPr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+c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∫(x</a:t>
            </a:r>
            <a:r>
              <a:rPr lang="en-US" baseline="30000" dirty="0"/>
              <a:t>2</a:t>
            </a:r>
            <a:r>
              <a:rPr lang="en-US" dirty="0"/>
              <a:t>+3x)dx</a:t>
            </a:r>
          </a:p>
          <a:p>
            <a:r>
              <a:rPr lang="en-US" dirty="0">
                <a:highlight>
                  <a:srgbClr val="0000FF"/>
                </a:highlight>
              </a:rPr>
              <a:t>∫</a:t>
            </a:r>
            <a:r>
              <a:rPr lang="en-US" dirty="0"/>
              <a:t> is the “undo” of </a:t>
            </a:r>
            <a:r>
              <a:rPr lang="en-US" dirty="0" err="1">
                <a:highlight>
                  <a:srgbClr val="0000FF"/>
                </a:highlight>
              </a:rPr>
              <a:t>dy</a:t>
            </a:r>
            <a:r>
              <a:rPr lang="en-US" dirty="0"/>
              <a:t> so they actually cancel each other out!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9255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How would you write: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in integral notation?</a:t>
            </a:r>
          </a:p>
          <a:p>
            <a:r>
              <a:rPr lang="en-US" dirty="0">
                <a:solidFill>
                  <a:srgbClr val="FFFF00"/>
                </a:solidFill>
              </a:rPr>
              <a:t>∫(x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3x)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58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01236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Ah, yes, and since it’s CALCULUS class, there are going to be a lot of rules…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8B636E-1C96-450F-AE1B-26DFE031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2050"/>
            <a:ext cx="6553200" cy="34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B43519-AD25-4C75-99D2-1894E1E2FD7F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https://www.campusreform.org/?ID=8934</a:t>
            </a:r>
          </a:p>
        </p:txBody>
      </p:sp>
    </p:spTree>
    <p:extLst>
      <p:ext uri="{BB962C8B-B14F-4D97-AF65-F5344CB8AC3E}">
        <p14:creationId xmlns:p14="http://schemas.microsoft.com/office/powerpoint/2010/main" val="210138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subtraction?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addition</a:t>
            </a:r>
          </a:p>
          <a:p>
            <a:r>
              <a:rPr lang="en-US" dirty="0"/>
              <a:t>What “undoes” multiplication?</a:t>
            </a:r>
          </a:p>
        </p:txBody>
      </p:sp>
    </p:spTree>
    <p:extLst>
      <p:ext uri="{BB962C8B-B14F-4D97-AF65-F5344CB8AC3E}">
        <p14:creationId xmlns:p14="http://schemas.microsoft.com/office/powerpoint/2010/main" val="40578784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rules are meant to make it easier to solve the integration problems</a:t>
            </a:r>
          </a:p>
        </p:txBody>
      </p:sp>
    </p:spTree>
    <p:extLst>
      <p:ext uri="{BB962C8B-B14F-4D97-AF65-F5344CB8AC3E}">
        <p14:creationId xmlns:p14="http://schemas.microsoft.com/office/powerpoint/2010/main" val="1879404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differentiation, we had:</a:t>
            </a:r>
          </a:p>
          <a:p>
            <a:r>
              <a:rPr lang="en-US" altLang="en-US" dirty="0"/>
              <a:t>Rule #1: </a:t>
            </a:r>
            <a:r>
              <a:rPr lang="en-US" altLang="en-US" dirty="0">
                <a:solidFill>
                  <a:srgbClr val="FFC000"/>
                </a:solidFill>
              </a:rPr>
              <a:t>derivative of a constant</a:t>
            </a:r>
            <a:r>
              <a:rPr lang="en-US" altLang="en-US" dirty="0"/>
              <a:t>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c = 0</a:t>
            </a:r>
          </a:p>
          <a:p>
            <a:r>
              <a:rPr lang="en-US" dirty="0"/>
              <a:t>That’s (of course) what makes us have to stick a “+ c” at the end of all 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63785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we had Rule 2 in differentiation:</a:t>
            </a:r>
          </a:p>
          <a:p>
            <a:r>
              <a:rPr lang="en-US" altLang="en-US" dirty="0"/>
              <a:t>Rule #2: </a:t>
            </a:r>
            <a:r>
              <a:rPr lang="en-US" altLang="en-US" dirty="0">
                <a:solidFill>
                  <a:srgbClr val="FFC000"/>
                </a:solidFill>
              </a:rPr>
              <a:t>derivative of a power function: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</a:t>
            </a:r>
            <a:r>
              <a:rPr lang="en-US" altLang="en-US" dirty="0" err="1"/>
              <a:t>cx</a:t>
            </a:r>
            <a:r>
              <a:rPr lang="en-US" altLang="en-US" baseline="30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cn</a:t>
            </a:r>
            <a:r>
              <a:rPr lang="en-US" altLang="en-US" dirty="0"/>
              <a:t>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  <a:r>
              <a:rPr lang="en-US" altLang="en-US" baseline="30000" dirty="0"/>
              <a:t> n-1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2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already figured out the rule to “undo” a power function:</a:t>
                </a:r>
              </a:p>
              <a:p>
                <a:r>
                  <a:rPr lang="en-US" dirty="0"/>
                  <a:t>∫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n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+1 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c</a:t>
                </a:r>
                <a:r>
                  <a:rPr lang="en-US" sz="2000" dirty="0"/>
                  <a:t>  </a:t>
                </a:r>
                <a:r>
                  <a:rPr lang="en-US" dirty="0"/>
                  <a:t> (n ≠ -1)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19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D10A36-F81B-4E44-9C3D-71ABBEC57690}"/>
              </a:ext>
            </a:extLst>
          </p:cNvPr>
          <p:cNvSpPr txBox="1"/>
          <p:nvPr/>
        </p:nvSpPr>
        <p:spPr>
          <a:xfrm>
            <a:off x="6705600" y="2590800"/>
            <a:ext cx="198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CCFFFF"/>
                </a:solidFill>
              </a:rPr>
              <a:t>‘cause</a:t>
            </a:r>
            <a:r>
              <a:rPr lang="en-US" sz="2000" dirty="0">
                <a:solidFill>
                  <a:srgbClr val="CCFFFF"/>
                </a:solidFill>
              </a:rPr>
              <a:t> we don’t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want division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by zero</a:t>
            </a:r>
          </a:p>
        </p:txBody>
      </p:sp>
    </p:spTree>
    <p:extLst>
      <p:ext uri="{BB962C8B-B14F-4D97-AF65-F5344CB8AC3E}">
        <p14:creationId xmlns:p14="http://schemas.microsoft.com/office/powerpoint/2010/main" val="2526968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we figured out how to undo derivatives of sums:</a:t>
            </a:r>
          </a:p>
          <a:p>
            <a:endParaRPr lang="en-US" sz="2000" dirty="0"/>
          </a:p>
          <a:p>
            <a:r>
              <a:rPr lang="en-US" dirty="0"/>
              <a:t>	∫ (ƒ(x) + g(x)) 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 </a:t>
            </a:r>
          </a:p>
          <a:p>
            <a:r>
              <a:rPr lang="en-US" dirty="0"/>
              <a:t>		∫(ƒ(x)) dx + ∫(g(x))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Because the derivative of the sum of two functions equals the sum of their derivatives</a:t>
            </a:r>
          </a:p>
        </p:txBody>
      </p:sp>
    </p:spTree>
    <p:extLst>
      <p:ext uri="{BB962C8B-B14F-4D97-AF65-F5344CB8AC3E}">
        <p14:creationId xmlns:p14="http://schemas.microsoft.com/office/powerpoint/2010/main" val="517560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helpful rule looks at how to handle a coefficient (which we were already doing):</a:t>
            </a:r>
          </a:p>
          <a:p>
            <a:endParaRPr lang="en-US" sz="2000" dirty="0"/>
          </a:p>
          <a:p>
            <a:pPr algn="ctr"/>
            <a:r>
              <a:rPr lang="en-US" dirty="0"/>
              <a:t>∫ (k ƒ(x)) dx</a:t>
            </a:r>
            <a:r>
              <a:rPr lang="en-US" sz="2000" dirty="0"/>
              <a:t> </a:t>
            </a:r>
            <a:r>
              <a:rPr lang="en-US" dirty="0"/>
              <a:t>= k∫(ƒ(x)) dx</a:t>
            </a:r>
          </a:p>
          <a:p>
            <a:r>
              <a:rPr lang="en-US" dirty="0"/>
              <a:t>where k is a constant</a:t>
            </a:r>
          </a:p>
        </p:txBody>
      </p:sp>
    </p:spTree>
    <p:extLst>
      <p:ext uri="{BB962C8B-B14F-4D97-AF65-F5344CB8AC3E}">
        <p14:creationId xmlns:p14="http://schemas.microsoft.com/office/powerpoint/2010/main" val="25227071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?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259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∫ 1 dx = ∫ 1x</a:t>
            </a:r>
            <a:r>
              <a:rPr lang="en-US" baseline="30000" dirty="0"/>
              <a:t>0</a:t>
            </a:r>
            <a:r>
              <a:rPr lang="en-US" dirty="0"/>
              <a:t> dx 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0650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</a:t>
            </a:r>
            <a:r>
              <a:rPr lang="en-US" dirty="0">
                <a:solidFill>
                  <a:srgbClr val="FFFF00"/>
                </a:solidFill>
              </a:rPr>
              <a:t>x + c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3303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</a:t>
            </a:r>
            <a:r>
              <a:rPr lang="en-US" dirty="0">
                <a:solidFill>
                  <a:schemeClr val="tx1"/>
                </a:solidFill>
              </a:rPr>
              <a:t>x + c</a:t>
            </a:r>
          </a:p>
          <a:p>
            <a:r>
              <a:rPr lang="en-US" dirty="0"/>
              <a:t>∫ 5 dx = 5∫ dx 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45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multiplication?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division</a:t>
            </a:r>
          </a:p>
          <a:p>
            <a:r>
              <a:rPr lang="en-US" dirty="0"/>
              <a:t>What “undoes” an exponent x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010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</a:t>
            </a:r>
            <a:r>
              <a:rPr lang="en-US" dirty="0">
                <a:solidFill>
                  <a:srgbClr val="FFFF00"/>
                </a:solidFill>
              </a:rPr>
              <a:t>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8897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</a:t>
            </a:r>
            <a:r>
              <a:rPr lang="en-US" dirty="0">
                <a:solidFill>
                  <a:srgbClr val="FFFF00"/>
                </a:solidFill>
              </a:rPr>
              <a:t>¼t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42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¼t</a:t>
            </a:r>
            <a:r>
              <a:rPr lang="en-US" baseline="30000" dirty="0"/>
              <a:t>4</a:t>
            </a:r>
            <a:r>
              <a:rPr lang="en-US" dirty="0"/>
              <a:t> + c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</a:t>
            </a:r>
            <a:r>
              <a:rPr lang="en-US" dirty="0">
                <a:solidFill>
                  <a:srgbClr val="FFFF00"/>
                </a:solidFill>
              </a:rPr>
              <a:t>2t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611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70825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in math class we generally use the variable “x”, the real world rarely does!</a:t>
            </a:r>
          </a:p>
        </p:txBody>
      </p:sp>
    </p:spTree>
    <p:extLst>
      <p:ext uri="{BB962C8B-B14F-4D97-AF65-F5344CB8AC3E}">
        <p14:creationId xmlns:p14="http://schemas.microsoft.com/office/powerpoint/2010/main" val="32505866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did two problems “dt” which is very common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5407991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derivatives, integrals can be dx or dt or versus any variable you like</a:t>
            </a:r>
          </a:p>
          <a:p>
            <a:endParaRPr lang="en-US" sz="2000" dirty="0"/>
          </a:p>
          <a:p>
            <a:r>
              <a:rPr lang="en-US" dirty="0"/>
              <a:t>Again, other variables not being “d-ed” will be treated as constants</a:t>
            </a:r>
          </a:p>
        </p:txBody>
      </p:sp>
    </p:spTree>
    <p:extLst>
      <p:ext uri="{BB962C8B-B14F-4D97-AF65-F5344CB8AC3E}">
        <p14:creationId xmlns:p14="http://schemas.microsoft.com/office/powerpoint/2010/main" val="15909448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439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4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</a:p>
          <a:p>
            <a:r>
              <a:rPr lang="en-US" dirty="0"/>
              <a:t>So what can be viewed as a constant?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“undoes” an exponent x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a root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What “undoes” a sin(x)?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817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71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241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 y = K/2 p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				is it?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363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what is y? y = K/2 p</a:t>
            </a:r>
            <a:r>
              <a:rPr lang="en-US" baseline="30000" dirty="0"/>
              <a:t>2</a:t>
            </a:r>
            <a:r>
              <a:rPr 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+ 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		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5/2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+ c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3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with respect to one variable will not be the same as the integral with respect to another variable – so be careful with these!</a:t>
            </a:r>
          </a:p>
        </p:txBody>
      </p:sp>
    </p:spTree>
    <p:extLst>
      <p:ext uri="{BB962C8B-B14F-4D97-AF65-F5344CB8AC3E}">
        <p14:creationId xmlns:p14="http://schemas.microsoft.com/office/powerpoint/2010/main" val="9376382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63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46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r>
              <a:rPr lang="en-US" dirty="0">
                <a:solidFill>
                  <a:srgbClr val="FFFF00"/>
                </a:solidFill>
              </a:rPr>
              <a:t>w</a:t>
            </a:r>
          </a:p>
          <a:p>
            <a:r>
              <a:rPr lang="en-US" dirty="0"/>
              <a:t>So what can be viewed as a constant?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909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322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3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6025</Words>
  <Application>Microsoft Office PowerPoint</Application>
  <PresentationFormat>On-screen Show (4:3)</PresentationFormat>
  <Paragraphs>1102</Paragraphs>
  <Slides>167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76" baseType="lpstr">
      <vt:lpstr>Arial</vt:lpstr>
      <vt:lpstr>Arial Nova Cond Light</vt:lpstr>
      <vt:lpstr>Calibri</vt:lpstr>
      <vt:lpstr>Calibri Light</vt:lpstr>
      <vt:lpstr>Cambria Math</vt:lpstr>
      <vt:lpstr>Comic Sans MS</vt:lpstr>
      <vt:lpstr>Roboto</vt:lpstr>
      <vt:lpstr>Wingdings</vt:lpstr>
      <vt:lpstr>Office Theme</vt:lpstr>
      <vt:lpstr>PowerPoint Presentation</vt:lpstr>
      <vt:lpstr>What’s Up?</vt:lpstr>
      <vt:lpstr>What’s Up?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Antidifferentiation</vt:lpstr>
      <vt:lpstr>Antidifferentiation</vt:lpstr>
      <vt:lpstr>Questions?</vt:lpstr>
      <vt:lpstr>Antidifferentiation</vt:lpstr>
      <vt:lpstr>Antidifferentiation</vt:lpstr>
      <vt:lpstr>Antidifferentiation</vt:lpstr>
      <vt:lpstr>Antidifferentiation</vt:lpstr>
      <vt:lpstr>Antidifferentiation</vt:lpstr>
      <vt:lpstr>Integration</vt:lpstr>
      <vt:lpstr>Integration</vt:lpstr>
      <vt:lpstr>   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Antidifferentiation</vt:lpstr>
      <vt:lpstr>Questions?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Integration</vt:lpstr>
      <vt:lpstr>Integration</vt:lpstr>
      <vt:lpstr>Integration</vt:lpstr>
      <vt:lpstr>Integration</vt:lpstr>
      <vt:lpstr>Integration</vt:lpstr>
      <vt:lpstr>Reverse Chain Rule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Reverse Chain Rule</vt:lpstr>
      <vt:lpstr>Reverse Chain Rule</vt:lpstr>
      <vt:lpstr>Questions?</vt:lpstr>
      <vt:lpstr>Reverse Chain Rule</vt:lpstr>
      <vt:lpstr>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372</cp:revision>
  <dcterms:created xsi:type="dcterms:W3CDTF">2012-09-06T22:30:26Z</dcterms:created>
  <dcterms:modified xsi:type="dcterms:W3CDTF">2023-08-08T03:14:03Z</dcterms:modified>
</cp:coreProperties>
</file>