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8"/>
  </p:notesMasterIdLst>
  <p:handoutMasterIdLst>
    <p:handoutMasterId r:id="rId149"/>
  </p:handoutMasterIdLst>
  <p:sldIdLst>
    <p:sldId id="546" r:id="rId2"/>
    <p:sldId id="1747" r:id="rId3"/>
    <p:sldId id="2923" r:id="rId4"/>
    <p:sldId id="1399" r:id="rId5"/>
    <p:sldId id="1400" r:id="rId6"/>
    <p:sldId id="1401" r:id="rId7"/>
    <p:sldId id="1411" r:id="rId8"/>
    <p:sldId id="1402" r:id="rId9"/>
    <p:sldId id="1453" r:id="rId10"/>
    <p:sldId id="1712" r:id="rId11"/>
    <p:sldId id="1713" r:id="rId12"/>
    <p:sldId id="1714" r:id="rId13"/>
    <p:sldId id="1715" r:id="rId14"/>
    <p:sldId id="1403" r:id="rId15"/>
    <p:sldId id="1420" r:id="rId16"/>
    <p:sldId id="1754" r:id="rId17"/>
    <p:sldId id="1755" r:id="rId18"/>
    <p:sldId id="1717" r:id="rId19"/>
    <p:sldId id="1716" r:id="rId20"/>
    <p:sldId id="1718" r:id="rId21"/>
    <p:sldId id="1719" r:id="rId22"/>
    <p:sldId id="1720" r:id="rId23"/>
    <p:sldId id="1711" r:id="rId24"/>
    <p:sldId id="1731" r:id="rId25"/>
    <p:sldId id="1733" r:id="rId26"/>
    <p:sldId id="1734" r:id="rId27"/>
    <p:sldId id="1735" r:id="rId28"/>
    <p:sldId id="1736" r:id="rId29"/>
    <p:sldId id="1737" r:id="rId30"/>
    <p:sldId id="1738" r:id="rId31"/>
    <p:sldId id="1740" r:id="rId32"/>
    <p:sldId id="2922" r:id="rId33"/>
    <p:sldId id="1739" r:id="rId34"/>
    <p:sldId id="1756" r:id="rId35"/>
    <p:sldId id="1732" r:id="rId36"/>
    <p:sldId id="1721" r:id="rId37"/>
    <p:sldId id="1723" r:id="rId38"/>
    <p:sldId id="1725" r:id="rId39"/>
    <p:sldId id="1724" r:id="rId40"/>
    <p:sldId id="1726" r:id="rId41"/>
    <p:sldId id="1727" r:id="rId42"/>
    <p:sldId id="1757" r:id="rId43"/>
    <p:sldId id="1728" r:id="rId44"/>
    <p:sldId id="1770" r:id="rId45"/>
    <p:sldId id="1729" r:id="rId46"/>
    <p:sldId id="1758" r:id="rId47"/>
    <p:sldId id="1730" r:id="rId48"/>
    <p:sldId id="1771" r:id="rId49"/>
    <p:sldId id="1722" r:id="rId50"/>
    <p:sldId id="1741" r:id="rId51"/>
    <p:sldId id="1413" r:id="rId52"/>
    <p:sldId id="1412" r:id="rId53"/>
    <p:sldId id="1414" r:id="rId54"/>
    <p:sldId id="1415" r:id="rId55"/>
    <p:sldId id="1417" r:id="rId56"/>
    <p:sldId id="1456" r:id="rId57"/>
    <p:sldId id="1457" r:id="rId58"/>
    <p:sldId id="1458" r:id="rId59"/>
    <p:sldId id="1462" r:id="rId60"/>
    <p:sldId id="1460" r:id="rId61"/>
    <p:sldId id="1461" r:id="rId62"/>
    <p:sldId id="1405" r:id="rId63"/>
    <p:sldId id="1404" r:id="rId64"/>
    <p:sldId id="1426" r:id="rId65"/>
    <p:sldId id="1427" r:id="rId66"/>
    <p:sldId id="1428" r:id="rId67"/>
    <p:sldId id="1430" r:id="rId68"/>
    <p:sldId id="1464" r:id="rId69"/>
    <p:sldId id="1465" r:id="rId70"/>
    <p:sldId id="1466" r:id="rId71"/>
    <p:sldId id="1467" r:id="rId72"/>
    <p:sldId id="1468" r:id="rId73"/>
    <p:sldId id="1759" r:id="rId74"/>
    <p:sldId id="1760" r:id="rId75"/>
    <p:sldId id="1470" r:id="rId76"/>
    <p:sldId id="1746" r:id="rId77"/>
    <p:sldId id="1406" r:id="rId78"/>
    <p:sldId id="1441" r:id="rId79"/>
    <p:sldId id="1710" r:id="rId80"/>
    <p:sldId id="1772" r:id="rId81"/>
    <p:sldId id="2921" r:id="rId82"/>
    <p:sldId id="1384" r:id="rId83"/>
    <p:sldId id="1376" r:id="rId84"/>
    <p:sldId id="1377" r:id="rId85"/>
    <p:sldId id="1386" r:id="rId86"/>
    <p:sldId id="1442" r:id="rId87"/>
    <p:sldId id="1387" r:id="rId88"/>
    <p:sldId id="1385" r:id="rId89"/>
    <p:sldId id="1378" r:id="rId90"/>
    <p:sldId id="1379" r:id="rId91"/>
    <p:sldId id="1380" r:id="rId92"/>
    <p:sldId id="1388" r:id="rId93"/>
    <p:sldId id="1391" r:id="rId94"/>
    <p:sldId id="1390" r:id="rId95"/>
    <p:sldId id="1381" r:id="rId96"/>
    <p:sldId id="1392" r:id="rId97"/>
    <p:sldId id="1393" r:id="rId98"/>
    <p:sldId id="1394" r:id="rId99"/>
    <p:sldId id="1395" r:id="rId100"/>
    <p:sldId id="1397" r:id="rId101"/>
    <p:sldId id="1396" r:id="rId102"/>
    <p:sldId id="1382" r:id="rId103"/>
    <p:sldId id="1383" r:id="rId104"/>
    <p:sldId id="1443" r:id="rId105"/>
    <p:sldId id="1444" r:id="rId106"/>
    <p:sldId id="1445" r:id="rId107"/>
    <p:sldId id="1751" r:id="rId108"/>
    <p:sldId id="1752" r:id="rId109"/>
    <p:sldId id="1753" r:id="rId110"/>
    <p:sldId id="548" r:id="rId111"/>
    <p:sldId id="1398" r:id="rId112"/>
    <p:sldId id="1830" r:id="rId113"/>
    <p:sldId id="1831" r:id="rId114"/>
    <p:sldId id="1832" r:id="rId115"/>
    <p:sldId id="1833" r:id="rId116"/>
    <p:sldId id="1834" r:id="rId117"/>
    <p:sldId id="1835" r:id="rId118"/>
    <p:sldId id="1844" r:id="rId119"/>
    <p:sldId id="1845" r:id="rId120"/>
    <p:sldId id="1846" r:id="rId121"/>
    <p:sldId id="1847" r:id="rId122"/>
    <p:sldId id="1843" r:id="rId123"/>
    <p:sldId id="1836" r:id="rId124"/>
    <p:sldId id="1837" r:id="rId125"/>
    <p:sldId id="1838" r:id="rId126"/>
    <p:sldId id="1839" r:id="rId127"/>
    <p:sldId id="1840" r:id="rId128"/>
    <p:sldId id="1841" r:id="rId129"/>
    <p:sldId id="1842" r:id="rId130"/>
    <p:sldId id="1848" r:id="rId131"/>
    <p:sldId id="1849" r:id="rId132"/>
    <p:sldId id="1859" r:id="rId133"/>
    <p:sldId id="1850" r:id="rId134"/>
    <p:sldId id="1851" r:id="rId135"/>
    <p:sldId id="1853" r:id="rId136"/>
    <p:sldId id="1854" r:id="rId137"/>
    <p:sldId id="1852" r:id="rId138"/>
    <p:sldId id="1855" r:id="rId139"/>
    <p:sldId id="1856" r:id="rId140"/>
    <p:sldId id="1858" r:id="rId141"/>
    <p:sldId id="1857" r:id="rId142"/>
    <p:sldId id="1860" r:id="rId143"/>
    <p:sldId id="1861" r:id="rId144"/>
    <p:sldId id="1862" r:id="rId145"/>
    <p:sldId id="543" r:id="rId146"/>
    <p:sldId id="1829" r:id="rId1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/>
  </p:normalViewPr>
  <p:slideViewPr>
    <p:cSldViewPr>
      <p:cViewPr varScale="1">
        <p:scale>
          <a:sx n="105" d="100"/>
          <a:sy n="105" d="100"/>
        </p:scale>
        <p:origin x="438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3906E-7E3A-4730-A4FE-237275EB5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81FCE-E989-41E6-8A97-431376A87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EF8F16-217B-4BA6-94CD-5447A4DB5357}" type="datetimeFigureOut">
              <a:rPr lang="en-US"/>
              <a:pPr>
                <a:defRPr/>
              </a:pPr>
              <a:t>7/31/2023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ECA8C-6A1D-47C6-AD9A-13A0DFC53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11AF0-EA35-4629-B9F4-B7DB7C4D0F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706980-1B07-41A9-B8E0-6BF8EF01F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B60A-E2D1-4C5E-BC52-82DC40567632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F887-3ABC-4473-B059-8E3D41091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76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1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5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95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38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91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1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96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6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9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1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9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02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49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4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82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19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6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2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86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0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429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25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52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54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9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8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6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4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2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88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12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52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0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88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2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477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7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874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0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95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757AEA-2817-4D2D-A4BB-A2EF512866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B4DB36D-2BBE-408C-B78D-9B3D862E4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7 </a:t>
            </a:r>
            <a:r>
              <a:rPr lang="en-US" altLang="en-US" sz="7500" b="1" dirty="0">
                <a:solidFill>
                  <a:srgbClr val="CCFFFF"/>
                </a:solidFill>
              </a:rPr>
              <a:t>! </a:t>
            </a:r>
            <a:r>
              <a:rPr lang="en-US" altLang="en-US" sz="100" b="1" dirty="0">
                <a:solidFill>
                  <a:srgbClr val="CCFFFF"/>
                </a:solidFill>
              </a:rPr>
              <a:t>.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 and whose product is a maximum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 real pic for this one…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Step 2: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7D0A3-918C-4FA6-9186-B9349684D460}"/>
              </a:ext>
            </a:extLst>
          </p:cNvPr>
          <p:cNvSpPr txBox="1"/>
          <p:nvPr/>
        </p:nvSpPr>
        <p:spPr>
          <a:xfrm>
            <a:off x="5867400" y="6211669"/>
            <a:ext cx="327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 What are you trying to maximize/minimize?</a:t>
            </a:r>
          </a:p>
        </p:txBody>
      </p:sp>
    </p:spTree>
    <p:extLst>
      <p:ext uri="{BB962C8B-B14F-4D97-AF65-F5344CB8AC3E}">
        <p14:creationId xmlns:p14="http://schemas.microsoft.com/office/powerpoint/2010/main" val="16845907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462B-4BB2-4F2D-9BC8-DF92CB1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8175-5B98-4B07-B01E-37971911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numerator and denominator are differentiated separately; the quotient rule does not apply (this is a common mistake)</a:t>
            </a:r>
          </a:p>
        </p:txBody>
      </p:sp>
    </p:spTree>
    <p:extLst>
      <p:ext uri="{BB962C8B-B14F-4D97-AF65-F5344CB8AC3E}">
        <p14:creationId xmlns:p14="http://schemas.microsoft.com/office/powerpoint/2010/main" val="16537743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1377726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DFF8493-BB2C-4A9F-B88E-19B1C163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e</a:t>
            </a:r>
            <a:r>
              <a:rPr lang="en-US" altLang="en-US" baseline="30000" dirty="0">
                <a:cs typeface="Arial" panose="020B0604020202020204" pitchFamily="34" charset="0"/>
              </a:rPr>
              <a:t>∞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/>
              <a:t>= </a:t>
            </a:r>
            <a:r>
              <a:rPr lang="en-US" altLang="en-US" dirty="0">
                <a:cs typeface="Arial" panose="020B0604020202020204" pitchFamily="34" charset="0"/>
              </a:rPr>
              <a:t>∞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∞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/>
              <a:t>= </a:t>
            </a:r>
            <a:r>
              <a:rPr lang="en-US" altLang="en-US" dirty="0">
                <a:cs typeface="Arial" panose="020B0604020202020204" pitchFamily="34" charset="0"/>
              </a:rPr>
              <a:t>∞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So this is an ∞/∞ </a:t>
            </a:r>
            <a:r>
              <a:rPr lang="en-US" altLang="en-US" dirty="0" err="1">
                <a:cs typeface="Arial" panose="020B0604020202020204" pitchFamily="34" charset="0"/>
              </a:rPr>
              <a:t>L’</a:t>
            </a:r>
            <a:r>
              <a:rPr lang="en-US" dirty="0" err="1"/>
              <a:t>Hôpital</a:t>
            </a:r>
            <a:r>
              <a:rPr lang="en-US" altLang="en-US" dirty="0">
                <a:cs typeface="Arial" panose="020B0604020202020204" pitchFamily="34" charset="0"/>
              </a:rPr>
              <a:t>!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AFBF42-0BB9-4C44-B098-6C0063556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300C004-E057-4B4B-8976-006CEAD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?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?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12B83-C29C-4D40-BCA7-607F45A9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300C004-E057-4B4B-8976-006CEAD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</a:t>
            </a:r>
            <a:r>
              <a:rPr lang="en-US" altLang="en-US" dirty="0">
                <a:solidFill>
                  <a:srgbClr val="FFFF00"/>
                </a:solidFill>
              </a:rPr>
              <a:t>e</a:t>
            </a:r>
            <a:r>
              <a:rPr lang="en-US" altLang="en-US" baseline="30000" dirty="0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?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12B83-C29C-4D40-BCA7-607F45A9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515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300C004-E057-4B4B-8976-006CEAD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</a:p>
          <a:p>
            <a:endParaRPr lang="en-US" altLang="en-US" dirty="0"/>
          </a:p>
          <a:p>
            <a:r>
              <a:rPr lang="en-US" altLang="en-US" dirty="0"/>
              <a:t>So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/2x = ?</a:t>
            </a:r>
          </a:p>
          <a:p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12B83-C29C-4D40-BCA7-607F45A9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995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0300C004-E057-4B4B-8976-006CEAD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solidFill>
                  <a:srgbClr val="FFFF00"/>
                </a:solidFill>
              </a:rPr>
              <a:t>2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</a:p>
          <a:p>
            <a:endParaRPr lang="en-US" altLang="en-US" dirty="0"/>
          </a:p>
          <a:p>
            <a:r>
              <a:rPr lang="en-US" altLang="en-US" dirty="0"/>
              <a:t>So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/2x = e</a:t>
            </a:r>
            <a:r>
              <a:rPr lang="en-US" altLang="en-US" baseline="30000" dirty="0">
                <a:cs typeface="Arial" panose="020B0604020202020204" pitchFamily="34" charset="0"/>
              </a:rPr>
              <a:t>∞</a:t>
            </a:r>
            <a:r>
              <a:rPr lang="en-US" altLang="en-US" dirty="0">
                <a:cs typeface="Arial" panose="020B0604020202020204" pitchFamily="34" charset="0"/>
              </a:rPr>
              <a:t>/2∞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						 = ∞/∞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What do we do???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12B83-C29C-4D40-BCA7-607F45A93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863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Yep… </a:t>
            </a:r>
            <a:r>
              <a:rPr lang="en-US" altLang="en-US" dirty="0" err="1"/>
              <a:t>L’H</a:t>
            </a:r>
            <a:r>
              <a:rPr lang="en-US" dirty="0" err="1"/>
              <a:t>ô</a:t>
            </a:r>
            <a:r>
              <a:rPr lang="en-US" altLang="en-US" dirty="0" err="1"/>
              <a:t>pital</a:t>
            </a:r>
            <a:r>
              <a:rPr lang="en-US" altLang="en-US" dirty="0"/>
              <a:t> again!</a:t>
            </a:r>
          </a:p>
          <a:p>
            <a:endParaRPr lang="en-US" altLang="en-US" sz="2000" dirty="0"/>
          </a:p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    </a:t>
            </a:r>
            <a:r>
              <a:rPr lang="en-US" altLang="en-US" dirty="0"/>
              <a:t>f’’(x) =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cs typeface="Arial" panose="020B0604020202020204" pitchFamily="34" charset="0"/>
              </a:rPr>
              <a:t>2x  g’’(x) =</a:t>
            </a:r>
          </a:p>
          <a:p>
            <a:endParaRPr lang="en-US" altLang="en-US" sz="2000" dirty="0"/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957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Yep… </a:t>
            </a:r>
            <a:r>
              <a:rPr lang="en-US" altLang="en-US" dirty="0" err="1"/>
              <a:t>L’H</a:t>
            </a:r>
            <a:r>
              <a:rPr lang="en-US" dirty="0" err="1"/>
              <a:t>ô</a:t>
            </a:r>
            <a:r>
              <a:rPr lang="en-US" altLang="en-US" dirty="0" err="1"/>
              <a:t>pital</a:t>
            </a:r>
            <a:r>
              <a:rPr lang="en-US" altLang="en-US" dirty="0"/>
              <a:t> again!</a:t>
            </a:r>
          </a:p>
          <a:p>
            <a:endParaRPr lang="en-US" altLang="en-US" sz="2000" dirty="0"/>
          </a:p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    </a:t>
            </a:r>
            <a:r>
              <a:rPr lang="en-US" altLang="en-US" dirty="0"/>
              <a:t>f’’(x) = </a:t>
            </a:r>
            <a:r>
              <a:rPr lang="en-US" altLang="en-US" dirty="0">
                <a:solidFill>
                  <a:srgbClr val="FFFF00"/>
                </a:solidFill>
              </a:rPr>
              <a:t>e</a:t>
            </a:r>
            <a:r>
              <a:rPr lang="en-US" altLang="en-US" baseline="30000" dirty="0">
                <a:solidFill>
                  <a:srgbClr val="FFFF00"/>
                </a:solidFill>
                <a:cs typeface="Arial" panose="020B0604020202020204" pitchFamily="34" charset="0"/>
              </a:rPr>
              <a:t>x </a:t>
            </a:r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cs typeface="Arial" panose="020B0604020202020204" pitchFamily="34" charset="0"/>
              </a:rPr>
              <a:t>2x  g’’(x) =</a:t>
            </a:r>
            <a:endParaRPr lang="en-US" altLang="en-US" dirty="0"/>
          </a:p>
          <a:p>
            <a:endParaRPr lang="en-US" altLang="en-US" sz="2000" dirty="0"/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571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Yep… </a:t>
            </a:r>
            <a:r>
              <a:rPr lang="en-US" altLang="en-US" dirty="0" err="1"/>
              <a:t>L’H</a:t>
            </a:r>
            <a:r>
              <a:rPr lang="en-US" dirty="0" err="1"/>
              <a:t>ô</a:t>
            </a:r>
            <a:r>
              <a:rPr lang="en-US" altLang="en-US" dirty="0" err="1"/>
              <a:t>pital</a:t>
            </a:r>
            <a:r>
              <a:rPr lang="en-US" altLang="en-US" dirty="0"/>
              <a:t> again!</a:t>
            </a:r>
          </a:p>
          <a:p>
            <a:endParaRPr lang="en-US" altLang="en-US" sz="2000" dirty="0"/>
          </a:p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    </a:t>
            </a:r>
            <a:r>
              <a:rPr lang="en-US" altLang="en-US" dirty="0"/>
              <a:t>f’’(x) = e</a:t>
            </a:r>
            <a:r>
              <a:rPr lang="en-US" altLang="en-US" baseline="30000" dirty="0">
                <a:cs typeface="Arial" panose="020B0604020202020204" pitchFamily="34" charset="0"/>
              </a:rPr>
              <a:t>x 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cs typeface="Arial" panose="020B0604020202020204" pitchFamily="34" charset="0"/>
              </a:rPr>
              <a:t>2x  g’’(x) =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sz="2000" dirty="0"/>
          </a:p>
          <a:p>
            <a:r>
              <a:rPr lang="en-US" altLang="en-US" dirty="0">
                <a:cs typeface="Arial" panose="020B0604020202020204" pitchFamily="34" charset="0"/>
              </a:rPr>
              <a:t>So the limit will now be</a:t>
            </a:r>
          </a:p>
          <a:p>
            <a:r>
              <a:rPr lang="en-US" altLang="en-US" dirty="0"/>
              <a:t>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/2  = ?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1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 and whose product is a maximum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No real pic for this one…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Step 2: </a:t>
            </a:r>
            <a:r>
              <a:rPr lang="en-US" i="0" dirty="0">
                <a:solidFill>
                  <a:srgbClr val="FFFF00"/>
                </a:solidFill>
                <a:effectLst/>
              </a:rPr>
              <a:t>maximize the product of two positive numbers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3:</a:t>
            </a:r>
            <a:endParaRPr lang="en-US" i="0" dirty="0">
              <a:effectLst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B3968-BBD4-496B-A672-5F216486C171}"/>
              </a:ext>
            </a:extLst>
          </p:cNvPr>
          <p:cNvSpPr txBox="1"/>
          <p:nvPr/>
        </p:nvSpPr>
        <p:spPr>
          <a:xfrm>
            <a:off x="4703553" y="64683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 Find an equation relating the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1588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Yep… </a:t>
            </a:r>
            <a:r>
              <a:rPr lang="en-US" altLang="en-US" dirty="0" err="1"/>
              <a:t>L’H</a:t>
            </a:r>
            <a:r>
              <a:rPr lang="en-US" dirty="0" err="1"/>
              <a:t>ô</a:t>
            </a:r>
            <a:r>
              <a:rPr lang="en-US" altLang="en-US" dirty="0" err="1"/>
              <a:t>pital</a:t>
            </a:r>
            <a:r>
              <a:rPr lang="en-US" altLang="en-US" dirty="0"/>
              <a:t> again!</a:t>
            </a:r>
          </a:p>
          <a:p>
            <a:endParaRPr lang="en-US" altLang="en-US" sz="2000" dirty="0"/>
          </a:p>
          <a:p>
            <a:r>
              <a:rPr lang="en-US" altLang="en-US" dirty="0"/>
              <a:t>calculate 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</a:p>
          <a:p>
            <a:r>
              <a:rPr lang="en-US" altLang="en-US" dirty="0"/>
              <a:t>f(x) =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   </a:t>
            </a:r>
            <a:r>
              <a:rPr lang="en-US" altLang="en-US" dirty="0"/>
              <a:t>f’(x) = e</a:t>
            </a:r>
            <a:r>
              <a:rPr lang="en-US" altLang="en-US" baseline="30000" dirty="0">
                <a:cs typeface="Arial" panose="020B0604020202020204" pitchFamily="34" charset="0"/>
              </a:rPr>
              <a:t>x    </a:t>
            </a:r>
            <a:r>
              <a:rPr lang="en-US" altLang="en-US" dirty="0"/>
              <a:t>f’’(x) = e</a:t>
            </a:r>
            <a:r>
              <a:rPr lang="en-US" altLang="en-US" baseline="30000" dirty="0">
                <a:cs typeface="Arial" panose="020B0604020202020204" pitchFamily="34" charset="0"/>
              </a:rPr>
              <a:t>x 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/>
              <a:t>g(x) = </a:t>
            </a:r>
            <a:r>
              <a:rPr lang="en-US" altLang="en-US" dirty="0">
                <a:cs typeface="Arial" panose="020B0604020202020204" pitchFamily="34" charset="0"/>
              </a:rPr>
              <a:t>x</a:t>
            </a:r>
            <a:r>
              <a:rPr lang="en-US" altLang="en-US" baseline="30000" dirty="0">
                <a:cs typeface="Arial" panose="020B0604020202020204" pitchFamily="34" charset="0"/>
              </a:rPr>
              <a:t>2</a:t>
            </a:r>
            <a:r>
              <a:rPr lang="en-US" altLang="en-US" dirty="0">
                <a:cs typeface="Arial" panose="020B0604020202020204" pitchFamily="34" charset="0"/>
              </a:rPr>
              <a:t>   g’</a:t>
            </a:r>
            <a:r>
              <a:rPr lang="en-US" altLang="en-US" dirty="0"/>
              <a:t>(x) = </a:t>
            </a:r>
            <a:r>
              <a:rPr lang="en-US" altLang="en-US" dirty="0">
                <a:cs typeface="Arial" panose="020B0604020202020204" pitchFamily="34" charset="0"/>
              </a:rPr>
              <a:t>2x  g’’(x) = 2</a:t>
            </a:r>
            <a:endParaRPr lang="en-US" altLang="en-US" dirty="0"/>
          </a:p>
          <a:p>
            <a:endParaRPr lang="en-US" altLang="en-US" sz="2000" dirty="0"/>
          </a:p>
          <a:p>
            <a:r>
              <a:rPr lang="en-US" altLang="en-US" dirty="0">
                <a:cs typeface="Arial" panose="020B0604020202020204" pitchFamily="34" charset="0"/>
              </a:rPr>
              <a:t>So the limit will now be</a:t>
            </a:r>
          </a:p>
          <a:p>
            <a:r>
              <a:rPr lang="en-US" altLang="en-US" dirty="0"/>
              <a:t>lim(x</a:t>
            </a:r>
            <a:r>
              <a:rPr lang="en-US" altLang="en-US" dirty="0">
                <a:cs typeface="Arial" panose="020B0604020202020204" pitchFamily="34" charset="0"/>
              </a:rPr>
              <a:t>→∞) of e</a:t>
            </a:r>
            <a:r>
              <a:rPr lang="en-US" altLang="en-US" baseline="30000" dirty="0">
                <a:cs typeface="Arial" panose="020B0604020202020204" pitchFamily="34" charset="0"/>
              </a:rPr>
              <a:t>x</a:t>
            </a:r>
            <a:r>
              <a:rPr lang="en-US" altLang="en-US" dirty="0">
                <a:cs typeface="Arial" panose="020B0604020202020204" pitchFamily="34" charset="0"/>
              </a:rPr>
              <a:t>/2  = ∞/2 = ∞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So, the limit is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∞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462B-4BB2-4F2D-9BC8-DF92CB1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8175-5B98-4B07-B01E-37971911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The real power of the rule is that the functions and may have drastically different forms, but they have the same limit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3378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69132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i="0" dirty="0" err="1">
                <a:effectLst/>
              </a:rPr>
              <a:t>lim</a:t>
            </a:r>
            <a:r>
              <a:rPr lang="en-US" i="0" dirty="0">
                <a:effectLst/>
              </a:rPr>
              <a:t>(x→2)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−7x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+10x)/(x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+x−6)</a:t>
            </a:r>
            <a:endParaRPr lang="en-US" altLang="en-US" dirty="0"/>
          </a:p>
          <a:p>
            <a:r>
              <a:rPr lang="en-US" altLang="en-US" dirty="0">
                <a:cs typeface="Arial" panose="020B0604020202020204" pitchFamily="34" charset="0"/>
              </a:rPr>
              <a:t>What is the value of the ratio at x=2?</a:t>
            </a: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0204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i="0" dirty="0" err="1">
                <a:effectLst/>
              </a:rPr>
              <a:t>lim</a:t>
            </a:r>
            <a:r>
              <a:rPr lang="en-US" i="0" dirty="0">
                <a:effectLst/>
              </a:rPr>
              <a:t>(x→2)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−7x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+10x)/(x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+x−6)</a:t>
            </a:r>
            <a:endParaRPr lang="en-US" altLang="en-US" dirty="0"/>
          </a:p>
          <a:p>
            <a:r>
              <a:rPr lang="en-US" altLang="en-US" dirty="0">
                <a:cs typeface="Arial" panose="020B0604020202020204" pitchFamily="34" charset="0"/>
              </a:rPr>
              <a:t>What is the value of the ratio at x=2? 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0/0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Looks like </a:t>
            </a: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!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Take the derivative top and bottom!</a:t>
            </a: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671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i="0" dirty="0" err="1">
                <a:effectLst/>
              </a:rPr>
              <a:t>lim</a:t>
            </a:r>
            <a:r>
              <a:rPr lang="en-US" i="0" dirty="0">
                <a:effectLst/>
              </a:rPr>
              <a:t>(x→2)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−7x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+10x)/(x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+x−6)</a:t>
            </a:r>
            <a:endParaRPr lang="en-US" altLang="en-US" dirty="0"/>
          </a:p>
          <a:p>
            <a:r>
              <a:rPr lang="en-US" altLang="en-US" dirty="0">
                <a:cs typeface="Arial" panose="020B0604020202020204" pitchFamily="34" charset="0"/>
              </a:rPr>
              <a:t>Take the derivative top and bottom:</a:t>
            </a:r>
          </a:p>
          <a:p>
            <a:r>
              <a:rPr lang="en-US" i="0" dirty="0" err="1">
                <a:solidFill>
                  <a:srgbClr val="FFFF00"/>
                </a:solidFill>
                <a:effectLst/>
              </a:rPr>
              <a:t>lim</a:t>
            </a:r>
            <a:r>
              <a:rPr lang="en-US" i="0" dirty="0">
                <a:solidFill>
                  <a:srgbClr val="FFFF00"/>
                </a:solidFill>
                <a:effectLst/>
              </a:rPr>
              <a:t>(x→2) (3x</a:t>
            </a:r>
            <a:r>
              <a:rPr lang="en-US" i="0" baseline="30000" dirty="0">
                <a:solidFill>
                  <a:srgbClr val="FFFF00"/>
                </a:solidFill>
                <a:effectLst/>
              </a:rPr>
              <a:t>2</a:t>
            </a:r>
            <a:r>
              <a:rPr lang="en-US" i="0" dirty="0">
                <a:solidFill>
                  <a:srgbClr val="FFFF00"/>
                </a:solidFill>
                <a:effectLst/>
              </a:rPr>
              <a:t>−14x+10)/(2x+1)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What is the value of this ratio at x=2?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-6/5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Is this the limit?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888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i="0" dirty="0" err="1">
                <a:effectLst/>
              </a:rPr>
              <a:t>lim</a:t>
            </a:r>
            <a:r>
              <a:rPr lang="en-US" i="0" dirty="0">
                <a:effectLst/>
              </a:rPr>
              <a:t>(x→2) (x</a:t>
            </a:r>
            <a:r>
              <a:rPr lang="en-US" i="0" baseline="30000" dirty="0">
                <a:effectLst/>
              </a:rPr>
              <a:t>3</a:t>
            </a:r>
            <a:r>
              <a:rPr lang="en-US" i="0" dirty="0">
                <a:effectLst/>
              </a:rPr>
              <a:t>−7x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+10x)/(x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effectLst/>
              </a:rPr>
              <a:t>+x−6)</a:t>
            </a:r>
            <a:endParaRPr lang="en-US" altLang="en-US" dirty="0"/>
          </a:p>
          <a:p>
            <a:r>
              <a:rPr lang="en-US" altLang="en-US" dirty="0">
                <a:cs typeface="Arial" panose="020B0604020202020204" pitchFamily="34" charset="0"/>
              </a:rPr>
              <a:t>Take the derivative top and bottom:</a:t>
            </a:r>
          </a:p>
          <a:p>
            <a:r>
              <a:rPr lang="en-US" i="0" dirty="0" err="1">
                <a:solidFill>
                  <a:srgbClr val="FFFF00"/>
                </a:solidFill>
                <a:effectLst/>
              </a:rPr>
              <a:t>lim</a:t>
            </a:r>
            <a:r>
              <a:rPr lang="en-US" i="0" dirty="0">
                <a:solidFill>
                  <a:srgbClr val="FFFF00"/>
                </a:solidFill>
                <a:effectLst/>
              </a:rPr>
              <a:t>(x→2) (3x</a:t>
            </a:r>
            <a:r>
              <a:rPr lang="en-US" i="0" baseline="30000" dirty="0">
                <a:solidFill>
                  <a:srgbClr val="FFFF00"/>
                </a:solidFill>
                <a:effectLst/>
              </a:rPr>
              <a:t>2</a:t>
            </a:r>
            <a:r>
              <a:rPr lang="en-US" i="0" dirty="0">
                <a:solidFill>
                  <a:srgbClr val="FFFF00"/>
                </a:solidFill>
                <a:effectLst/>
              </a:rPr>
              <a:t>−14x+10)/(2x+1)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What is the value of this ratio at x=2?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-6/5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Is this the limit?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Yep! It is!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2825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4427128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 </a:t>
            </a:r>
            <a:r>
              <a:rPr lang="en-US" dirty="0" err="1"/>
              <a:t>lim</a:t>
            </a:r>
            <a:r>
              <a:rPr lang="en-US" dirty="0"/>
              <a:t>(x→0) sin(x)/x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646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 </a:t>
            </a:r>
            <a:r>
              <a:rPr lang="en-US" dirty="0" err="1"/>
              <a:t>lim</a:t>
            </a:r>
            <a:r>
              <a:rPr lang="en-US" dirty="0"/>
              <a:t>(x→0) sin(x)/x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 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0/0, yes!</a:t>
            </a:r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Do it!</a:t>
            </a:r>
          </a:p>
          <a:p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0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3: </a:t>
            </a:r>
            <a:r>
              <a:rPr lang="en-US" dirty="0">
                <a:solidFill>
                  <a:srgbClr val="FFFF00"/>
                </a:solidFill>
              </a:rPr>
              <a:t>P = </a:t>
            </a:r>
            <a:r>
              <a:rPr lang="en-US" dirty="0" err="1">
                <a:solidFill>
                  <a:srgbClr val="FFFF00"/>
                </a:solidFill>
              </a:rPr>
              <a:t>xy</a:t>
            </a:r>
            <a:endParaRPr lang="en-US" dirty="0">
              <a:solidFill>
                <a:srgbClr val="FFFF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E34B3-CF2F-45B8-A77D-10D8795415A0}"/>
              </a:ext>
            </a:extLst>
          </p:cNvPr>
          <p:cNvSpPr txBox="1"/>
          <p:nvPr/>
        </p:nvSpPr>
        <p:spPr>
          <a:xfrm>
            <a:off x="4896928" y="6451121"/>
            <a:ext cx="42672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 What is the constraint equation?</a:t>
            </a:r>
          </a:p>
        </p:txBody>
      </p:sp>
    </p:spTree>
    <p:extLst>
      <p:ext uri="{BB962C8B-B14F-4D97-AF65-F5344CB8AC3E}">
        <p14:creationId xmlns:p14="http://schemas.microsoft.com/office/powerpoint/2010/main" val="392360860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 </a:t>
            </a:r>
            <a:r>
              <a:rPr lang="en-US" dirty="0" err="1"/>
              <a:t>lim</a:t>
            </a:r>
            <a:r>
              <a:rPr lang="en-US" dirty="0"/>
              <a:t>(x→0) sin(x)/x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 0/0, yes!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dirty="0" err="1"/>
              <a:t>lim</a:t>
            </a:r>
            <a:r>
              <a:rPr lang="en-US" dirty="0"/>
              <a:t>(x→0) cos(x)/1 = ?</a:t>
            </a:r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5377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 </a:t>
            </a:r>
            <a:r>
              <a:rPr lang="en-US" dirty="0" err="1"/>
              <a:t>lim</a:t>
            </a:r>
            <a:r>
              <a:rPr lang="en-US" dirty="0"/>
              <a:t>(x→0) sin(x)/x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 0/0, yes!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dirty="0" err="1"/>
              <a:t>lim</a:t>
            </a:r>
            <a:r>
              <a:rPr lang="en-US" dirty="0"/>
              <a:t>(x→0) cos(x)/1 = </a:t>
            </a:r>
            <a:r>
              <a:rPr lang="en-US" dirty="0">
                <a:solidFill>
                  <a:srgbClr val="FFFF00"/>
                </a:solidFill>
              </a:rPr>
              <a:t>1/1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</a:t>
            </a:r>
            <a:endParaRPr lang="en-US" altLang="en-US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664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4618015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sin(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w)/(w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−16)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What is the value of the ratio at w=-4?</a:t>
            </a:r>
          </a:p>
          <a:p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1AE6EB-56C4-F711-3DE4-2B3190CC3043}"/>
              </a:ext>
            </a:extLst>
          </p:cNvPr>
          <p:cNvSpPr txBox="1"/>
          <p:nvPr/>
        </p:nvSpPr>
        <p:spPr>
          <a:xfrm>
            <a:off x="3505200" y="1295400"/>
            <a:ext cx="15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radians!</a:t>
            </a:r>
          </a:p>
        </p:txBody>
      </p:sp>
    </p:spTree>
    <p:extLst>
      <p:ext uri="{BB962C8B-B14F-4D97-AF65-F5344CB8AC3E}">
        <p14:creationId xmlns:p14="http://schemas.microsoft.com/office/powerpoint/2010/main" val="41285700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sin(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w)/(w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−16)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What is the value of the ratio at w=-4? 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0/0</a:t>
            </a:r>
          </a:p>
          <a:p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3CF56-DE2E-75D5-7CD5-C299525CFF05}"/>
              </a:ext>
            </a:extLst>
          </p:cNvPr>
          <p:cNvSpPr txBox="1"/>
          <p:nvPr/>
        </p:nvSpPr>
        <p:spPr>
          <a:xfrm>
            <a:off x="3505200" y="1295400"/>
            <a:ext cx="15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radians!</a:t>
            </a:r>
          </a:p>
        </p:txBody>
      </p:sp>
    </p:spTree>
    <p:extLst>
      <p:ext uri="{BB962C8B-B14F-4D97-AF65-F5344CB8AC3E}">
        <p14:creationId xmlns:p14="http://schemas.microsoft.com/office/powerpoint/2010/main" val="71521917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sin(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w)/(w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−16)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What is the value of the ratio at w=-4? 0/0</a:t>
            </a:r>
          </a:p>
          <a:p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 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Yes!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Do it!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3CF56-DE2E-75D5-7CD5-C299525CFF05}"/>
              </a:ext>
            </a:extLst>
          </p:cNvPr>
          <p:cNvSpPr txBox="1"/>
          <p:nvPr/>
        </p:nvSpPr>
        <p:spPr>
          <a:xfrm>
            <a:off x="3505200" y="1295400"/>
            <a:ext cx="15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radians!</a:t>
            </a:r>
          </a:p>
        </p:txBody>
      </p:sp>
    </p:spTree>
    <p:extLst>
      <p:ext uri="{BB962C8B-B14F-4D97-AF65-F5344CB8AC3E}">
        <p14:creationId xmlns:p14="http://schemas.microsoft.com/office/powerpoint/2010/main" val="147203808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sin(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w)/(w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−16)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What is the value of the ratio at w=-4?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b="0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cos(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w)/2w = ?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3CF56-DE2E-75D5-7CD5-C299525CFF05}"/>
              </a:ext>
            </a:extLst>
          </p:cNvPr>
          <p:cNvSpPr txBox="1"/>
          <p:nvPr/>
        </p:nvSpPr>
        <p:spPr>
          <a:xfrm>
            <a:off x="3505200" y="1295400"/>
            <a:ext cx="15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radians!</a:t>
            </a:r>
          </a:p>
        </p:txBody>
      </p:sp>
    </p:spTree>
    <p:extLst>
      <p:ext uri="{BB962C8B-B14F-4D97-AF65-F5344CB8AC3E}">
        <p14:creationId xmlns:p14="http://schemas.microsoft.com/office/powerpoint/2010/main" val="340029514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sin(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w)/(w</a:t>
            </a:r>
            <a:r>
              <a:rPr lang="en-US" baseline="30000" dirty="0">
                <a:cs typeface="Arial" panose="020B0604020202020204" pitchFamily="34" charset="0"/>
              </a:rPr>
              <a:t>2</a:t>
            </a:r>
            <a:r>
              <a:rPr lang="en-US" dirty="0">
                <a:cs typeface="Arial" panose="020B0604020202020204" pitchFamily="34" charset="0"/>
              </a:rPr>
              <a:t>−16)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What is the value of the ratio at w=-4?</a:t>
            </a:r>
          </a:p>
          <a:p>
            <a:r>
              <a:rPr lang="en-US" dirty="0" err="1">
                <a:cs typeface="Arial" panose="020B0604020202020204" pitchFamily="34" charset="0"/>
              </a:rPr>
              <a:t>lim</a:t>
            </a:r>
            <a:r>
              <a:rPr lang="en-US" dirty="0">
                <a:cs typeface="Arial" panose="020B0604020202020204" pitchFamily="34" charset="0"/>
              </a:rPr>
              <a:t>(w→−4) 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b="0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cos(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w)/2w</a:t>
            </a:r>
          </a:p>
          <a:p>
            <a:r>
              <a:rPr lang="en-US" dirty="0">
                <a:cs typeface="Arial" panose="020B0604020202020204" pitchFamily="34" charset="0"/>
              </a:rPr>
              <a:t>	= 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b="0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cos(-4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)/2(-4) = </a:t>
            </a:r>
            <a:r>
              <a:rPr lang="el-GR" b="0" dirty="0">
                <a:cs typeface="Arial" panose="020B0604020202020204" pitchFamily="34" charset="0"/>
              </a:rPr>
              <a:t>π</a:t>
            </a:r>
            <a:r>
              <a:rPr lang="en-US" dirty="0">
                <a:cs typeface="Arial" panose="020B0604020202020204" pitchFamily="34" charset="0"/>
              </a:rPr>
              <a:t>(1)/-8</a:t>
            </a:r>
          </a:p>
          <a:p>
            <a:r>
              <a:rPr lang="en-US" dirty="0">
                <a:cs typeface="Arial" panose="020B0604020202020204" pitchFamily="34" charset="0"/>
              </a:rPr>
              <a:t>	= </a:t>
            </a:r>
            <a:r>
              <a:rPr lang="el-GR" dirty="0">
                <a:solidFill>
                  <a:srgbClr val="FFFF00"/>
                </a:solidFill>
                <a:cs typeface="Arial" panose="020B0604020202020204" pitchFamily="34" charset="0"/>
              </a:rPr>
              <a:t>-</a:t>
            </a:r>
            <a:r>
              <a:rPr lang="el-GR" b="0" dirty="0">
                <a:solidFill>
                  <a:srgbClr val="FFFF00"/>
                </a:solidFill>
                <a:cs typeface="Arial" panose="020B0604020202020204" pitchFamily="34" charset="0"/>
              </a:rPr>
              <a:t>π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/8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3CF56-DE2E-75D5-7CD5-C299525CFF05}"/>
              </a:ext>
            </a:extLst>
          </p:cNvPr>
          <p:cNvSpPr txBox="1"/>
          <p:nvPr/>
        </p:nvSpPr>
        <p:spPr>
          <a:xfrm>
            <a:off x="3505200" y="1295400"/>
            <a:ext cx="152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radians!</a:t>
            </a:r>
          </a:p>
        </p:txBody>
      </p:sp>
    </p:spTree>
    <p:extLst>
      <p:ext uri="{BB962C8B-B14F-4D97-AF65-F5344CB8AC3E}">
        <p14:creationId xmlns:p14="http://schemas.microsoft.com/office/powerpoint/2010/main" val="270502647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4435862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(t→∞) ln(3t)/t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</a:t>
            </a:r>
            <a:endParaRPr lang="en-US" altLang="en-US" dirty="0">
              <a:cs typeface="Arial" panose="020B0604020202020204" pitchFamily="34" charset="0"/>
            </a:endParaRP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30E53-5443-5C4C-4B7E-1F0365B0D428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269868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 </a:t>
            </a:r>
            <a:r>
              <a:rPr lang="en-US" dirty="0"/>
              <a:t>P = </a:t>
            </a:r>
            <a:r>
              <a:rPr lang="en-US" dirty="0" err="1"/>
              <a:t>xy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4: </a:t>
            </a:r>
            <a:r>
              <a:rPr lang="en-US" i="0" dirty="0">
                <a:solidFill>
                  <a:srgbClr val="FFFF00"/>
                </a:solidFill>
                <a:effectLst/>
              </a:rPr>
              <a:t>x + y =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5: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E855D-A5F4-4129-8163-247C4D1A2EE5}"/>
              </a:ext>
            </a:extLst>
          </p:cNvPr>
          <p:cNvSpPr txBox="1"/>
          <p:nvPr/>
        </p:nvSpPr>
        <p:spPr>
          <a:xfrm>
            <a:off x="5791200" y="6468374"/>
            <a:ext cx="33528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 Combine the two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2749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(t→∞) ln(3t)/t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dirty="0" err="1">
                <a:cs typeface="Arial" panose="020B0604020202020204" pitchFamily="34" charset="0"/>
              </a:rPr>
              <a:t>L’Hôpital</a:t>
            </a:r>
            <a:r>
              <a:rPr lang="en-US" dirty="0">
                <a:cs typeface="Arial" panose="020B0604020202020204" pitchFamily="34" charset="0"/>
              </a:rPr>
              <a:t>? </a:t>
            </a:r>
            <a:r>
              <a:rPr lang="en-US" dirty="0">
                <a:solidFill>
                  <a:srgbClr val="FFFF00"/>
                </a:solidFill>
              </a:rPr>
              <a:t>∞/∞: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  <a:cs typeface="Arial" panose="020B0604020202020204" pitchFamily="34" charset="0"/>
              </a:rPr>
              <a:t>Yes!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Do it!</a:t>
            </a:r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29975C-19AE-AFB1-17CB-A4DFF43E8A9A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BCF5D-A60C-81D7-5A85-2D55D290FFCE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75021087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(t→∞) ln(3t)/t</a:t>
            </a:r>
            <a:r>
              <a:rPr lang="en-US" baseline="30000" dirty="0"/>
              <a:t>2</a:t>
            </a:r>
            <a:br>
              <a:rPr lang="en-US" dirty="0"/>
            </a:br>
            <a:br>
              <a:rPr lang="en-US" dirty="0"/>
            </a:b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6EB72-3F5D-8AA4-34C3-3E37CFDFC8FE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0C6F6-9B3E-EA26-320B-2D9DC9CF2D29}"/>
              </a:ext>
            </a:extLst>
          </p:cNvPr>
          <p:cNvSpPr txBox="1"/>
          <p:nvPr/>
        </p:nvSpPr>
        <p:spPr>
          <a:xfrm>
            <a:off x="2971800" y="129540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ln(3t) = ln(3) + ln(t)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14305-17E1-48D6-6B91-CD5250B54D46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197637659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(t→∞) ln(3t)/t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dirty="0" err="1"/>
              <a:t>lim</a:t>
            </a:r>
            <a:r>
              <a:rPr lang="en-US" dirty="0"/>
              <a:t>(t→∞) (1/t)/2t = 1/2t</a:t>
            </a:r>
            <a:r>
              <a:rPr lang="en-US" baseline="30000" dirty="0"/>
              <a:t>2</a:t>
            </a:r>
            <a:r>
              <a:rPr lang="en-US" dirty="0"/>
              <a:t> = ?</a:t>
            </a:r>
            <a:br>
              <a:rPr lang="en-US" dirty="0"/>
            </a:b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6EB72-3F5D-8AA4-34C3-3E37CFDFC8FE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90C6F6-9B3E-EA26-320B-2D9DC9CF2D29}"/>
              </a:ext>
            </a:extLst>
          </p:cNvPr>
          <p:cNvSpPr txBox="1"/>
          <p:nvPr/>
        </p:nvSpPr>
        <p:spPr>
          <a:xfrm>
            <a:off x="2971800" y="129540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ln(3t) = ln(3) + ln(t)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14305-17E1-48D6-6B91-CD5250B54D46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54705-07F5-819E-E488-3E2569712CF1}"/>
              </a:ext>
            </a:extLst>
          </p:cNvPr>
          <p:cNvSpPr txBox="1"/>
          <p:nvPr/>
        </p:nvSpPr>
        <p:spPr>
          <a:xfrm>
            <a:off x="3467100" y="795359"/>
            <a:ext cx="3695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constant, so the derivative is…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88C321-31D8-423A-756E-B19C26449081}"/>
              </a:ext>
            </a:extLst>
          </p:cNvPr>
          <p:cNvCxnSpPr>
            <a:cxnSpLocks/>
          </p:cNvCxnSpPr>
          <p:nvPr/>
        </p:nvCxnSpPr>
        <p:spPr>
          <a:xfrm>
            <a:off x="3962400" y="1134796"/>
            <a:ext cx="152400" cy="217754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045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(t→∞) ln(3t)/t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dirty="0" err="1"/>
              <a:t>lim</a:t>
            </a:r>
            <a:r>
              <a:rPr lang="en-US" dirty="0"/>
              <a:t>(t→∞) (1/t)/2t = 1/2t</a:t>
            </a:r>
            <a:r>
              <a:rPr lang="en-US" baseline="30000" dirty="0"/>
              <a:t>2</a:t>
            </a:r>
            <a:r>
              <a:rPr lang="en-US" dirty="0"/>
              <a:t> = 1/∞</a:t>
            </a:r>
          </a:p>
          <a:p>
            <a:r>
              <a:rPr lang="en-US" dirty="0"/>
              <a:t>							 </a:t>
            </a:r>
            <a:r>
              <a:rPr lang="en-US" sz="29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0</a:t>
            </a:r>
            <a:br>
              <a:rPr lang="en-US" dirty="0"/>
            </a:br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BBD772-941C-4551-3D5A-E8159AA5BB15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FB622-00DC-EE11-AD10-28C4CD51350C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53386153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945439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462B-4BB2-4F2D-9BC8-DF92CB1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8175-5B98-4B07-B01E-37971911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L’Hôpital’s Rule only works on a certain class of rational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3069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462B-4BB2-4F2D-9BC8-DF92CB126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F8175-5B98-4B07-B01E-37971911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L’Hôpital’s Rule only works on a certain class of rational functions</a:t>
            </a:r>
          </a:p>
          <a:p>
            <a:r>
              <a:rPr lang="en-US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109743975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(w→0</a:t>
            </a:r>
            <a:r>
              <a:rPr lang="en-US" baseline="30000" dirty="0"/>
              <a:t>+</a:t>
            </a:r>
            <a:r>
              <a:rPr lang="en-US" dirty="0"/>
              <a:t>) [w</a:t>
            </a:r>
            <a:r>
              <a:rPr lang="en-US" baseline="30000" dirty="0"/>
              <a:t>2</a:t>
            </a:r>
            <a:r>
              <a:rPr lang="en-US" dirty="0"/>
              <a:t>ln(4w</a:t>
            </a:r>
            <a:r>
              <a:rPr lang="en-US" baseline="30000" dirty="0"/>
              <a:t>2</a:t>
            </a:r>
            <a:r>
              <a:rPr lang="en-US" dirty="0"/>
              <a:t>)]</a:t>
            </a:r>
          </a:p>
          <a:p>
            <a:r>
              <a:rPr lang="pl-PL" dirty="0"/>
              <a:t>As</a:t>
            </a:r>
            <a:r>
              <a:rPr lang="en-US" dirty="0"/>
              <a:t> </a:t>
            </a:r>
            <a:r>
              <a:rPr lang="pl-PL" dirty="0"/>
              <a:t>w→0</a:t>
            </a:r>
            <a:r>
              <a:rPr lang="pl-PL" baseline="30000" dirty="0"/>
              <a:t>+</a:t>
            </a:r>
            <a:r>
              <a:rPr lang="en-US" dirty="0"/>
              <a:t>, </a:t>
            </a:r>
            <a:r>
              <a:rPr lang="pl-PL" dirty="0"/>
              <a:t>w</a:t>
            </a:r>
            <a:r>
              <a:rPr lang="pl-PL" baseline="30000" dirty="0"/>
              <a:t>2</a:t>
            </a:r>
            <a:r>
              <a:rPr lang="pl-PL" dirty="0"/>
              <a:t>ln(4w</a:t>
            </a:r>
            <a:r>
              <a:rPr lang="pl-PL" baseline="30000" dirty="0"/>
              <a:t>2</a:t>
            </a:r>
            <a:r>
              <a:rPr lang="pl-PL" dirty="0"/>
              <a:t>)</a:t>
            </a:r>
            <a:r>
              <a:rPr lang="en-US" dirty="0"/>
              <a:t> </a:t>
            </a:r>
          </a:p>
          <a:p>
            <a:r>
              <a:rPr lang="en-US" dirty="0"/>
              <a:t>		   </a:t>
            </a:r>
            <a:r>
              <a:rPr lang="en-US" sz="5000" dirty="0"/>
              <a:t> </a:t>
            </a:r>
            <a:r>
              <a:rPr lang="pl-PL" dirty="0"/>
              <a:t>0</a:t>
            </a:r>
            <a:r>
              <a:rPr lang="en-US" dirty="0"/>
              <a:t>    </a:t>
            </a:r>
            <a:r>
              <a:rPr lang="pl-PL" dirty="0"/>
              <a:t>−∞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/>
              <a:t>So </a:t>
            </a:r>
            <a:r>
              <a:rPr lang="en-US" dirty="0" err="1"/>
              <a:t>lim</a:t>
            </a:r>
            <a:r>
              <a:rPr lang="en-US" dirty="0"/>
              <a:t>(w→0</a:t>
            </a:r>
            <a:r>
              <a:rPr lang="en-US" baseline="30000" dirty="0"/>
              <a:t>+</a:t>
            </a:r>
            <a:r>
              <a:rPr lang="en-US" dirty="0"/>
              <a:t>)</a:t>
            </a:r>
            <a:r>
              <a:rPr lang="en-US" sz="2000" dirty="0"/>
              <a:t> </a:t>
            </a:r>
            <a:r>
              <a:rPr lang="en-US" dirty="0"/>
              <a:t>[w</a:t>
            </a:r>
            <a:r>
              <a:rPr lang="en-US" baseline="30000" dirty="0"/>
              <a:t>2</a:t>
            </a:r>
            <a:r>
              <a:rPr lang="en-US" dirty="0"/>
              <a:t>ln(4w</a:t>
            </a:r>
            <a:r>
              <a:rPr lang="en-US" baseline="30000" dirty="0"/>
              <a:t>2</a:t>
            </a:r>
            <a:r>
              <a:rPr lang="en-US" dirty="0"/>
              <a:t>)] = (</a:t>
            </a:r>
            <a:r>
              <a:rPr lang="pl-PL" dirty="0"/>
              <a:t>0</a:t>
            </a:r>
            <a:r>
              <a:rPr lang="en-US" dirty="0"/>
              <a:t>)(</a:t>
            </a:r>
            <a:r>
              <a:rPr lang="pl-PL" dirty="0"/>
              <a:t>−∞</a:t>
            </a:r>
            <a:r>
              <a:rPr lang="en-US" dirty="0"/>
              <a:t>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Which one wins?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0 or the </a:t>
            </a:r>
            <a:r>
              <a:rPr lang="pl-PL" dirty="0"/>
              <a:t>−∞</a:t>
            </a:r>
            <a:r>
              <a:rPr lang="en-US" dirty="0"/>
              <a:t>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It’s indeterminate!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2ED5E8A-A240-33BF-BBE4-B96CD2B1BD77}"/>
              </a:ext>
            </a:extLst>
          </p:cNvPr>
          <p:cNvCxnSpPr>
            <a:cxnSpLocks/>
          </p:cNvCxnSpPr>
          <p:nvPr/>
        </p:nvCxnSpPr>
        <p:spPr>
          <a:xfrm>
            <a:off x="3470719" y="2971800"/>
            <a:ext cx="0" cy="22860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5567320-E18C-487C-5B4A-B7A071F7C0BB}"/>
              </a:ext>
            </a:extLst>
          </p:cNvPr>
          <p:cNvCxnSpPr>
            <a:cxnSpLocks/>
          </p:cNvCxnSpPr>
          <p:nvPr/>
        </p:nvCxnSpPr>
        <p:spPr>
          <a:xfrm>
            <a:off x="4520045" y="2985655"/>
            <a:ext cx="152400" cy="214745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90685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(w→0</a:t>
            </a:r>
            <a:r>
              <a:rPr lang="en-US" baseline="30000" dirty="0"/>
              <a:t>+</a:t>
            </a:r>
            <a:r>
              <a:rPr lang="en-US" dirty="0"/>
              <a:t>) [w</a:t>
            </a:r>
            <a:r>
              <a:rPr lang="en-US" baseline="30000" dirty="0"/>
              <a:t>2</a:t>
            </a:r>
            <a:r>
              <a:rPr lang="en-US" dirty="0"/>
              <a:t>ln(4w</a:t>
            </a:r>
            <a:r>
              <a:rPr lang="en-US" baseline="30000" dirty="0"/>
              <a:t>2</a:t>
            </a:r>
            <a:r>
              <a:rPr lang="en-US" dirty="0"/>
              <a:t>)]</a:t>
            </a:r>
          </a:p>
          <a:p>
            <a:r>
              <a:rPr lang="pl-PL" dirty="0"/>
              <a:t>As</a:t>
            </a:r>
            <a:r>
              <a:rPr lang="en-US" dirty="0"/>
              <a:t> </a:t>
            </a:r>
            <a:r>
              <a:rPr lang="pl-PL" dirty="0"/>
              <a:t>w→0</a:t>
            </a:r>
            <a:r>
              <a:rPr lang="pl-PL" baseline="30000" dirty="0"/>
              <a:t>+</a:t>
            </a:r>
            <a:r>
              <a:rPr lang="en-US" dirty="0"/>
              <a:t>, </a:t>
            </a:r>
            <a:r>
              <a:rPr lang="pl-PL" dirty="0"/>
              <a:t>w</a:t>
            </a:r>
            <a:r>
              <a:rPr lang="pl-PL" baseline="30000" dirty="0"/>
              <a:t>2</a:t>
            </a:r>
            <a:r>
              <a:rPr lang="pl-PL" dirty="0"/>
              <a:t>ln(4w</a:t>
            </a:r>
            <a:r>
              <a:rPr lang="pl-PL" baseline="30000" dirty="0"/>
              <a:t>2</a:t>
            </a:r>
            <a:r>
              <a:rPr lang="pl-PL" dirty="0"/>
              <a:t>)</a:t>
            </a:r>
            <a:r>
              <a:rPr lang="en-US" dirty="0"/>
              <a:t> </a:t>
            </a:r>
            <a:r>
              <a:rPr lang="pl-PL" dirty="0"/>
              <a:t>→</a:t>
            </a:r>
            <a:r>
              <a:rPr lang="en-US" dirty="0"/>
              <a:t> </a:t>
            </a:r>
            <a:r>
              <a:rPr lang="pl-PL" dirty="0"/>
              <a:t>(0)(−∞)</a:t>
            </a:r>
            <a:endParaRPr lang="en-US" dirty="0"/>
          </a:p>
          <a:p>
            <a:r>
              <a:rPr lang="en-US" altLang="en-US" dirty="0"/>
              <a:t>So, it’s indeterminate… </a:t>
            </a:r>
          </a:p>
          <a:p>
            <a:r>
              <a:rPr lang="en-US" altLang="en-US" dirty="0"/>
              <a:t>but we can’t use </a:t>
            </a:r>
            <a:r>
              <a:rPr lang="en-US" dirty="0" err="1"/>
              <a:t>L’Hôpital</a:t>
            </a:r>
            <a:r>
              <a:rPr lang="en-US" dirty="0"/>
              <a:t>…</a:t>
            </a:r>
            <a:endParaRPr lang="en-US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A43D3-CAF6-F3C1-5AF4-E579970B7C1D}"/>
              </a:ext>
            </a:extLst>
          </p:cNvPr>
          <p:cNvSpPr txBox="1"/>
          <p:nvPr/>
        </p:nvSpPr>
        <p:spPr>
          <a:xfrm>
            <a:off x="6553200" y="4267200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‘cause</a:t>
            </a:r>
            <a:r>
              <a:rPr lang="en-US" dirty="0"/>
              <a:t> it’s not a ratio…</a:t>
            </a:r>
          </a:p>
        </p:txBody>
      </p:sp>
    </p:spTree>
    <p:extLst>
      <p:ext uri="{BB962C8B-B14F-4D97-AF65-F5344CB8AC3E}">
        <p14:creationId xmlns:p14="http://schemas.microsoft.com/office/powerpoint/2010/main" val="276831352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DD400358-0AEA-4446-9930-E75D69D1E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i="0" dirty="0">
                <a:effectLst/>
              </a:rPr>
              <a:t>Calculate:</a:t>
            </a:r>
          </a:p>
          <a:p>
            <a:r>
              <a:rPr lang="en-US" dirty="0" err="1"/>
              <a:t>lim</a:t>
            </a:r>
            <a:r>
              <a:rPr lang="en-US" dirty="0"/>
              <a:t>(w→0</a:t>
            </a:r>
            <a:r>
              <a:rPr lang="en-US" baseline="30000" dirty="0"/>
              <a:t>+</a:t>
            </a:r>
            <a:r>
              <a:rPr lang="en-US" dirty="0"/>
              <a:t>) [w</a:t>
            </a:r>
            <a:r>
              <a:rPr lang="en-US" baseline="30000" dirty="0"/>
              <a:t>2</a:t>
            </a:r>
            <a:r>
              <a:rPr lang="en-US" dirty="0"/>
              <a:t>ln(4w</a:t>
            </a:r>
            <a:r>
              <a:rPr lang="en-US" baseline="30000" dirty="0"/>
              <a:t>2</a:t>
            </a:r>
            <a:r>
              <a:rPr lang="en-US" dirty="0"/>
              <a:t>)]</a:t>
            </a:r>
          </a:p>
          <a:p>
            <a:r>
              <a:rPr lang="pl-PL" dirty="0"/>
              <a:t>As</a:t>
            </a:r>
            <a:r>
              <a:rPr lang="en-US" dirty="0"/>
              <a:t> </a:t>
            </a:r>
            <a:r>
              <a:rPr lang="pl-PL" dirty="0"/>
              <a:t>w→0</a:t>
            </a:r>
            <a:r>
              <a:rPr lang="pl-PL" baseline="30000" dirty="0"/>
              <a:t>+</a:t>
            </a:r>
            <a:r>
              <a:rPr lang="en-US" dirty="0"/>
              <a:t>, </a:t>
            </a:r>
            <a:r>
              <a:rPr lang="pl-PL" dirty="0"/>
              <a:t>w</a:t>
            </a:r>
            <a:r>
              <a:rPr lang="pl-PL" baseline="30000" dirty="0"/>
              <a:t>2</a:t>
            </a:r>
            <a:r>
              <a:rPr lang="pl-PL" dirty="0"/>
              <a:t>ln(4w</a:t>
            </a:r>
            <a:r>
              <a:rPr lang="pl-PL" baseline="30000" dirty="0"/>
              <a:t>2</a:t>
            </a:r>
            <a:r>
              <a:rPr lang="pl-PL" dirty="0"/>
              <a:t>)</a:t>
            </a:r>
            <a:r>
              <a:rPr lang="en-US" dirty="0"/>
              <a:t> </a:t>
            </a:r>
            <a:r>
              <a:rPr lang="pl-PL" dirty="0"/>
              <a:t>→</a:t>
            </a:r>
            <a:r>
              <a:rPr lang="en-US" dirty="0"/>
              <a:t> </a:t>
            </a:r>
            <a:r>
              <a:rPr lang="pl-PL" dirty="0"/>
              <a:t>(0)(−∞)</a:t>
            </a:r>
            <a:endParaRPr lang="en-US" dirty="0"/>
          </a:p>
          <a:p>
            <a:r>
              <a:rPr lang="en-US" altLang="en-US" dirty="0"/>
              <a:t>So, it’s indeterminate… </a:t>
            </a:r>
          </a:p>
          <a:p>
            <a:r>
              <a:rPr lang="en-US" altLang="en-US" dirty="0"/>
              <a:t>but we can’t use </a:t>
            </a:r>
            <a:r>
              <a:rPr lang="en-US" dirty="0" err="1"/>
              <a:t>L’Hôpital</a:t>
            </a:r>
            <a:r>
              <a:rPr lang="en-US" dirty="0"/>
              <a:t>…</a:t>
            </a:r>
          </a:p>
          <a:p>
            <a:r>
              <a:rPr lang="en-US" altLang="en-US" dirty="0"/>
              <a:t>So we cheat! (A little bit…)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1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calculated extrema, we only had one variable… now we have two…</a:t>
            </a:r>
          </a:p>
        </p:txBody>
      </p:sp>
    </p:spTree>
    <p:extLst>
      <p:ext uri="{BB962C8B-B14F-4D97-AF65-F5344CB8AC3E}">
        <p14:creationId xmlns:p14="http://schemas.microsoft.com/office/powerpoint/2010/main" val="181840050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Calculate:</a:t>
                </a:r>
              </a:p>
              <a:p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[w</a:t>
                </a:r>
                <a:r>
                  <a:rPr lang="en-US" baseline="30000" dirty="0"/>
                  <a:t>2</a:t>
                </a:r>
                <a:r>
                  <a:rPr lang="en-US" dirty="0"/>
                  <a:t>ln(4w</a:t>
                </a:r>
                <a:r>
                  <a:rPr lang="en-US" baseline="30000" dirty="0"/>
                  <a:t>2</a:t>
                </a:r>
                <a:r>
                  <a:rPr lang="en-US" dirty="0"/>
                  <a:t>)]</a:t>
                </a:r>
              </a:p>
              <a:p>
                <a:r>
                  <a:rPr lang="en-US" altLang="en-US" dirty="0"/>
                  <a:t>Algebraically: </a:t>
                </a:r>
                <a:r>
                  <a:rPr lang="en-US" dirty="0"/>
                  <a:t>w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altLang="en-US" dirty="0"/>
                  <a:t>1/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w</m:t>
                            </m:r>
                          </m:e>
                          <m:sup>
                            <m:r>
                              <a:rPr lang="en-US" alt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en-US" sz="3000" dirty="0"/>
              </a:p>
              <a:p>
                <a:r>
                  <a:rPr lang="en-US" altLang="en-US" dirty="0"/>
                  <a:t>So we rewrite the problem as: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[ln(4w</a:t>
                </a:r>
                <a:r>
                  <a:rPr lang="en-US" baseline="30000" dirty="0"/>
                  <a:t>2</a:t>
                </a:r>
                <a:r>
                  <a:rPr lang="en-US" dirty="0"/>
                  <a:t>)/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w</m:t>
                            </m:r>
                          </m:e>
                          <m:sup>
                            <m:r>
                              <a:rPr lang="en-US" alt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altLang="en-US" dirty="0"/>
                  <a:t>Then it’s a -</a:t>
                </a:r>
                <a:r>
                  <a:rPr lang="pl-PL" dirty="0"/>
                  <a:t>∞</a:t>
                </a:r>
                <a:r>
                  <a:rPr lang="en-US" altLang="en-US" dirty="0"/>
                  <a:t>/</a:t>
                </a:r>
                <a:r>
                  <a:rPr lang="pl-PL" dirty="0"/>
                  <a:t>∞</a:t>
                </a:r>
                <a:r>
                  <a:rPr lang="en-US" altLang="en-US" dirty="0"/>
                  <a:t> </a:t>
                </a:r>
                <a:r>
                  <a:rPr lang="en-US" dirty="0" err="1"/>
                  <a:t>L’Hôpital</a:t>
                </a:r>
                <a:r>
                  <a:rPr lang="en-US" dirty="0"/>
                  <a:t>!</a:t>
                </a:r>
              </a:p>
              <a:p>
                <a:r>
                  <a:rPr lang="en-US" altLang="en-US" dirty="0"/>
                  <a:t>Try it!</a:t>
                </a:r>
              </a:p>
            </p:txBody>
          </p:sp>
        </mc:Choice>
        <mc:Fallback xmlns="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CC0DA-18E5-CED4-4688-A8A2C0C47EC4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8396D-2765-8891-073A-623F756E32B2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298301845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Calculate:</a:t>
                </a:r>
              </a:p>
              <a:p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[w</a:t>
                </a:r>
                <a:r>
                  <a:rPr lang="en-US" baseline="30000" dirty="0"/>
                  <a:t>2</a:t>
                </a:r>
                <a:r>
                  <a:rPr lang="en-US" dirty="0"/>
                  <a:t>ln(4w</a:t>
                </a:r>
                <a:r>
                  <a:rPr lang="en-US" baseline="30000" dirty="0"/>
                  <a:t>2</a:t>
                </a:r>
                <a:r>
                  <a:rPr lang="en-US" dirty="0"/>
                  <a:t>)]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[ln(4w</a:t>
                </a:r>
                <a:r>
                  <a:rPr lang="en-US" baseline="30000" dirty="0"/>
                  <a:t>2</a:t>
                </a:r>
                <a:r>
                  <a:rPr lang="en-US" dirty="0"/>
                  <a:t>)/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w</m:t>
                            </m:r>
                          </m:e>
                          <m:sup>
                            <m:r>
                              <a:rPr lang="en-US" alt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>
                  <a:spcBef>
                    <a:spcPts val="0"/>
                  </a:spcBef>
                </a:pPr>
                <a:r>
                  <a:rPr lang="pl-PL" dirty="0"/>
                  <a:t>lim</a:t>
                </a:r>
                <a:r>
                  <a:rPr lang="en-US" dirty="0"/>
                  <a:t>(</a:t>
                </a:r>
                <a:r>
                  <a:rPr lang="pl-PL" dirty="0"/>
                  <a:t>w→0</a:t>
                </a:r>
                <a:r>
                  <a:rPr lang="pl-PL" baseline="30000" dirty="0"/>
                  <a:t>+</a:t>
                </a:r>
                <a:r>
                  <a:rPr lang="en-US" dirty="0"/>
                  <a:t>) (</a:t>
                </a:r>
                <a:r>
                  <a:rPr lang="pl-PL" dirty="0"/>
                  <a:t>2/w</a:t>
                </a:r>
                <a:r>
                  <a:rPr lang="en-US" dirty="0"/>
                  <a:t>)/(</a:t>
                </a:r>
                <a:r>
                  <a:rPr lang="pl-PL" dirty="0"/>
                  <a:t>−2/w</a:t>
                </a:r>
                <a:r>
                  <a:rPr lang="pl-PL" baseline="30000" dirty="0"/>
                  <a:t>3</a:t>
                </a:r>
                <a:r>
                  <a:rPr lang="en-US" dirty="0"/>
                  <a:t>)</a:t>
                </a:r>
                <a:br>
                  <a:rPr lang="pl-PL" dirty="0"/>
                </a:br>
                <a:r>
                  <a:rPr lang="en-US" dirty="0"/>
                  <a:t>Hmm… looks like </a:t>
                </a:r>
                <a:r>
                  <a:rPr lang="pl-PL" dirty="0"/>
                  <a:t>∞</a:t>
                </a:r>
                <a:r>
                  <a:rPr lang="en-US" dirty="0"/>
                  <a:t>/-</a:t>
                </a:r>
                <a:r>
                  <a:rPr lang="pl-PL" dirty="0"/>
                  <a:t>∞</a:t>
                </a:r>
                <a:r>
                  <a:rPr lang="en-US" dirty="0"/>
                  <a:t> …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Another </a:t>
                </a:r>
                <a:r>
                  <a:rPr lang="en-US" dirty="0" err="1"/>
                  <a:t>L’Hôpital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710E7A-77E1-C757-13D6-7E8B4C6CD626}"/>
              </a:ext>
            </a:extLst>
          </p:cNvPr>
          <p:cNvSpPr txBox="1"/>
          <p:nvPr/>
        </p:nvSpPr>
        <p:spPr>
          <a:xfrm>
            <a:off x="6172200" y="5934670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log(AB) = log(A) + log(B)</a:t>
            </a:r>
          </a:p>
          <a:p>
            <a:r>
              <a:rPr lang="en-US" dirty="0"/>
              <a:t>log(A/B) = log(A) – log(B)</a:t>
            </a:r>
          </a:p>
          <a:p>
            <a:r>
              <a:rPr lang="en-US" dirty="0"/>
              <a:t>log(A</a:t>
            </a:r>
            <a:r>
              <a:rPr lang="en-US" baseline="30000" dirty="0"/>
              <a:t>B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 err="1"/>
              <a:t>log</a:t>
            </a:r>
            <a:r>
              <a:rPr lang="en-US" dirty="0"/>
              <a:t>(A)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CA3EE-F304-B22B-3BE0-D210787BF1FB}"/>
              </a:ext>
            </a:extLst>
          </p:cNvPr>
          <p:cNvSpPr txBox="1"/>
          <p:nvPr/>
        </p:nvSpPr>
        <p:spPr>
          <a:xfrm>
            <a:off x="0" y="6488668"/>
            <a:ext cx="3647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(u))/dx = 1/u </a:t>
            </a:r>
            <a:r>
              <a:rPr lang="en-US" dirty="0" err="1"/>
              <a:t>log</a:t>
            </a:r>
            <a:r>
              <a:rPr lang="en-US" baseline="-25000" dirty="0" err="1"/>
              <a:t>a</a:t>
            </a:r>
            <a:r>
              <a:rPr lang="en-US" dirty="0"/>
              <a:t>(e) du</a:t>
            </a:r>
          </a:p>
        </p:txBody>
      </p:sp>
    </p:spTree>
    <p:extLst>
      <p:ext uri="{BB962C8B-B14F-4D97-AF65-F5344CB8AC3E}">
        <p14:creationId xmlns:p14="http://schemas.microsoft.com/office/powerpoint/2010/main" val="3773586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Calculate:</a:t>
                </a:r>
              </a:p>
              <a:p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[w</a:t>
                </a:r>
                <a:r>
                  <a:rPr lang="en-US" baseline="30000" dirty="0"/>
                  <a:t>2</a:t>
                </a:r>
                <a:r>
                  <a:rPr lang="en-US" dirty="0"/>
                  <a:t>ln(4w</a:t>
                </a:r>
                <a:r>
                  <a:rPr lang="en-US" baseline="30000" dirty="0"/>
                  <a:t>2</a:t>
                </a:r>
                <a:r>
                  <a:rPr lang="en-US" dirty="0"/>
                  <a:t>)]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[ln(4w</a:t>
                </a:r>
                <a:r>
                  <a:rPr lang="en-US" baseline="30000" dirty="0"/>
                  <a:t>2</a:t>
                </a:r>
                <a:r>
                  <a:rPr lang="en-US" dirty="0"/>
                  <a:t>)/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w</m:t>
                            </m:r>
                          </m:e>
                          <m:sup>
                            <m:r>
                              <a:rPr lang="en-US" alt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>
                  <a:spcBef>
                    <a:spcPts val="0"/>
                  </a:spcBef>
                </a:pPr>
                <a:r>
                  <a:rPr lang="pl-PL" dirty="0"/>
                  <a:t>lim</a:t>
                </a:r>
                <a:r>
                  <a:rPr lang="en-US" dirty="0"/>
                  <a:t>(</a:t>
                </a:r>
                <a:r>
                  <a:rPr lang="pl-PL" dirty="0"/>
                  <a:t>w→0</a:t>
                </a:r>
                <a:r>
                  <a:rPr lang="pl-PL" baseline="30000" dirty="0"/>
                  <a:t>+</a:t>
                </a:r>
                <a:r>
                  <a:rPr lang="en-US" dirty="0"/>
                  <a:t>) (</a:t>
                </a:r>
                <a:r>
                  <a:rPr lang="pl-PL" dirty="0"/>
                  <a:t>2/w</a:t>
                </a:r>
                <a:r>
                  <a:rPr lang="en-US" dirty="0"/>
                  <a:t>)/(</a:t>
                </a:r>
                <a:r>
                  <a:rPr lang="pl-PL" dirty="0"/>
                  <a:t>−2/w</a:t>
                </a:r>
                <a:r>
                  <a:rPr lang="pl-PL" baseline="30000" dirty="0"/>
                  <a:t>3</a:t>
                </a:r>
                <a:r>
                  <a:rPr lang="en-US" dirty="0"/>
                  <a:t>)</a:t>
                </a:r>
                <a:br>
                  <a:rPr lang="pl-PL" dirty="0"/>
                </a:br>
                <a:r>
                  <a:rPr lang="en-US" dirty="0"/>
                  <a:t>Actually, get stuck in a never-ending chain of infinity divided by infinity forms no matter how many times we apply </a:t>
                </a:r>
                <a:r>
                  <a:rPr lang="en-US" dirty="0" err="1"/>
                  <a:t>L’Hospital’s</a:t>
                </a:r>
                <a:r>
                  <a:rPr lang="en-US" dirty="0"/>
                  <a:t> Rule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4281" b="-8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0089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i="0" dirty="0">
                    <a:effectLst/>
                  </a:rPr>
                  <a:t>Calculate:</a:t>
                </a:r>
              </a:p>
              <a:p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[w</a:t>
                </a:r>
                <a:r>
                  <a:rPr lang="en-US" baseline="30000" dirty="0"/>
                  <a:t>2</a:t>
                </a:r>
                <a:r>
                  <a:rPr lang="en-US" dirty="0"/>
                  <a:t>ln(4w</a:t>
                </a:r>
                <a:r>
                  <a:rPr lang="en-US" baseline="30000" dirty="0"/>
                  <a:t>2</a:t>
                </a:r>
                <a:r>
                  <a:rPr lang="en-US" dirty="0"/>
                  <a:t>)]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lim</a:t>
                </a:r>
                <a:r>
                  <a:rPr lang="en-US" dirty="0"/>
                  <a:t>(w→0</a:t>
                </a:r>
                <a:r>
                  <a:rPr lang="en-US" baseline="30000" dirty="0"/>
                  <a:t>+</a:t>
                </a:r>
                <a:r>
                  <a:rPr lang="en-US" dirty="0"/>
                  <a:t>) [ln(4w</a:t>
                </a:r>
                <a:r>
                  <a:rPr lang="en-US" baseline="30000" dirty="0"/>
                  <a:t>2</a:t>
                </a:r>
                <a:r>
                  <a:rPr lang="en-US" dirty="0"/>
                  <a:t>)/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3000" dirty="0"/>
                              <m:t>w</m:t>
                            </m:r>
                          </m:e>
                          <m:sup>
                            <m:r>
                              <a:rPr lang="en-US" alt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]</a:t>
                </a:r>
              </a:p>
              <a:p>
                <a:pPr>
                  <a:spcBef>
                    <a:spcPts val="0"/>
                  </a:spcBef>
                </a:pPr>
                <a:r>
                  <a:rPr lang="pl-PL" dirty="0"/>
                  <a:t>lim</a:t>
                </a:r>
                <a:r>
                  <a:rPr lang="en-US" dirty="0"/>
                  <a:t>(</a:t>
                </a:r>
                <a:r>
                  <a:rPr lang="pl-PL" dirty="0"/>
                  <a:t>w→0</a:t>
                </a:r>
                <a:r>
                  <a:rPr lang="pl-PL" baseline="30000" dirty="0"/>
                  <a:t>+</a:t>
                </a:r>
                <a:r>
                  <a:rPr lang="en-US" dirty="0"/>
                  <a:t>) (</a:t>
                </a:r>
                <a:r>
                  <a:rPr lang="pl-PL" dirty="0"/>
                  <a:t>2/w</a:t>
                </a:r>
                <a:r>
                  <a:rPr lang="en-US" dirty="0"/>
                  <a:t>)/(</a:t>
                </a:r>
                <a:r>
                  <a:rPr lang="pl-PL" dirty="0"/>
                  <a:t>−2/w</a:t>
                </a:r>
                <a:r>
                  <a:rPr lang="pl-PL" baseline="30000" dirty="0"/>
                  <a:t>3</a:t>
                </a:r>
                <a:r>
                  <a:rPr lang="en-US" dirty="0"/>
                  <a:t>)</a:t>
                </a:r>
                <a:br>
                  <a:rPr lang="pl-PL" dirty="0"/>
                </a:br>
                <a:r>
                  <a:rPr lang="en-US" dirty="0"/>
                  <a:t>BUT… a little algebra (it NEVER goes away) simplifies the problem to: </a:t>
                </a:r>
                <a:r>
                  <a:rPr lang="pl-PL" dirty="0"/>
                  <a:t>lim</a:t>
                </a:r>
                <a:r>
                  <a:rPr lang="en-US" dirty="0"/>
                  <a:t>(</a:t>
                </a:r>
                <a:r>
                  <a:rPr lang="pl-PL" dirty="0"/>
                  <a:t>w→0</a:t>
                </a:r>
                <a:r>
                  <a:rPr lang="pl-PL" baseline="30000" dirty="0"/>
                  <a:t>+</a:t>
                </a:r>
                <a:r>
                  <a:rPr lang="en-US" dirty="0"/>
                  <a:t>) </a:t>
                </a:r>
                <a:r>
                  <a:rPr lang="pl-PL" dirty="0"/>
                  <a:t>−w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FFFF00"/>
                    </a:solidFill>
                  </a:rPr>
                  <a:t>0</a:t>
                </a:r>
                <a:br>
                  <a:rPr lang="pl-PL" dirty="0"/>
                </a:br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65539" name="Content Placeholder 2">
                <a:extLst>
                  <a:ext uri="{FF2B5EF4-FFF2-40B4-BE49-F238E27FC236}">
                    <a16:creationId xmlns:a16="http://schemas.microsoft.com/office/drawing/2014/main" id="{DD400358-0AEA-4446-9930-E75D69D1E3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946" r="-2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5141697-1BDA-4EF5-9A4B-7368FC780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46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0081A-6A80-E013-649A-B19158D03279}"/>
              </a:ext>
            </a:extLst>
          </p:cNvPr>
          <p:cNvSpPr/>
          <p:nvPr/>
        </p:nvSpPr>
        <p:spPr>
          <a:xfrm>
            <a:off x="0" y="65532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http://www.shutterstock.com/s/whew/search.html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A27336-D549-A3DE-F2BC-0B2753343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380" y="262622"/>
            <a:ext cx="4241800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14095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97DAB6E-CE06-7F0E-E361-18A66241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4191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Today we covered:</a:t>
            </a:r>
          </a:p>
          <a:p>
            <a:r>
              <a:rPr lang="en-US" dirty="0">
                <a:solidFill>
                  <a:srgbClr val="002060"/>
                </a:solidFill>
              </a:rPr>
              <a:t>	Optimization</a:t>
            </a:r>
          </a:p>
          <a:p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err="1">
                <a:solidFill>
                  <a:srgbClr val="002060"/>
                </a:solidFill>
              </a:rPr>
              <a:t>L’Hôpital’s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Rule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	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calculated extrema, we only had one variable… now we have two…</a:t>
            </a:r>
          </a:p>
          <a:p>
            <a:r>
              <a:rPr lang="en-US" dirty="0"/>
              <a:t>But we can write either variable as a function of the other</a:t>
            </a:r>
          </a:p>
        </p:txBody>
      </p:sp>
    </p:spTree>
    <p:extLst>
      <p:ext uri="{BB962C8B-B14F-4D97-AF65-F5344CB8AC3E}">
        <p14:creationId xmlns:p14="http://schemas.microsoft.com/office/powerpoint/2010/main" val="950011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 </a:t>
            </a:r>
            <a:r>
              <a:rPr lang="en-US" dirty="0"/>
              <a:t>P = </a:t>
            </a:r>
            <a:r>
              <a:rPr lang="en-US" dirty="0" err="1"/>
              <a:t>xy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4: </a:t>
            </a:r>
            <a:r>
              <a:rPr lang="en-US" i="0" dirty="0">
                <a:effectLst/>
              </a:rPr>
              <a:t>x + y =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5: solve for y: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y = 300 – 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Now</a:t>
            </a:r>
            <a:r>
              <a:rPr lang="en-US" dirty="0">
                <a:ea typeface="Times New Roman" panose="02020603050405020304" pitchFamily="18" charset="0"/>
              </a:rPr>
              <a:t>, combine the two equations: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E855D-A5F4-4129-8163-247C4D1A2EE5}"/>
              </a:ext>
            </a:extLst>
          </p:cNvPr>
          <p:cNvSpPr txBox="1"/>
          <p:nvPr/>
        </p:nvSpPr>
        <p:spPr>
          <a:xfrm>
            <a:off x="5791200" y="6468374"/>
            <a:ext cx="33528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 Combine the two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3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sum is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 </a:t>
            </a:r>
            <a:r>
              <a:rPr lang="en-US" dirty="0"/>
              <a:t>P = </a:t>
            </a:r>
            <a:r>
              <a:rPr lang="en-US" dirty="0" err="1"/>
              <a:t>xy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4: </a:t>
            </a:r>
            <a:r>
              <a:rPr lang="en-US" i="0" dirty="0">
                <a:effectLst/>
              </a:rPr>
              <a:t>x + y = 300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5: solve for y: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y = 300 – x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Now</a:t>
            </a:r>
            <a:r>
              <a:rPr lang="en-US" dirty="0">
                <a:ea typeface="Times New Roman" panose="02020603050405020304" pitchFamily="18" charset="0"/>
              </a:rPr>
              <a:t>, combine the two equations: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		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P = x(300-x)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E855D-A5F4-4129-8163-247C4D1A2EE5}"/>
              </a:ext>
            </a:extLst>
          </p:cNvPr>
          <p:cNvSpPr txBox="1"/>
          <p:nvPr/>
        </p:nvSpPr>
        <p:spPr>
          <a:xfrm>
            <a:off x="5791200" y="6468374"/>
            <a:ext cx="33528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 Combine the two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4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 </a:t>
            </a:r>
            <a:r>
              <a:rPr lang="en-US" dirty="0"/>
              <a:t>P = </a:t>
            </a:r>
            <a:r>
              <a:rPr lang="en-US" dirty="0" err="1"/>
              <a:t>xy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+ y = 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5: y = 300-x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P = x(300-x) = 300x – x</a:t>
            </a:r>
            <a:r>
              <a:rPr lang="en-US" i="0" baseline="30000" dirty="0">
                <a:effectLst/>
              </a:rPr>
              <a:t>2</a:t>
            </a:r>
            <a:r>
              <a:rPr lang="en-US" i="0" dirty="0">
                <a:solidFill>
                  <a:srgbClr val="FFFF00"/>
                </a:solidFill>
                <a:effectLst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6: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84999-3FAF-4176-B2B9-63A174FDFEEF}"/>
              </a:ext>
            </a:extLst>
          </p:cNvPr>
          <p:cNvSpPr txBox="1"/>
          <p:nvPr/>
        </p:nvSpPr>
        <p:spPr>
          <a:xfrm>
            <a:off x="6248400" y="6456236"/>
            <a:ext cx="28956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6)  Find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1495971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</a:t>
            </a:r>
            <a:r>
              <a:rPr lang="en-US" dirty="0" err="1"/>
              <a:t>xy</a:t>
            </a:r>
            <a:r>
              <a:rPr lang="en-US" dirty="0"/>
              <a:t> = 300x – 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+ y = 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6: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P = 300x - </a:t>
            </a:r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P’ = 300 - 2x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7: 300 – 2x = 0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6DF69-59EE-4CF4-B1CA-8786FABAC9B3}"/>
              </a:ext>
            </a:extLst>
          </p:cNvPr>
          <p:cNvSpPr txBox="1"/>
          <p:nvPr/>
        </p:nvSpPr>
        <p:spPr>
          <a:xfrm>
            <a:off x="6321725" y="6482115"/>
            <a:ext cx="28194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7)  Set = 0 and solve</a:t>
            </a:r>
          </a:p>
        </p:txBody>
      </p:sp>
    </p:spTree>
    <p:extLst>
      <p:ext uri="{BB962C8B-B14F-4D97-AF65-F5344CB8AC3E}">
        <p14:creationId xmlns:p14="http://schemas.microsoft.com/office/powerpoint/2010/main" val="7584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algn="l"/>
            <a:r>
              <a:rPr lang="en-US" sz="3200" dirty="0"/>
              <a:t>Outcome 3) Apply derivatives to solve </a:t>
            </a:r>
            <a:r>
              <a:rPr lang="en-US" sz="3200" dirty="0">
                <a:solidFill>
                  <a:srgbClr val="FFC000"/>
                </a:solidFill>
              </a:rPr>
              <a:t>optimization</a:t>
            </a:r>
            <a:r>
              <a:rPr lang="en-US" sz="3200" dirty="0"/>
              <a:t> and related rates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/>
              <a:t>problems</a:t>
            </a:r>
          </a:p>
          <a:p>
            <a:pPr algn="l"/>
            <a:r>
              <a:rPr lang="en-US" sz="3200" dirty="0"/>
              <a:t>Outcome 4) Use </a:t>
            </a:r>
            <a:r>
              <a:rPr lang="en-US" sz="3200" dirty="0">
                <a:solidFill>
                  <a:srgbClr val="FFC000"/>
                </a:solidFill>
              </a:rPr>
              <a:t>L’Hôpital’s Rule </a:t>
            </a:r>
            <a:r>
              <a:rPr lang="en-US" sz="3200" dirty="0"/>
              <a:t>and other methods to calculate nontrivial limits of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55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</a:t>
            </a:r>
            <a:r>
              <a:rPr lang="en-US" dirty="0" err="1"/>
              <a:t>xy</a:t>
            </a:r>
            <a:r>
              <a:rPr lang="en-US" dirty="0"/>
              <a:t> = 300x – 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+ y = 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P’ = 300 - 2x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7: P’ = 300 – 2x = 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if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x = 150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8: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3960E3-8FE9-4E8E-B368-CED5BE9316C2}"/>
              </a:ext>
            </a:extLst>
          </p:cNvPr>
          <p:cNvSpPr txBox="1"/>
          <p:nvPr/>
        </p:nvSpPr>
        <p:spPr>
          <a:xfrm>
            <a:off x="5105400" y="601533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1800" dirty="0"/>
              <a:t>8) Is it the max or min you want?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9) If not, try the endpoints of the  </a:t>
            </a:r>
          </a:p>
          <a:p>
            <a:pPr>
              <a:spcBef>
                <a:spcPts val="0"/>
              </a:spcBef>
            </a:pPr>
            <a:r>
              <a:rPr lang="en-US" altLang="en-US" sz="1800" dirty="0"/>
              <a:t>   interval</a:t>
            </a:r>
          </a:p>
        </p:txBody>
      </p:sp>
    </p:spTree>
    <p:extLst>
      <p:ext uri="{BB962C8B-B14F-4D97-AF65-F5344CB8AC3E}">
        <p14:creationId xmlns:p14="http://schemas.microsoft.com/office/powerpoint/2010/main" val="3247468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</a:t>
            </a:r>
            <a:r>
              <a:rPr lang="en-US" dirty="0" err="1"/>
              <a:t>xy</a:t>
            </a:r>
            <a:r>
              <a:rPr lang="en-US" dirty="0"/>
              <a:t> = 300x – 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+ y = 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P’ = 300 - 2x</a:t>
            </a:r>
            <a:r>
              <a:rPr lang="en-US" dirty="0">
                <a:effectLst/>
                <a:ea typeface="Times New Roman" panose="02020603050405020304" pitchFamily="18" charset="0"/>
              </a:rPr>
              <a:t> = </a:t>
            </a:r>
            <a:r>
              <a:rPr lang="en-US" dirty="0">
                <a:ea typeface="Times New Roman" panose="02020603050405020304" pitchFamily="18" charset="0"/>
              </a:rPr>
              <a:t>0 if x = 150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8: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300(150) – (150)</a:t>
            </a:r>
            <a:r>
              <a:rPr lang="en-US" baseline="30000" dirty="0"/>
              <a:t>2</a:t>
            </a:r>
            <a:r>
              <a:rPr lang="en-US" dirty="0"/>
              <a:t> = 22500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300(149) – (149)</a:t>
            </a:r>
            <a:r>
              <a:rPr lang="en-US" baseline="30000" dirty="0"/>
              <a:t>2</a:t>
            </a:r>
            <a:r>
              <a:rPr lang="en-US" dirty="0"/>
              <a:t> = 22499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300(151) – (151)</a:t>
            </a:r>
            <a:r>
              <a:rPr lang="en-US" baseline="30000" dirty="0"/>
              <a:t>2</a:t>
            </a:r>
            <a:r>
              <a:rPr lang="en-US" dirty="0"/>
              <a:t> = 22499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it’s a </a:t>
            </a:r>
            <a:r>
              <a:rPr lang="en-US" dirty="0">
                <a:solidFill>
                  <a:srgbClr val="FFFF00"/>
                </a:solidFill>
              </a:rPr>
              <a:t>max</a:t>
            </a:r>
            <a:r>
              <a:rPr lang="en-US" dirty="0"/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7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maximize the product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 = </a:t>
            </a:r>
            <a:r>
              <a:rPr lang="en-US" dirty="0" err="1"/>
              <a:t>xy</a:t>
            </a:r>
            <a:r>
              <a:rPr lang="en-US" dirty="0"/>
              <a:t> = 300x – 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x + y = 300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x = 150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y </a:t>
            </a:r>
            <a:r>
              <a:rPr lang="en-US" dirty="0">
                <a:ea typeface="Times New Roman" panose="02020603050405020304" pitchFamily="18" charset="0"/>
              </a:rPr>
              <a:t>= 300 – x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= 150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(which are both positive – another requirement)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P </a:t>
            </a:r>
            <a:r>
              <a:rPr lang="en-US" dirty="0">
                <a:ea typeface="Times New Roman" panose="02020603050405020304" pitchFamily="18" charset="0"/>
              </a:rPr>
              <a:t>= (150)(150)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= 22,500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3444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two positive numbers such that x+2y=50 and (x+1)(y+2) is a maximum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Still no pic!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2: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578AC-D9ED-4C8A-A6E5-78F620427A43}"/>
              </a:ext>
            </a:extLst>
          </p:cNvPr>
          <p:cNvSpPr txBox="1"/>
          <p:nvPr/>
        </p:nvSpPr>
        <p:spPr>
          <a:xfrm>
            <a:off x="5715000" y="6172200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 What are you trying to maximize/minimize?</a:t>
            </a:r>
          </a:p>
        </p:txBody>
      </p:sp>
    </p:spTree>
    <p:extLst>
      <p:ext uri="{BB962C8B-B14F-4D97-AF65-F5344CB8AC3E}">
        <p14:creationId xmlns:p14="http://schemas.microsoft.com/office/powerpoint/2010/main" val="2509854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two positive numbers such that x+2y=50 and (x+1)(y+2) is a maximum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Still no pic!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2: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Maximize </a:t>
            </a:r>
            <a:r>
              <a:rPr lang="en-US" sz="3900" i="0" dirty="0">
                <a:solidFill>
                  <a:srgbClr val="FFFF00"/>
                </a:solidFill>
                <a:effectLst/>
              </a:rPr>
              <a:t>(x+1)(y+2)</a:t>
            </a:r>
            <a:endParaRPr lang="en-US" sz="39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3: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1ED4A-3722-411A-A811-F642D274A649}"/>
              </a:ext>
            </a:extLst>
          </p:cNvPr>
          <p:cNvSpPr txBox="1"/>
          <p:nvPr/>
        </p:nvSpPr>
        <p:spPr>
          <a:xfrm>
            <a:off x="4953000" y="6205918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 Find an equation relating the variables</a:t>
            </a:r>
          </a:p>
        </p:txBody>
      </p:sp>
    </p:spTree>
    <p:extLst>
      <p:ext uri="{BB962C8B-B14F-4D97-AF65-F5344CB8AC3E}">
        <p14:creationId xmlns:p14="http://schemas.microsoft.com/office/powerpoint/2010/main" val="3777600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two positive numbers such that x+2y=50 and </a:t>
            </a:r>
            <a:r>
              <a:rPr lang="en-US" sz="3900" dirty="0">
                <a:ea typeface="Times New Roman" panose="02020603050405020304" pitchFamily="18" charset="0"/>
              </a:rPr>
              <a:t>Step 3: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solidFill>
                  <a:srgbClr val="FFFF00"/>
                </a:solidFill>
                <a:effectLst/>
              </a:rPr>
              <a:t>(x+1)(y+2)</a:t>
            </a:r>
            <a:endParaRPr lang="en-US" sz="39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4: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3B8C9-967B-41A2-B01C-A6FB2F92F74B}"/>
              </a:ext>
            </a:extLst>
          </p:cNvPr>
          <p:cNvSpPr txBox="1"/>
          <p:nvPr/>
        </p:nvSpPr>
        <p:spPr>
          <a:xfrm>
            <a:off x="4576313" y="64770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 What is the constraint equation?</a:t>
            </a:r>
          </a:p>
        </p:txBody>
      </p:sp>
    </p:spTree>
    <p:extLst>
      <p:ext uri="{BB962C8B-B14F-4D97-AF65-F5344CB8AC3E}">
        <p14:creationId xmlns:p14="http://schemas.microsoft.com/office/powerpoint/2010/main" val="2399302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two positive numbers such that x+2y=50 and </a:t>
            </a: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4: </a:t>
            </a:r>
            <a:r>
              <a:rPr lang="en-US" sz="3900" i="0" dirty="0">
                <a:solidFill>
                  <a:srgbClr val="FFFF00"/>
                </a:solidFill>
                <a:effectLst/>
              </a:rPr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5: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75CEA-79E8-43EE-9955-880011F5D56D}"/>
              </a:ext>
            </a:extLst>
          </p:cNvPr>
          <p:cNvSpPr txBox="1"/>
          <p:nvPr/>
        </p:nvSpPr>
        <p:spPr>
          <a:xfrm>
            <a:off x="5105400" y="6480042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 Combine the two equations</a:t>
            </a:r>
          </a:p>
        </p:txBody>
      </p:sp>
    </p:spTree>
    <p:extLst>
      <p:ext uri="{BB962C8B-B14F-4D97-AF65-F5344CB8AC3E}">
        <p14:creationId xmlns:p14="http://schemas.microsoft.com/office/powerpoint/2010/main" val="2582695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5: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x = 50-2y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P</a:t>
            </a:r>
            <a:r>
              <a:rPr lang="en-US" sz="3900" dirty="0">
                <a:ea typeface="Times New Roman" panose="02020603050405020304" pitchFamily="18" charset="0"/>
              </a:rPr>
              <a:t>=(50-2y+1)(y+2)=(51-2y)(y+2)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= 51y+102-2y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-4y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= -2y</a:t>
            </a:r>
            <a:r>
              <a:rPr lang="en-US" sz="3900" baseline="30000" dirty="0">
                <a:solidFill>
                  <a:srgbClr val="FFFF00"/>
                </a:solidFill>
                <a:ea typeface="Times New Roman" panose="02020603050405020304" pitchFamily="18" charset="0"/>
              </a:rPr>
              <a:t>2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+47y+102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6: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581D6-094E-42B9-BAC9-28E1DBCFD117}"/>
              </a:ext>
            </a:extLst>
          </p:cNvPr>
          <p:cNvSpPr txBox="1"/>
          <p:nvPr/>
        </p:nvSpPr>
        <p:spPr>
          <a:xfrm>
            <a:off x="6096000" y="6482115"/>
            <a:ext cx="30480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6)  Find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780424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+47y+102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6: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P’ = -4y + 47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7: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BD556-8747-40DF-A1E9-FCF2D191CAFE}"/>
              </a:ext>
            </a:extLst>
          </p:cNvPr>
          <p:cNvSpPr txBox="1"/>
          <p:nvPr/>
        </p:nvSpPr>
        <p:spPr>
          <a:xfrm>
            <a:off x="6324600" y="6482115"/>
            <a:ext cx="27432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7)  Set = 0 and solve</a:t>
            </a:r>
          </a:p>
        </p:txBody>
      </p:sp>
    </p:spTree>
    <p:extLst>
      <p:ext uri="{BB962C8B-B14F-4D97-AF65-F5344CB8AC3E}">
        <p14:creationId xmlns:p14="http://schemas.microsoft.com/office/powerpoint/2010/main" val="363304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6BA23-B298-396E-ED89-0E27FDBA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Tutoring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4EAEA-BB1A-3557-7F34-D9E5B867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638800"/>
          </a:xfrm>
        </p:spPr>
        <p:txBody>
          <a:bodyPr/>
          <a:lstStyle/>
          <a:p>
            <a:r>
              <a:rPr lang="en-US" dirty="0"/>
              <a:t>Starting sometime in July 2023 CTU is moving to a new tutoring service: Tutor.com</a:t>
            </a:r>
          </a:p>
          <a:p>
            <a:pPr marL="800100" marR="0" indent="-5715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Sessions day or night </a:t>
            </a:r>
          </a:p>
          <a:p>
            <a:pPr marL="800100" marR="0" indent="-5715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 scheduling needed</a:t>
            </a:r>
          </a:p>
          <a:p>
            <a:pPr marL="800100" marR="0" indent="-5715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Audio option</a:t>
            </a:r>
          </a:p>
          <a:p>
            <a:pPr marL="800100" marR="0" indent="-571500" algn="l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Faster paper reviews</a:t>
            </a:r>
          </a:p>
          <a:p>
            <a:pPr marL="457200" marR="0" indent="-2286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Link at the bottom of the</a:t>
            </a:r>
          </a:p>
          <a:p>
            <a:pPr marL="457200" marR="0" indent="-2286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Course Overview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34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+47y+102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7: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P’ = -4y + 47 = 0 if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y = 47/4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8: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75A8F7-317E-4F59-B3C6-D8C0D18FC59A}"/>
              </a:ext>
            </a:extLst>
          </p:cNvPr>
          <p:cNvSpPr txBox="1"/>
          <p:nvPr/>
        </p:nvSpPr>
        <p:spPr>
          <a:xfrm>
            <a:off x="5029200" y="5934670"/>
            <a:ext cx="4114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8)  Is it the max or min you want?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9)  If not, try the endpoints of the interval</a:t>
            </a:r>
          </a:p>
        </p:txBody>
      </p:sp>
    </p:spTree>
    <p:extLst>
      <p:ext uri="{BB962C8B-B14F-4D97-AF65-F5344CB8AC3E}">
        <p14:creationId xmlns:p14="http://schemas.microsoft.com/office/powerpoint/2010/main" val="238066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+47y+102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P’ = -4y + 47 = 0 if y = 47/4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8: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=-2(47/4)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+47(47/4)+102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 = 378.125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-2(12)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+47(12)+102 = 378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-2(11)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+47(11)+102 = 377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So y = 47/4 is a max…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27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/>
              <a:t>x+2y=50		x = 50 - 2y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y=11.75 (or 47/4)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What is x?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89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positive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+47y+102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P’ = -4y + 47 = 0 if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y = 47/4 = 11.75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x</a:t>
            </a:r>
            <a:r>
              <a:rPr lang="en-US" sz="3900" dirty="0">
                <a:ea typeface="Times New Roman" panose="02020603050405020304" pitchFamily="18" charset="0"/>
              </a:rPr>
              <a:t> = 50 – 2y = 50 – 2(47/4)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</a:t>
            </a:r>
            <a:r>
              <a:rPr lang="en-US" sz="1000" dirty="0">
                <a:ea typeface="Times New Roman" panose="02020603050405020304" pitchFamily="18" charset="0"/>
              </a:rPr>
              <a:t>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= 106/4 </a:t>
            </a:r>
            <a:r>
              <a:rPr lang="en-US" sz="3900" dirty="0">
                <a:ea typeface="Times New Roman" panose="02020603050405020304" pitchFamily="18" charset="0"/>
              </a:rPr>
              <a:t>or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 53/2 </a:t>
            </a:r>
            <a:r>
              <a:rPr lang="en-US" sz="3900" dirty="0">
                <a:ea typeface="Times New Roman" panose="02020603050405020304" pitchFamily="18" charset="0"/>
              </a:rPr>
              <a:t>or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 26.5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And the maximum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P = 378.125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65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Let x and y be </a:t>
            </a:r>
            <a:r>
              <a:rPr lang="en-US" sz="3900" i="0" dirty="0">
                <a:solidFill>
                  <a:srgbClr val="FFC000"/>
                </a:solidFill>
                <a:effectLst/>
              </a:rPr>
              <a:t>positive</a:t>
            </a:r>
            <a:r>
              <a:rPr lang="en-US" sz="3900" i="0" dirty="0">
                <a:effectLst/>
              </a:rPr>
              <a:t> </a:t>
            </a:r>
            <a:r>
              <a:rPr lang="en-US" sz="3900" dirty="0"/>
              <a:t>x+2y=50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Maximize P=</a:t>
            </a:r>
            <a:r>
              <a:rPr lang="en-US" sz="3900" i="0" dirty="0">
                <a:effectLst/>
              </a:rPr>
              <a:t>(x+1)(y+2)</a:t>
            </a:r>
            <a:endParaRPr lang="en-US" sz="39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 = -2y</a:t>
            </a:r>
            <a:r>
              <a:rPr lang="en-US" sz="3900" baseline="30000" dirty="0"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+47y+102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P’ = -4y + 47 = 0 if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y = 47/4 = 11.75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x</a:t>
            </a:r>
            <a:r>
              <a:rPr lang="en-US" sz="3900" dirty="0">
                <a:ea typeface="Times New Roman" panose="02020603050405020304" pitchFamily="18" charset="0"/>
              </a:rPr>
              <a:t> = 50 – 2y = 50 – 2(47/4)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  </a:t>
            </a:r>
            <a:r>
              <a:rPr lang="en-US" sz="1000" dirty="0">
                <a:ea typeface="Times New Roman" panose="02020603050405020304" pitchFamily="18" charset="0"/>
              </a:rPr>
              <a:t>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= 106/4 </a:t>
            </a:r>
            <a:r>
              <a:rPr lang="en-US" sz="3900" dirty="0">
                <a:ea typeface="Times New Roman" panose="02020603050405020304" pitchFamily="18" charset="0"/>
              </a:rPr>
              <a:t>or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 53/2 </a:t>
            </a:r>
            <a:r>
              <a:rPr lang="en-US" sz="3900" dirty="0">
                <a:ea typeface="Times New Roman" panose="02020603050405020304" pitchFamily="18" charset="0"/>
              </a:rPr>
              <a:t>or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 26.5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And the maximum 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P = 378.125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AND y=47/4 and x=106/4 are both </a:t>
            </a:r>
            <a:r>
              <a:rPr lang="en-US" sz="3900" dirty="0">
                <a:solidFill>
                  <a:srgbClr val="FFC000"/>
                </a:solidFill>
                <a:ea typeface="Times New Roman" panose="02020603050405020304" pitchFamily="18" charset="0"/>
              </a:rPr>
              <a:t>positive</a:t>
            </a:r>
            <a:r>
              <a:rPr lang="en-US" sz="3900" dirty="0">
                <a:solidFill>
                  <a:srgbClr val="FFFF00"/>
                </a:solidFill>
                <a:ea typeface="Times New Roman" panose="02020603050405020304" pitchFamily="18" charset="0"/>
              </a:rPr>
              <a:t> numbers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9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39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50598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and for which the sum of one and 10 times the other is a minimum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Again, no pic…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2: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ABFFAE-2B76-4F95-8C8C-913F1A0085F4}"/>
              </a:ext>
            </a:extLst>
          </p:cNvPr>
          <p:cNvSpPr txBox="1"/>
          <p:nvPr/>
        </p:nvSpPr>
        <p:spPr>
          <a:xfrm>
            <a:off x="5867400" y="6211669"/>
            <a:ext cx="3229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2)  What are you trying to maximize/minimize?</a:t>
            </a:r>
          </a:p>
        </p:txBody>
      </p:sp>
    </p:spTree>
    <p:extLst>
      <p:ext uri="{BB962C8B-B14F-4D97-AF65-F5344CB8AC3E}">
        <p14:creationId xmlns:p14="http://schemas.microsoft.com/office/powerpoint/2010/main" val="301308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and for which the sum of one and 10 times the other is a minimum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Again, no pic…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Step 2: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rgbClr val="FFFF00"/>
                </a:solidFill>
                <a:effectLst/>
              </a:rPr>
              <a:t>sum of one and 10 times the other is a minimum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3: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3B0E4-C013-42CA-A40A-4EFAE71CB8BE}"/>
              </a:ext>
            </a:extLst>
          </p:cNvPr>
          <p:cNvSpPr txBox="1"/>
          <p:nvPr/>
        </p:nvSpPr>
        <p:spPr>
          <a:xfrm>
            <a:off x="5152845" y="6211669"/>
            <a:ext cx="3991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3)  Find an equation relating the variables</a:t>
            </a:r>
          </a:p>
        </p:txBody>
      </p:sp>
    </p:spTree>
    <p:extLst>
      <p:ext uri="{BB962C8B-B14F-4D97-AF65-F5344CB8AC3E}">
        <p14:creationId xmlns:p14="http://schemas.microsoft.com/office/powerpoint/2010/main" val="3613152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and for which the sum of one and 10 times the other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sum of one and 10 times the other is a minimum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3: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 = x + 10y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4: 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32677-DCC2-47A2-B65B-7B7EA3A53048}"/>
              </a:ext>
            </a:extLst>
          </p:cNvPr>
          <p:cNvSpPr txBox="1"/>
          <p:nvPr/>
        </p:nvSpPr>
        <p:spPr>
          <a:xfrm>
            <a:off x="5229045" y="6482115"/>
            <a:ext cx="3914955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4)  What is the constraint equation?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05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 = </a:t>
            </a:r>
            <a:r>
              <a:rPr lang="en-US" dirty="0">
                <a:effectLst/>
                <a:ea typeface="Times New Roman" panose="02020603050405020304" pitchFamily="18" charset="0"/>
              </a:rPr>
              <a:t>x + 10y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4: </a:t>
            </a:r>
            <a:r>
              <a:rPr lang="en-US" dirty="0" err="1">
                <a:solidFill>
                  <a:srgbClr val="FFFF00"/>
                </a:solidFill>
                <a:ea typeface="Times New Roman" panose="02020603050405020304" pitchFamily="18" charset="0"/>
              </a:rPr>
              <a:t>xy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 = 750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5: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5A487-EAB4-4DB6-B61F-E36F56AA2504}"/>
              </a:ext>
            </a:extLst>
          </p:cNvPr>
          <p:cNvSpPr txBox="1"/>
          <p:nvPr/>
        </p:nvSpPr>
        <p:spPr>
          <a:xfrm>
            <a:off x="5334000" y="6482115"/>
            <a:ext cx="3810000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5)  Combine the two equations</a:t>
            </a:r>
          </a:p>
        </p:txBody>
      </p:sp>
    </p:spTree>
    <p:extLst>
      <p:ext uri="{BB962C8B-B14F-4D97-AF65-F5344CB8AC3E}">
        <p14:creationId xmlns:p14="http://schemas.microsoft.com/office/powerpoint/2010/main" val="88127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C000"/>
                </a:solidFill>
              </a:rPr>
              <a:t>optimization</a:t>
            </a:r>
            <a:r>
              <a:rPr lang="en-US" dirty="0"/>
              <a:t> problems we are looking for the largest value or the smallest value that a function can take</a:t>
            </a:r>
          </a:p>
        </p:txBody>
      </p:sp>
    </p:spTree>
    <p:extLst>
      <p:ext uri="{BB962C8B-B14F-4D97-AF65-F5344CB8AC3E}">
        <p14:creationId xmlns:p14="http://schemas.microsoft.com/office/powerpoint/2010/main" val="7627300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 = x + 10y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a typeface="Times New Roman" panose="02020603050405020304" pitchFamily="18" charset="0"/>
              </a:rPr>
              <a:t>xy</a:t>
            </a:r>
            <a:r>
              <a:rPr lang="en-US" dirty="0">
                <a:ea typeface="Times New Roman" panose="02020603050405020304" pitchFamily="18" charset="0"/>
              </a:rPr>
              <a:t> = 750		</a:t>
            </a:r>
            <a:r>
              <a:rPr lang="en-US" dirty="0">
                <a:effectLst/>
                <a:ea typeface="Times New Roman" panose="02020603050405020304" pitchFamily="18" charset="0"/>
              </a:rPr>
              <a:t>Step 5: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y = 750/x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 = x + 10(750/x) = x + 7500/x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6: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EFE72-9386-44A2-A128-FC62FF0322F8}"/>
              </a:ext>
            </a:extLst>
          </p:cNvPr>
          <p:cNvSpPr txBox="1"/>
          <p:nvPr/>
        </p:nvSpPr>
        <p:spPr>
          <a:xfrm>
            <a:off x="6252714" y="6477000"/>
            <a:ext cx="2886973" cy="37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6)  Find the derivative</a:t>
            </a:r>
          </a:p>
        </p:txBody>
      </p:sp>
    </p:spTree>
    <p:extLst>
      <p:ext uri="{BB962C8B-B14F-4D97-AF65-F5344CB8AC3E}">
        <p14:creationId xmlns:p14="http://schemas.microsoft.com/office/powerpoint/2010/main" val="1673109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 = x + 10y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a typeface="Times New Roman" panose="02020603050405020304" pitchFamily="18" charset="0"/>
              </a:rPr>
              <a:t>xy</a:t>
            </a:r>
            <a:r>
              <a:rPr lang="en-US" dirty="0">
                <a:ea typeface="Times New Roman" panose="02020603050405020304" pitchFamily="18" charset="0"/>
              </a:rPr>
              <a:t> = 750		</a:t>
            </a:r>
            <a:r>
              <a:rPr lang="en-US" dirty="0">
                <a:effectLst/>
                <a:ea typeface="Times New Roman" panose="02020603050405020304" pitchFamily="18" charset="0"/>
              </a:rPr>
              <a:t>y = 750/x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 = x + 10(750/x) = x + 7500/x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Times New Roman" panose="02020603050405020304" pitchFamily="18" charset="0"/>
              </a:rPr>
              <a:t>Step 6: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S’ = 1 – 7500x</a:t>
            </a:r>
            <a:r>
              <a:rPr lang="en-US" baseline="300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-2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Step 7: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E3575-649A-42BE-B627-5C9DC92BF2EB}"/>
              </a:ext>
            </a:extLst>
          </p:cNvPr>
          <p:cNvSpPr txBox="1"/>
          <p:nvPr/>
        </p:nvSpPr>
        <p:spPr>
          <a:xfrm>
            <a:off x="6553200" y="6488668"/>
            <a:ext cx="2564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7)  Set = 0 and 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67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i="0" dirty="0">
                <a:effectLst/>
              </a:rPr>
              <a:t>Find two positive numbers whose product is 750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ea typeface="Times New Roman" panose="02020603050405020304" pitchFamily="18" charset="0"/>
              </a:rPr>
              <a:t>S = x + 10y is a 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 err="1">
                <a:ea typeface="Times New Roman" panose="02020603050405020304" pitchFamily="18" charset="0"/>
              </a:rPr>
              <a:t>xy</a:t>
            </a:r>
            <a:r>
              <a:rPr lang="en-US" sz="3900" dirty="0">
                <a:ea typeface="Times New Roman" panose="02020603050405020304" pitchFamily="18" charset="0"/>
              </a:rPr>
              <a:t> = 750		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y = 750/x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ea typeface="Times New Roman" panose="02020603050405020304" pitchFamily="18" charset="0"/>
              </a:rPr>
              <a:t>S = x + 10(750/x) = x + 7500/x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ea typeface="Times New Roman" panose="02020603050405020304" pitchFamily="18" charset="0"/>
              </a:rPr>
              <a:t>S’ = 1 – 7500x</a:t>
            </a:r>
            <a:r>
              <a:rPr lang="en-US" sz="3900" baseline="30000" dirty="0">
                <a:effectLst/>
                <a:ea typeface="Times New Roman" panose="02020603050405020304" pitchFamily="18" charset="0"/>
              </a:rPr>
              <a:t>-2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Step 7: 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1 – 7500x</a:t>
            </a:r>
            <a:r>
              <a:rPr lang="en-US" sz="3900" baseline="30000" dirty="0">
                <a:effectLst/>
                <a:ea typeface="Times New Roman" panose="02020603050405020304" pitchFamily="18" charset="0"/>
              </a:rPr>
              <a:t>-2</a:t>
            </a:r>
            <a:r>
              <a:rPr lang="en-US" sz="3900" dirty="0">
                <a:ea typeface="Times New Roman" panose="02020603050405020304" pitchFamily="18" charset="0"/>
              </a:rPr>
              <a:t> = 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ffectLst/>
                <a:ea typeface="Times New Roman" panose="02020603050405020304" pitchFamily="18" charset="0"/>
              </a:rPr>
              <a:t>		– 7500x</a:t>
            </a:r>
            <a:r>
              <a:rPr lang="en-US" sz="3900" baseline="30000" dirty="0">
                <a:effectLst/>
                <a:ea typeface="Times New Roman" panose="02020603050405020304" pitchFamily="18" charset="0"/>
              </a:rPr>
              <a:t>-2</a:t>
            </a:r>
            <a:r>
              <a:rPr lang="en-US" sz="3900" dirty="0">
                <a:ea typeface="Times New Roman" panose="02020603050405020304" pitchFamily="18" charset="0"/>
              </a:rPr>
              <a:t> = -1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		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900" baseline="30000" dirty="0">
                <a:effectLst/>
                <a:ea typeface="Times New Roman" panose="02020603050405020304" pitchFamily="18" charset="0"/>
              </a:rPr>
              <a:t>-2</a:t>
            </a:r>
            <a:r>
              <a:rPr lang="en-US" sz="3900" dirty="0">
                <a:ea typeface="Times New Roman" panose="02020603050405020304" pitchFamily="18" charset="0"/>
              </a:rPr>
              <a:t> = -1/-7500 = 1/7500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dirty="0">
                <a:ea typeface="Times New Roman" panose="02020603050405020304" pitchFamily="18" charset="0"/>
              </a:rPr>
              <a:t>		</a:t>
            </a:r>
            <a:r>
              <a:rPr lang="en-US" sz="3900" dirty="0">
                <a:effectLst/>
                <a:ea typeface="Times New Roman" panose="02020603050405020304" pitchFamily="18" charset="0"/>
              </a:rPr>
              <a:t>x</a:t>
            </a:r>
            <a:r>
              <a:rPr lang="en-US" sz="39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3900" dirty="0">
                <a:ea typeface="Times New Roman" panose="02020603050405020304" pitchFamily="18" charset="0"/>
              </a:rPr>
              <a:t> = 7500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900" dirty="0"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9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E3575-649A-42BE-B627-5C9DC92BF2EB}"/>
              </a:ext>
            </a:extLst>
          </p:cNvPr>
          <p:cNvSpPr txBox="1"/>
          <p:nvPr/>
        </p:nvSpPr>
        <p:spPr>
          <a:xfrm>
            <a:off x="6553200" y="6488668"/>
            <a:ext cx="2564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7)  Set = 0 and solve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70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i="0" dirty="0">
                    <a:effectLst/>
                  </a:rPr>
                  <a:t>Find two positive numbers whose product is 750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S = x + 10y is a minimum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err="1">
                    <a:ea typeface="Times New Roman" panose="02020603050405020304" pitchFamily="18" charset="0"/>
                  </a:rPr>
                  <a:t>xy</a:t>
                </a:r>
                <a:r>
                  <a:rPr lang="en-US" dirty="0">
                    <a:ea typeface="Times New Roman" panose="02020603050405020304" pitchFamily="18" charset="0"/>
                  </a:rPr>
                  <a:t> = 750		</a:t>
                </a:r>
                <a:r>
                  <a:rPr lang="en-US" dirty="0">
                    <a:effectLst/>
                    <a:ea typeface="Times New Roman" panose="02020603050405020304" pitchFamily="18" charset="0"/>
                  </a:rPr>
                  <a:t>y = 750/x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ffectLst/>
                    <a:ea typeface="Times New Roman" panose="02020603050405020304" pitchFamily="18" charset="0"/>
                  </a:rPr>
                  <a:t>S = x + 7500/x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Step 7: so </a:t>
                </a:r>
                <a:r>
                  <a:rPr lang="en-US" dirty="0">
                    <a:solidFill>
                      <a:srgbClr val="FFFF00"/>
                    </a:solidFill>
                    <a:effectLst/>
                    <a:ea typeface="Times New Roman" panose="02020603050405020304" pitchFamily="18" charset="0"/>
                  </a:rPr>
                  <a:t>x = 50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FF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>
                    <a:ea typeface="Times New Roman" panose="02020603050405020304" pitchFamily="18" charset="0"/>
                  </a:rPr>
                  <a:t> ≈ </a:t>
                </a:r>
                <a:r>
                  <a:rPr lang="en-US" dirty="0">
                    <a:solidFill>
                      <a:srgbClr val="FFFF00"/>
                    </a:solidFill>
                    <a:ea typeface="Times New Roman" panose="02020603050405020304" pitchFamily="18" charset="0"/>
                  </a:rPr>
                  <a:t>86.603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(the values have to be positive)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ea typeface="Times New Roman" panose="02020603050405020304" pitchFamily="18" charset="0"/>
                  </a:rPr>
                  <a:t>Step 8:</a:t>
                </a:r>
                <a:endParaRPr lang="en-US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45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55C3D0-0308-44E8-A354-4ABFAC533FC4}"/>
              </a:ext>
            </a:extLst>
          </p:cNvPr>
          <p:cNvSpPr txBox="1"/>
          <p:nvPr/>
        </p:nvSpPr>
        <p:spPr>
          <a:xfrm>
            <a:off x="4953000" y="5934670"/>
            <a:ext cx="4191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8)  Is it the max or min you want?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9)  If not, try the endpoints of the interval</a:t>
            </a:r>
          </a:p>
        </p:txBody>
      </p:sp>
    </p:spTree>
    <p:extLst>
      <p:ext uri="{BB962C8B-B14F-4D97-AF65-F5344CB8AC3E}">
        <p14:creationId xmlns:p14="http://schemas.microsoft.com/office/powerpoint/2010/main" val="7996630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800" i="0" dirty="0">
                <a:effectLst/>
              </a:rPr>
              <a:t>Find two positive numbers whose product is 750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ffectLst/>
                <a:ea typeface="Times New Roman" panose="02020603050405020304" pitchFamily="18" charset="0"/>
              </a:rPr>
              <a:t>S = x + 10y is a </a:t>
            </a:r>
            <a:r>
              <a:rPr lang="en-US" sz="3800" dirty="0">
                <a:solidFill>
                  <a:srgbClr val="FFC000"/>
                </a:solidFill>
                <a:effectLst/>
                <a:ea typeface="Times New Roman" panose="02020603050405020304" pitchFamily="18" charset="0"/>
              </a:rPr>
              <a:t>minimum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 err="1">
                <a:ea typeface="Times New Roman" panose="02020603050405020304" pitchFamily="18" charset="0"/>
              </a:rPr>
              <a:t>xy</a:t>
            </a:r>
            <a:r>
              <a:rPr lang="en-US" sz="3800" dirty="0">
                <a:ea typeface="Times New Roman" panose="02020603050405020304" pitchFamily="18" charset="0"/>
              </a:rPr>
              <a:t> = 750		</a:t>
            </a:r>
            <a:r>
              <a:rPr lang="en-US" sz="3800" dirty="0">
                <a:effectLst/>
                <a:ea typeface="Times New Roman" panose="02020603050405020304" pitchFamily="18" charset="0"/>
              </a:rPr>
              <a:t>y = 750/x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ffectLst/>
                <a:ea typeface="Times New Roman" panose="02020603050405020304" pitchFamily="18" charset="0"/>
              </a:rPr>
              <a:t>S = x + 7500/x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a typeface="Times New Roman" panose="02020603050405020304" pitchFamily="18" charset="0"/>
              </a:rPr>
              <a:t>Step 8: S ≈ </a:t>
            </a:r>
            <a:r>
              <a:rPr lang="en-US" sz="3800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86.603</a:t>
            </a:r>
            <a:r>
              <a:rPr lang="en-US" sz="3800" dirty="0">
                <a:solidFill>
                  <a:srgbClr val="CCFFFF"/>
                </a:solidFill>
                <a:ea typeface="Times New Roman" panose="02020603050405020304" pitchFamily="18" charset="0"/>
              </a:rPr>
              <a:t>+ 7500/86.603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ffectLst/>
                <a:ea typeface="Times New Roman" panose="02020603050405020304" pitchFamily="18" charset="0"/>
              </a:rPr>
              <a:t> 			</a:t>
            </a:r>
            <a:r>
              <a:rPr lang="en-US" sz="3800" dirty="0">
                <a:ea typeface="Times New Roman" panose="02020603050405020304" pitchFamily="18" charset="0"/>
              </a:rPr>
              <a:t>≈ </a:t>
            </a:r>
            <a:r>
              <a:rPr lang="en-US" sz="3800" dirty="0">
                <a:solidFill>
                  <a:srgbClr val="FFFF00"/>
                </a:solidFill>
                <a:ea typeface="Times New Roman" panose="02020603050405020304" pitchFamily="18" charset="0"/>
              </a:rPr>
              <a:t>173.205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>
                <a:ea typeface="Times New Roman" panose="02020603050405020304" pitchFamily="18" charset="0"/>
              </a:rPr>
              <a:t>Is it a </a:t>
            </a:r>
            <a:r>
              <a:rPr lang="en-US" sz="3800" dirty="0">
                <a:solidFill>
                  <a:srgbClr val="FFC000"/>
                </a:solidFill>
                <a:ea typeface="Times New Roman" panose="02020603050405020304" pitchFamily="18" charset="0"/>
              </a:rPr>
              <a:t>minimum</a:t>
            </a:r>
            <a:r>
              <a:rPr lang="en-US" sz="3800" dirty="0"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9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i="0" dirty="0">
                    <a:effectLst/>
                  </a:rPr>
                  <a:t>Find two positive numbers whose product is 750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ffectLst/>
                    <a:ea typeface="Times New Roman" panose="02020603050405020304" pitchFamily="18" charset="0"/>
                  </a:rPr>
                  <a:t>S = x + 10y is a minimum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 err="1">
                    <a:ea typeface="Times New Roman" panose="02020603050405020304" pitchFamily="18" charset="0"/>
                  </a:rPr>
                  <a:t>xy</a:t>
                </a:r>
                <a:r>
                  <a:rPr lang="en-US" sz="3800" dirty="0">
                    <a:ea typeface="Times New Roman" panose="02020603050405020304" pitchFamily="18" charset="0"/>
                  </a:rPr>
                  <a:t> = 750		</a:t>
                </a:r>
                <a:r>
                  <a:rPr lang="en-US" sz="3800" dirty="0">
                    <a:effectLst/>
                    <a:ea typeface="Times New Roman" panose="02020603050405020304" pitchFamily="18" charset="0"/>
                  </a:rPr>
                  <a:t>y = 750/x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ffectLst/>
                    <a:ea typeface="Times New Roman" panose="02020603050405020304" pitchFamily="18" charset="0"/>
                  </a:rPr>
                  <a:t>S = x + 7500/x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a typeface="Times New Roman" panose="02020603050405020304" pitchFamily="18" charset="0"/>
                  </a:rPr>
                  <a:t>Step 8: S ≈ 173.205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a typeface="Times New Roman" panose="02020603050405020304" pitchFamily="18" charset="0"/>
                  </a:rPr>
                  <a:t>S = </a:t>
                </a:r>
                <a:r>
                  <a:rPr lang="en-US" sz="38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50 </a:t>
                </a:r>
                <a:r>
                  <a:rPr lang="en-US" sz="3800" dirty="0">
                    <a:solidFill>
                      <a:srgbClr val="CCFFFF"/>
                    </a:solidFill>
                    <a:ea typeface="Times New Roman" panose="02020603050405020304" pitchFamily="18" charset="0"/>
                  </a:rPr>
                  <a:t>+ 7500/50 =</a:t>
                </a:r>
                <a:r>
                  <a:rPr lang="en-US" sz="3800" dirty="0">
                    <a:ea typeface="Times New Roman" panose="02020603050405020304" pitchFamily="18" charset="0"/>
                  </a:rPr>
                  <a:t> 200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a typeface="Times New Roman" panose="02020603050405020304" pitchFamily="18" charset="0"/>
                  </a:rPr>
                  <a:t>S = 90 + 7500/90 ≈ 173.33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800" dirty="0">
                    <a:ea typeface="Times New Roman" panose="02020603050405020304" pitchFamily="18" charset="0"/>
                  </a:rPr>
                  <a:t>So x</a:t>
                </a:r>
                <a:r>
                  <a:rPr lang="en-US" sz="3500" dirty="0">
                    <a:ea typeface="Times New Roman" panose="02020603050405020304" pitchFamily="18" charset="0"/>
                  </a:rPr>
                  <a:t> </a:t>
                </a:r>
                <a:r>
                  <a:rPr lang="en-US" sz="3800" dirty="0">
                    <a:ea typeface="Times New Roman" panose="02020603050405020304" pitchFamily="18" charset="0"/>
                  </a:rPr>
                  <a:t>= </a:t>
                </a:r>
                <a:r>
                  <a:rPr lang="en-US" sz="38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50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 smtClean="0">
                            <a:solidFill>
                              <a:srgbClr val="CC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3800" dirty="0">
                            <a:solidFill>
                              <a:srgbClr val="CCFFFF"/>
                            </a:solidFill>
                            <a:ea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8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800" dirty="0">
                    <a:ea typeface="Times New Roman" panose="02020603050405020304" pitchFamily="18" charset="0"/>
                  </a:rPr>
                  <a:t>≈ 86.603</a:t>
                </a:r>
                <a:r>
                  <a:rPr lang="en-US" sz="3800" dirty="0">
                    <a:solidFill>
                      <a:srgbClr val="CCFFFF"/>
                    </a:solidFill>
                    <a:effectLst/>
                    <a:ea typeface="Times New Roman" panose="02020603050405020304" pitchFamily="18" charset="0"/>
                  </a:rPr>
                  <a:t> gives a </a:t>
                </a:r>
                <a:r>
                  <a:rPr lang="en-US" sz="3800" dirty="0">
                    <a:solidFill>
                      <a:srgbClr val="FFFF00"/>
                    </a:solidFill>
                    <a:effectLst/>
                    <a:ea typeface="Times New Roman" panose="02020603050405020304" pitchFamily="18" charset="0"/>
                  </a:rPr>
                  <a:t>min 						</a:t>
                </a:r>
                <a:r>
                  <a:rPr lang="en-US" sz="2000" dirty="0">
                    <a:solidFill>
                      <a:srgbClr val="FFFF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3800" dirty="0">
                    <a:effectLst/>
                    <a:ea typeface="Times New Roman" panose="02020603050405020304" pitchFamily="18" charset="0"/>
                  </a:rPr>
                  <a:t>for S</a:t>
                </a:r>
                <a:endParaRPr lang="en-US" sz="3800" dirty="0">
                  <a:ea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sz="38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51B8B3-ABAB-4FE4-8CF5-AB8881D8E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3"/>
                <a:stretch>
                  <a:fillRect l="-2316" t="-1838" r="-842" b="-9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47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2871E0-7431-48D5-A2C7-4C01A4817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66875"/>
            <a:ext cx="3248025" cy="34385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AE344-FE7B-4280-98CE-00D703E06471}"/>
              </a:ext>
            </a:extLst>
          </p:cNvPr>
          <p:cNvSpPr txBox="1">
            <a:spLocks/>
          </p:cNvSpPr>
          <p:nvPr/>
        </p:nvSpPr>
        <p:spPr bwMode="auto">
          <a:xfrm>
            <a:off x="219075" y="914400"/>
            <a:ext cx="4200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 err="1"/>
              <a:t>Symbolab</a:t>
            </a:r>
            <a:r>
              <a:rPr lang="en-US" sz="3800" dirty="0"/>
              <a:t> graph:</a:t>
            </a:r>
            <a:endParaRPr lang="en-US" sz="38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800" dirty="0">
              <a:ea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460708-5611-4EDC-ADA7-F4EF73021CA4}"/>
              </a:ext>
            </a:extLst>
          </p:cNvPr>
          <p:cNvSpPr txBox="1">
            <a:spLocks/>
          </p:cNvSpPr>
          <p:nvPr/>
        </p:nvSpPr>
        <p:spPr bwMode="auto">
          <a:xfrm>
            <a:off x="4791075" y="2963779"/>
            <a:ext cx="4200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800" dirty="0"/>
              <a:t>Wolfram graph:</a:t>
            </a:r>
            <a:endParaRPr lang="en-US" sz="3800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800" dirty="0"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1D4FF7-888D-42EE-A928-5CF43DE1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3657600"/>
            <a:ext cx="4219575" cy="29622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F59723-1F0C-EB5C-8C85-4623E21CD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74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positive numbers whose product is 750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So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x ≈ 86.603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makes S a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min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y </a:t>
            </a:r>
            <a:r>
              <a:rPr lang="en-US" dirty="0">
                <a:ea typeface="Times New Roman" panose="02020603050405020304" pitchFamily="18" charset="0"/>
              </a:rPr>
              <a:t>≈</a:t>
            </a:r>
            <a:r>
              <a:rPr lang="en-US" dirty="0">
                <a:effectLst/>
                <a:ea typeface="Times New Roman" panose="02020603050405020304" pitchFamily="18" charset="0"/>
              </a:rPr>
              <a:t> 750/x </a:t>
            </a:r>
            <a:r>
              <a:rPr lang="en-US" dirty="0">
                <a:ea typeface="Times New Roman" panose="02020603050405020304" pitchFamily="18" charset="0"/>
              </a:rPr>
              <a:t>≈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750/86.603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     ≈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8.660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makes S a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min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Minimum value: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S = 173.205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CFFFF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229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effectLst/>
              </a:rPr>
              <a:t>Find two </a:t>
            </a:r>
            <a:r>
              <a:rPr lang="en-US" i="0" dirty="0">
                <a:solidFill>
                  <a:srgbClr val="FFC000"/>
                </a:solidFill>
                <a:effectLst/>
              </a:rPr>
              <a:t>positive</a:t>
            </a:r>
            <a:r>
              <a:rPr lang="en-US" i="0" dirty="0">
                <a:effectLst/>
              </a:rPr>
              <a:t> numbers whose product is 750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So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x ≈ 86.603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is a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min</a:t>
            </a: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y </a:t>
            </a:r>
            <a:r>
              <a:rPr lang="en-US" dirty="0">
                <a:ea typeface="Times New Roman" panose="02020603050405020304" pitchFamily="18" charset="0"/>
              </a:rPr>
              <a:t>≈</a:t>
            </a:r>
            <a:r>
              <a:rPr lang="en-US" dirty="0">
                <a:effectLst/>
                <a:ea typeface="Times New Roman" panose="02020603050405020304" pitchFamily="18" charset="0"/>
              </a:rPr>
              <a:t> 750/x = </a:t>
            </a:r>
            <a:r>
              <a:rPr lang="en-US" dirty="0">
                <a:solidFill>
                  <a:srgbClr val="CCFFFF"/>
                </a:solidFill>
                <a:effectLst/>
                <a:ea typeface="Times New Roman" panose="02020603050405020304" pitchFamily="18" charset="0"/>
              </a:rPr>
              <a:t>750/86.603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       ≈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8.660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Minimum value: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S = 173.205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And x ≈ 86.603</a:t>
            </a:r>
            <a:r>
              <a:rPr lang="en-US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and y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≈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00"/>
                </a:solidFill>
                <a:ea typeface="Times New Roman" panose="02020603050405020304" pitchFamily="18" charset="0"/>
              </a:rPr>
              <a:t>8.660 are both </a:t>
            </a:r>
            <a:r>
              <a:rPr lang="en-US" dirty="0">
                <a:solidFill>
                  <a:srgbClr val="FFC000"/>
                </a:solidFill>
                <a:ea typeface="Times New Roman" panose="02020603050405020304" pitchFamily="18" charset="0"/>
              </a:rPr>
              <a:t>positive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CCFFFF"/>
              </a:solidFill>
              <a:effectLst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97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0239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One kind of optimization problem is the extrema - the largest and smallest value that a function would be on an interval</a:t>
            </a:r>
          </a:p>
        </p:txBody>
      </p:sp>
    </p:spTree>
    <p:extLst>
      <p:ext uri="{BB962C8B-B14F-4D97-AF65-F5344CB8AC3E}">
        <p14:creationId xmlns:p14="http://schemas.microsoft.com/office/powerpoint/2010/main" val="673234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2CFE-0129-4F82-8AC4-37C87B75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A842B-9400-419A-B55A-E3B5468A7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first three problems are all “</a:t>
            </a:r>
            <a:r>
              <a:rPr lang="en-US" dirty="0" err="1"/>
              <a:t>mathy</a:t>
            </a:r>
            <a:r>
              <a:rPr lang="en-US" dirty="0"/>
              <a:t>” problems – not very “real world”</a:t>
            </a:r>
          </a:p>
          <a:p>
            <a:r>
              <a:rPr lang="en-US" dirty="0"/>
              <a:t>Optimization is one of those topics that has a LOT of real-world applications </a:t>
            </a:r>
          </a:p>
          <a:p>
            <a:r>
              <a:rPr lang="en-US" dirty="0"/>
              <a:t>These are more tricky!</a:t>
            </a:r>
          </a:p>
        </p:txBody>
      </p:sp>
    </p:spTree>
    <p:extLst>
      <p:ext uri="{BB962C8B-B14F-4D97-AF65-F5344CB8AC3E}">
        <p14:creationId xmlns:p14="http://schemas.microsoft.com/office/powerpoint/2010/main" val="2057209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500" dirty="0"/>
              <a:t>We need to enclose a rectangular field with a fence</a:t>
            </a:r>
          </a:p>
          <a:p>
            <a:pPr algn="l"/>
            <a:r>
              <a:rPr lang="en-US" sz="3500" dirty="0"/>
              <a:t>We have 500 feet of fencing material </a:t>
            </a:r>
          </a:p>
          <a:p>
            <a:pPr algn="l"/>
            <a:r>
              <a:rPr lang="en-US" sz="3500" dirty="0"/>
              <a:t>A building is on one side of the field and won’t need any fencing</a:t>
            </a:r>
          </a:p>
          <a:p>
            <a:pPr algn="l"/>
            <a:r>
              <a:rPr lang="en-US" sz="3500" dirty="0"/>
              <a:t>Determine the dimensions of the field that will enclose the largest area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C657C-92B6-441A-A0FD-6DD07F93843E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https://tutorial.math.lamar.edu/classes/calci/optimization.aspx</a:t>
            </a:r>
          </a:p>
        </p:txBody>
      </p:sp>
    </p:spTree>
    <p:extLst>
      <p:ext uri="{BB962C8B-B14F-4D97-AF65-F5344CB8AC3E}">
        <p14:creationId xmlns:p14="http://schemas.microsoft.com/office/powerpoint/2010/main" val="34868720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 A building is on one side of the field and won’t need any fencing. Determine the dimensions of the field that will enclose the largest area.</a:t>
            </a:r>
          </a:p>
          <a:p>
            <a:pPr algn="l"/>
            <a:r>
              <a:rPr lang="en-US" sz="3000" dirty="0"/>
              <a:t>Step1: draw a pic: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7C5912-1128-4A4A-8714-1FB8E7DE2749}"/>
              </a:ext>
            </a:extLst>
          </p:cNvPr>
          <p:cNvGrpSpPr/>
          <p:nvPr/>
        </p:nvGrpSpPr>
        <p:grpSpPr>
          <a:xfrm>
            <a:off x="4324350" y="4724400"/>
            <a:ext cx="1828800" cy="762000"/>
            <a:chOff x="4324350" y="4724400"/>
            <a:chExt cx="1828800" cy="762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9292EBD-7430-4D8D-A2DC-CBBAA35FA51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8676197-9707-4CC7-B47C-3F72513A9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3400" y="4724400"/>
                <a:ext cx="0" cy="76200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9200468-FE3D-4B55-A80F-F137BE01E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34100" y="4724400"/>
                <a:ext cx="0" cy="76200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112C9C5-490A-48AC-AAE4-0D2B27CF33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24350" y="5467350"/>
                <a:ext cx="1828800" cy="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7773A5-DE9C-4202-97AD-D183359F4955}"/>
                </a:ext>
              </a:extLst>
            </p:cNvPr>
            <p:cNvSpPr txBox="1"/>
            <p:nvPr/>
          </p:nvSpPr>
          <p:spPr>
            <a:xfrm>
              <a:off x="4717256" y="4917817"/>
              <a:ext cx="1062037" cy="375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C000"/>
                  </a:solidFill>
                </a:rPr>
                <a:t>building</a:t>
              </a:r>
              <a:endParaRPr 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7C4B09-5D07-447A-8D7B-4C15C70A85B3}"/>
              </a:ext>
            </a:extLst>
          </p:cNvPr>
          <p:cNvGrpSpPr/>
          <p:nvPr/>
        </p:nvGrpSpPr>
        <p:grpSpPr>
          <a:xfrm>
            <a:off x="4554893" y="5512158"/>
            <a:ext cx="1286749" cy="762000"/>
            <a:chOff x="4554893" y="5512158"/>
            <a:chExt cx="1286749" cy="762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48E515-CC35-4DFA-A987-E97ADE593011}"/>
                </a:ext>
              </a:extLst>
            </p:cNvPr>
            <p:cNvCxnSpPr>
              <a:cxnSpLocks/>
            </p:cNvCxnSpPr>
            <p:nvPr/>
          </p:nvCxnSpPr>
          <p:spPr>
            <a:xfrm>
              <a:off x="5805051" y="5512158"/>
              <a:ext cx="0" cy="7620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D14B59A-8769-4733-8174-59C5C6AFE3CF}"/>
                </a:ext>
              </a:extLst>
            </p:cNvPr>
            <p:cNvCxnSpPr>
              <a:cxnSpLocks/>
            </p:cNvCxnSpPr>
            <p:nvPr/>
          </p:nvCxnSpPr>
          <p:spPr>
            <a:xfrm>
              <a:off x="4566801" y="5512158"/>
              <a:ext cx="0" cy="7620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4B02B3A-E961-46A9-A575-22E847F82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4893" y="6248400"/>
              <a:ext cx="1286749" cy="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33EAAC4-B5ED-4717-8107-BE5618D09DBC}"/>
              </a:ext>
            </a:extLst>
          </p:cNvPr>
          <p:cNvSpPr txBox="1"/>
          <p:nvPr/>
        </p:nvSpPr>
        <p:spPr>
          <a:xfrm>
            <a:off x="5881621" y="5667206"/>
            <a:ext cx="301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</a:rPr>
              <a:t>y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2F0AD3-ADD3-4BEA-A728-88E688897CAB}"/>
              </a:ext>
            </a:extLst>
          </p:cNvPr>
          <p:cNvSpPr txBox="1"/>
          <p:nvPr/>
        </p:nvSpPr>
        <p:spPr>
          <a:xfrm>
            <a:off x="5047477" y="6259465"/>
            <a:ext cx="301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</a:rPr>
              <a:t>x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CAAED2-159D-42E6-9686-0F3FD2E93E7B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818327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 </a:t>
            </a:r>
          </a:p>
          <a:p>
            <a:pPr algn="l"/>
            <a:r>
              <a:rPr lang="en-US" sz="3000" dirty="0"/>
              <a:t>Determine the dimensions of the field that will enclose the largest area</a:t>
            </a:r>
          </a:p>
          <a:p>
            <a:pPr algn="l"/>
            <a:r>
              <a:rPr lang="en-US" sz="3000" dirty="0"/>
              <a:t>Step 2: What do we want to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or minimize?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27469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 algn="l"/>
            <a:r>
              <a:rPr lang="en-US" sz="3000" dirty="0"/>
              <a:t>Determine the dimensions of the field that will enclose the largest area</a:t>
            </a:r>
          </a:p>
          <a:p>
            <a:pPr algn="l"/>
            <a:r>
              <a:rPr lang="en-US" sz="3000" dirty="0"/>
              <a:t>Step 2: What do we want to maximize/minimize?  </a:t>
            </a:r>
          </a:p>
          <a:p>
            <a:pPr algn="l"/>
            <a:r>
              <a:rPr lang="en-US" sz="3000" dirty="0">
                <a:solidFill>
                  <a:srgbClr val="FFFF00"/>
                </a:solidFill>
              </a:rPr>
              <a:t>Maximize area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043256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We want to maximize the area of the field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Step 3: What is that equation?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2148284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We want to maximize the area of the field</a:t>
            </a:r>
          </a:p>
          <a:p>
            <a:pPr algn="l">
              <a:spcBef>
                <a:spcPts val="0"/>
              </a:spcBef>
            </a:pPr>
            <a:r>
              <a:rPr lang="en-US" sz="3000" dirty="0"/>
              <a:t>Step 3: What is that equation?</a:t>
            </a:r>
          </a:p>
          <a:p>
            <a:pPr algn="l"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A = </a:t>
            </a:r>
            <a:r>
              <a:rPr lang="en-US" sz="3000" dirty="0" err="1">
                <a:solidFill>
                  <a:srgbClr val="FFFF00"/>
                </a:solidFill>
              </a:rPr>
              <a:t>xy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014025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Step 4: What is the constraint?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6783027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Step 4: What is the constraint? </a:t>
            </a:r>
            <a:r>
              <a:rPr lang="en-US" sz="3000" dirty="0">
                <a:solidFill>
                  <a:srgbClr val="FFFF00"/>
                </a:solidFill>
              </a:rPr>
              <a:t>x+2y=500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3882730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5: combine the two equations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9016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will be looking for the largest or smallest value of a function subject to some kind of constraint</a:t>
            </a:r>
          </a:p>
        </p:txBody>
      </p:sp>
    </p:spTree>
    <p:extLst>
      <p:ext uri="{BB962C8B-B14F-4D97-AF65-F5344CB8AC3E}">
        <p14:creationId xmlns:p14="http://schemas.microsoft.com/office/powerpoint/2010/main" val="33457181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5: combine the two equations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+ 2y = 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Put that into A = </a:t>
            </a:r>
            <a:r>
              <a:rPr lang="en-US" sz="3000" dirty="0" err="1"/>
              <a:t>xy</a:t>
            </a:r>
            <a:r>
              <a:rPr lang="en-US" sz="3000" dirty="0"/>
              <a:t>: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A </a:t>
            </a:r>
            <a:r>
              <a:rPr lang="en-US" sz="3000" dirty="0"/>
              <a:t>= (500-2y)y </a:t>
            </a:r>
            <a:r>
              <a:rPr lang="en-US" sz="3000" dirty="0">
                <a:solidFill>
                  <a:srgbClr val="FFFF00"/>
                </a:solidFill>
              </a:rPr>
              <a:t>= 500y - 2y</a:t>
            </a:r>
            <a:r>
              <a:rPr lang="en-US" sz="3000" baseline="30000" dirty="0">
                <a:solidFill>
                  <a:srgbClr val="FFFF00"/>
                </a:solidFill>
              </a:rPr>
              <a:t>2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6: Find the derivative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25487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6: Find the derivative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In this case with respect to “y”:</a:t>
            </a:r>
          </a:p>
          <a:p>
            <a:pPr>
              <a:spcBef>
                <a:spcPts val="0"/>
              </a:spcBef>
            </a:pPr>
            <a:r>
              <a:rPr lang="en-US" sz="3000" dirty="0" err="1">
                <a:solidFill>
                  <a:srgbClr val="FFFF00"/>
                </a:solidFill>
              </a:rPr>
              <a:t>dA</a:t>
            </a:r>
            <a:r>
              <a:rPr lang="en-US" sz="3000" dirty="0">
                <a:solidFill>
                  <a:srgbClr val="FFFF00"/>
                </a:solidFill>
              </a:rPr>
              <a:t>/</a:t>
            </a:r>
            <a:r>
              <a:rPr lang="en-US" sz="3000" dirty="0" err="1">
                <a:solidFill>
                  <a:srgbClr val="FFFF00"/>
                </a:solidFill>
              </a:rPr>
              <a:t>dy</a:t>
            </a:r>
            <a:r>
              <a:rPr lang="en-US" sz="3000" dirty="0">
                <a:solidFill>
                  <a:srgbClr val="FFFF00"/>
                </a:solidFill>
              </a:rPr>
              <a:t> = 500 – 4y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1273264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maximum value of a continuous function on a closed interval will occur either where the first derivative is zero and/or at end points of the interval</a:t>
            </a:r>
          </a:p>
        </p:txBody>
      </p:sp>
    </p:spTree>
    <p:extLst>
      <p:ext uri="{BB962C8B-B14F-4D97-AF65-F5344CB8AC3E}">
        <p14:creationId xmlns:p14="http://schemas.microsoft.com/office/powerpoint/2010/main" val="33752892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 need to determine the interval y can be</a:t>
            </a:r>
          </a:p>
        </p:txBody>
      </p:sp>
    </p:spTree>
    <p:extLst>
      <p:ext uri="{BB962C8B-B14F-4D97-AF65-F5344CB8AC3E}">
        <p14:creationId xmlns:p14="http://schemas.microsoft.com/office/powerpoint/2010/main" val="39943129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determine the interval y can be:</a:t>
            </a:r>
          </a:p>
          <a:p>
            <a:r>
              <a:rPr lang="en-US" dirty="0"/>
              <a:t>y can be 0 (a really long, skinny area)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8B819D-C581-50CC-C63D-072A2469B132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E4BB6E-6F6C-DCAD-7242-DE9BE0B20200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47DE359-9495-2005-1421-E82C275A02D7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36AF5C2-984A-4A7B-18DF-E86C9947CF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93F9FE80-9E43-8E4C-47A3-37426A2DFF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051E58B-33C4-1048-3528-1E1B97EE06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F066CA5-F8DA-5C45-5F4C-B05206980456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5167D7-2439-12DD-9308-6835A26E28D2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9E3BE3B-3DD1-C0E8-AA13-4206AEEFC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2D4B394-4DAE-EFFE-04ED-2D32E70E7E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071D489-9CA3-B01F-1EA5-CF79D75FF3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746FD21-2919-F7DD-80FA-74DCB660BD8F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D23E03-180F-2FDC-B765-BACBF9FE7FB9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976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A4EACA-4954-4C66-9C0E-820583A76A7F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9367D71-B99F-4986-9900-0CE4EDB636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60E84A3-C508-473A-A019-08B7222DC70E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1566CCE4-EAC1-4CD4-8DA4-078DB7C3C4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546B2A03-D7C8-4455-BDBF-1EA8092669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4D14A51E-FEE5-46A7-A864-069A705187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A53A6DB-6A09-4F32-818A-49E4C69ED218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299C33-5887-41F8-8CA1-439E31FB07BE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A6C4825-F340-4CB1-82EF-3722B294F6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3B65C13-618B-4012-8AD9-C62860574C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1CF06E3-7F16-4950-8094-B5E4D70BE2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55D7AE-C366-4C1E-B571-A9A56322BB20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AF983-4D1E-4733-82A6-7ED5D8C1B4D7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determine the interval y can be:</a:t>
            </a:r>
          </a:p>
          <a:p>
            <a:r>
              <a:rPr lang="en-US" dirty="0"/>
              <a:t>y can be 0 (a really long, skinny area)</a:t>
            </a:r>
          </a:p>
          <a:p>
            <a:r>
              <a:rPr lang="en-US" dirty="0"/>
              <a:t>Since we have 2ys of fencing, the longest y can be (when x=0) is 500/2 = 250 ft</a:t>
            </a:r>
          </a:p>
        </p:txBody>
      </p:sp>
    </p:spTree>
    <p:extLst>
      <p:ext uri="{BB962C8B-B14F-4D97-AF65-F5344CB8AC3E}">
        <p14:creationId xmlns:p14="http://schemas.microsoft.com/office/powerpoint/2010/main" val="38868422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determine the interval y can be:</a:t>
            </a:r>
          </a:p>
          <a:p>
            <a:r>
              <a:rPr lang="en-US" dirty="0"/>
              <a:t>y can be 0 (a really long, skinny area)</a:t>
            </a:r>
          </a:p>
          <a:p>
            <a:r>
              <a:rPr lang="en-US" dirty="0"/>
              <a:t>Since we have 2ys of fencing, the longest y can be (when x=0) is 500/2 = 250 ft</a:t>
            </a:r>
          </a:p>
          <a:p>
            <a:r>
              <a:rPr lang="en-US" dirty="0"/>
              <a:t>So 0≤y≤250</a:t>
            </a:r>
          </a:p>
        </p:txBody>
      </p:sp>
    </p:spTree>
    <p:extLst>
      <p:ext uri="{BB962C8B-B14F-4D97-AF65-F5344CB8AC3E}">
        <p14:creationId xmlns:p14="http://schemas.microsoft.com/office/powerpoint/2010/main" val="8706801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But, the end points in this case will give zero area (which will not be a max) </a:t>
            </a:r>
          </a:p>
          <a:p>
            <a:r>
              <a:rPr lang="en-US" dirty="0"/>
              <a:t>The maximum value of our continuous function on a closed interval will occur where the first derivative is zero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7: Find the extrema: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 = 0 if</a:t>
            </a:r>
          </a:p>
          <a:p>
            <a:pPr>
              <a:spcBef>
                <a:spcPts val="0"/>
              </a:spcBef>
            </a:pPr>
            <a:endParaRPr lang="en-US" sz="3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361781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7: Find the extrema: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 = 0 if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y </a:t>
            </a:r>
            <a:r>
              <a:rPr lang="en-US" sz="3000" dirty="0"/>
              <a:t>= 500/4 </a:t>
            </a:r>
            <a:r>
              <a:rPr lang="en-US" sz="3000" dirty="0">
                <a:solidFill>
                  <a:srgbClr val="FFFF00"/>
                </a:solidFill>
              </a:rPr>
              <a:t>= 125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8: is this a max or min?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47164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constraint can usually be described by some equation</a:t>
            </a:r>
          </a:p>
          <a:p>
            <a:r>
              <a:rPr lang="en-US" dirty="0"/>
              <a:t>The constraint must absolutely, positively be met no matter what the solution is</a:t>
            </a:r>
          </a:p>
        </p:txBody>
      </p:sp>
    </p:spTree>
    <p:extLst>
      <p:ext uri="{BB962C8B-B14F-4D97-AF65-F5344CB8AC3E}">
        <p14:creationId xmlns:p14="http://schemas.microsoft.com/office/powerpoint/2010/main" val="36570019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y = 125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Step 8: is this a max or min?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500(125)-2(125</a:t>
            </a:r>
            <a:r>
              <a:rPr lang="en-US" sz="3000" baseline="30000" dirty="0"/>
              <a:t>2</a:t>
            </a:r>
            <a:r>
              <a:rPr lang="en-US" sz="3000" dirty="0"/>
              <a:t>)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   = 62500 – 31250 = 31250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500(124)-2(124</a:t>
            </a:r>
            <a:r>
              <a:rPr lang="en-US" sz="3000" baseline="30000" dirty="0"/>
              <a:t>2</a:t>
            </a:r>
            <a:r>
              <a:rPr lang="en-US" sz="3000" dirty="0"/>
              <a:t>) = 31248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500(126)-2(126</a:t>
            </a:r>
            <a:r>
              <a:rPr lang="en-US" sz="3000" baseline="30000" dirty="0"/>
              <a:t>2</a:t>
            </a:r>
            <a:r>
              <a:rPr lang="en-US" sz="3000" dirty="0"/>
              <a:t>) = 31248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So it’s a max!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4688609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y = 125 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5075441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</a:t>
            </a:r>
            <a:r>
              <a:rPr lang="en-US" sz="3000" dirty="0">
                <a:solidFill>
                  <a:srgbClr val="FFFF00"/>
                </a:solidFill>
              </a:rPr>
              <a:t>y = 125 ft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31250 …</a:t>
            </a:r>
          </a:p>
          <a:p>
            <a:pPr>
              <a:spcBef>
                <a:spcPts val="0"/>
              </a:spcBef>
            </a:pP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3303264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</a:t>
            </a:r>
            <a:r>
              <a:rPr lang="en-US" sz="3000" dirty="0">
                <a:solidFill>
                  <a:srgbClr val="FFFF00"/>
                </a:solidFill>
              </a:rPr>
              <a:t>y = 125 ft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A = 31250 ft</a:t>
            </a:r>
            <a:r>
              <a:rPr lang="en-US" sz="3000" baseline="30000" dirty="0">
                <a:solidFill>
                  <a:srgbClr val="FFFF00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endParaRPr lang="en-US" sz="3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000" dirty="0"/>
              <a:t>Are we done?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7586760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</a:t>
            </a:r>
            <a:r>
              <a:rPr lang="en-US" sz="3000" dirty="0">
                <a:solidFill>
                  <a:srgbClr val="FFFF00"/>
                </a:solidFill>
              </a:rPr>
              <a:t>y = 125 ft </a:t>
            </a:r>
          </a:p>
          <a:p>
            <a:pPr>
              <a:spcBef>
                <a:spcPts val="0"/>
              </a:spcBef>
            </a:pPr>
            <a:r>
              <a:rPr lang="en-US" sz="3000" dirty="0">
                <a:solidFill>
                  <a:srgbClr val="FFFF00"/>
                </a:solidFill>
              </a:rPr>
              <a:t>A = 31250 ft</a:t>
            </a:r>
            <a:r>
              <a:rPr lang="en-US" sz="3000" baseline="30000" dirty="0">
                <a:solidFill>
                  <a:srgbClr val="FFFF00"/>
                </a:solidFill>
              </a:rPr>
              <a:t>2</a:t>
            </a:r>
            <a:endParaRPr lang="en-US" sz="3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sz="3000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000" dirty="0"/>
              <a:t>Are we done? No, we need x…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8460005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y = 125 …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31,250 ft</a:t>
            </a:r>
            <a:r>
              <a:rPr lang="en-US" sz="3000" baseline="30000" dirty="0"/>
              <a:t>2</a:t>
            </a:r>
            <a:endParaRPr lang="en-US" sz="3000" dirty="0"/>
          </a:p>
          <a:p>
            <a:pPr>
              <a:spcBef>
                <a:spcPts val="0"/>
              </a:spcBef>
            </a:pPr>
            <a:r>
              <a:rPr lang="en-US" sz="3000" dirty="0"/>
              <a:t>x = 500 – 2(125) = 250 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0655906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pPr algn="l"/>
            <a:r>
              <a:rPr lang="en-US" sz="3000" dirty="0"/>
              <a:t>We need to enclose a rectangular field with a fence. We have 500 feet of fencing material.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Maximize the area of the field: A = </a:t>
            </a:r>
            <a:r>
              <a:rPr lang="en-US" sz="3000" dirty="0" err="1"/>
              <a:t>xy</a:t>
            </a:r>
            <a:endParaRPr lang="en-US" sz="3000" dirty="0"/>
          </a:p>
          <a:p>
            <a:pPr algn="l">
              <a:spcBef>
                <a:spcPts val="0"/>
              </a:spcBef>
            </a:pPr>
            <a:r>
              <a:rPr lang="en-US" sz="3000" dirty="0"/>
              <a:t>Using the constraint: x+2y=500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2y		A=500y-2y</a:t>
            </a:r>
            <a:r>
              <a:rPr lang="en-US" sz="3000" baseline="30000" dirty="0"/>
              <a:t>2</a:t>
            </a:r>
            <a:r>
              <a:rPr lang="en-US" sz="30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 err="1"/>
              <a:t>dA</a:t>
            </a:r>
            <a:r>
              <a:rPr lang="en-US" sz="3000" dirty="0"/>
              <a:t>/</a:t>
            </a:r>
            <a:r>
              <a:rPr lang="en-US" sz="3000" dirty="0" err="1"/>
              <a:t>dy</a:t>
            </a:r>
            <a:r>
              <a:rPr lang="en-US" sz="3000" dirty="0"/>
              <a:t> = 500 – 4y		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the max occurs where y = </a:t>
            </a:r>
            <a:r>
              <a:rPr lang="en-US" sz="3000" dirty="0">
                <a:solidFill>
                  <a:srgbClr val="FFFF00"/>
                </a:solidFill>
              </a:rPr>
              <a:t>125 ft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A = </a:t>
            </a:r>
            <a:r>
              <a:rPr lang="en-US" sz="3000" dirty="0">
                <a:solidFill>
                  <a:srgbClr val="FFFF00"/>
                </a:solidFill>
              </a:rPr>
              <a:t>31,250 ft</a:t>
            </a:r>
            <a:r>
              <a:rPr lang="en-US" sz="3000" baseline="30000" dirty="0">
                <a:solidFill>
                  <a:srgbClr val="FFFF00"/>
                </a:solidFill>
              </a:rPr>
              <a:t>2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x = 500 – 2(125) = </a:t>
            </a:r>
            <a:r>
              <a:rPr lang="en-US" sz="3000" dirty="0">
                <a:solidFill>
                  <a:srgbClr val="FFFF00"/>
                </a:solidFill>
              </a:rPr>
              <a:t>250 ft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F8B1AB-E758-4E40-9E80-4E702F2DB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OPTIMIZATION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E09657-E932-421A-8EC9-E72DCD4F76DD}"/>
              </a:ext>
            </a:extLst>
          </p:cNvPr>
          <p:cNvGrpSpPr/>
          <p:nvPr/>
        </p:nvGrpSpPr>
        <p:grpSpPr>
          <a:xfrm>
            <a:off x="7086600" y="4801203"/>
            <a:ext cx="1858851" cy="1904397"/>
            <a:chOff x="4324350" y="4724400"/>
            <a:chExt cx="1858851" cy="19043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7C5912-1128-4A4A-8714-1FB8E7DE2749}"/>
                </a:ext>
              </a:extLst>
            </p:cNvPr>
            <p:cNvGrpSpPr/>
            <p:nvPr/>
          </p:nvGrpSpPr>
          <p:grpSpPr>
            <a:xfrm>
              <a:off x="4324350" y="4724400"/>
              <a:ext cx="1828800" cy="762000"/>
              <a:chOff x="4324350" y="4724400"/>
              <a:chExt cx="1828800" cy="7620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9292EBD-7430-4D8D-A2DC-CBBAA35FA519}"/>
                  </a:ext>
                </a:extLst>
              </p:cNvPr>
              <p:cNvGrpSpPr/>
              <p:nvPr/>
            </p:nvGrpSpPr>
            <p:grpSpPr>
              <a:xfrm>
                <a:off x="4324350" y="4724400"/>
                <a:ext cx="1828800" cy="762000"/>
                <a:chOff x="4324350" y="4724400"/>
                <a:chExt cx="1828800" cy="762000"/>
              </a:xfrm>
            </p:grpSpPr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B8676197-9707-4CC7-B47C-3F72513A9C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4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9200468-FE3D-4B55-A80F-F137BE01E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34100" y="4724400"/>
                  <a:ext cx="0" cy="76200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D112C9C5-490A-48AC-AAE4-0D2B27CF33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24350" y="5467350"/>
                  <a:ext cx="1828800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7773A5-DE9C-4202-97AD-D183359F4955}"/>
                  </a:ext>
                </a:extLst>
              </p:cNvPr>
              <p:cNvSpPr txBox="1"/>
              <p:nvPr/>
            </p:nvSpPr>
            <p:spPr>
              <a:xfrm>
                <a:off x="4717256" y="4917817"/>
                <a:ext cx="1062037" cy="375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1" dirty="0">
                    <a:solidFill>
                      <a:srgbClr val="FFC000"/>
                    </a:solidFill>
                  </a:rPr>
                  <a:t>building</a:t>
                </a:r>
                <a:endParaRPr lang="en-US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7C4B09-5D07-447A-8D7B-4C15C70A85B3}"/>
                </a:ext>
              </a:extLst>
            </p:cNvPr>
            <p:cNvGrpSpPr/>
            <p:nvPr/>
          </p:nvGrpSpPr>
          <p:grpSpPr>
            <a:xfrm>
              <a:off x="4554893" y="5512158"/>
              <a:ext cx="1286749" cy="762000"/>
              <a:chOff x="4554893" y="5512158"/>
              <a:chExt cx="1286749" cy="762000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48E515-CC35-4DFA-A987-E97ADE5930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505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D14B59A-8769-4733-8174-59C5C6AFE3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801" y="5512158"/>
                <a:ext cx="0" cy="7620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B02B3A-E961-46A9-A575-22E847F827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54893" y="6248400"/>
                <a:ext cx="1286749" cy="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AAC4-B5ED-4717-8107-BE5618D09DBC}"/>
                </a:ext>
              </a:extLst>
            </p:cNvPr>
            <p:cNvSpPr txBox="1"/>
            <p:nvPr/>
          </p:nvSpPr>
          <p:spPr>
            <a:xfrm>
              <a:off x="5881621" y="5667206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y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2F0AD3-ADD3-4BEA-A728-88E688897CAB}"/>
                </a:ext>
              </a:extLst>
            </p:cNvPr>
            <p:cNvSpPr txBox="1"/>
            <p:nvPr/>
          </p:nvSpPr>
          <p:spPr>
            <a:xfrm>
              <a:off x="5047477" y="6259465"/>
              <a:ext cx="3015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92D050"/>
                  </a:solidFill>
                </a:rPr>
                <a:t>x</a:t>
              </a:r>
              <a:endParaRPr lang="en-US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C2CE2DD-9185-4EF7-94A0-A512F34C0846}"/>
              </a:ext>
            </a:extLst>
          </p:cNvPr>
          <p:cNvSpPr/>
          <p:nvPr/>
        </p:nvSpPr>
        <p:spPr>
          <a:xfrm>
            <a:off x="7708501" y="6611035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9461615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these are word problems, they are everybody’s favorite thing and there is little opportunity to read them wrong and get the wrong answer</a:t>
            </a:r>
          </a:p>
        </p:txBody>
      </p:sp>
    </p:spTree>
    <p:extLst>
      <p:ext uri="{BB962C8B-B14F-4D97-AF65-F5344CB8AC3E}">
        <p14:creationId xmlns:p14="http://schemas.microsoft.com/office/powerpoint/2010/main" val="35706315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these are word problems, they are everybody’s favorite thing and there is little opportunity to read them wrong and get the wrong answer</a:t>
            </a:r>
          </a:p>
          <a:p>
            <a:pPr algn="ctr"/>
            <a:r>
              <a:rPr lang="en-US" dirty="0"/>
              <a:t>~</a:t>
            </a:r>
            <a:r>
              <a:rPr lang="en-US" dirty="0">
                <a:solidFill>
                  <a:srgbClr val="FFC000"/>
                </a:solidFill>
              </a:rPr>
              <a:t>NOT</a:t>
            </a:r>
            <a:r>
              <a:rPr lang="en-US" dirty="0"/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2777298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36524-60C4-4355-AD1C-65B6869E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EB6EF-F669-4879-A989-5A062EE5B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problems involving optimization may be more complicated, but to solve them, use the 9 Steps</a:t>
            </a:r>
          </a:p>
        </p:txBody>
      </p:sp>
    </p:spTree>
    <p:extLst>
      <p:ext uri="{BB962C8B-B14F-4D97-AF65-F5344CB8AC3E}">
        <p14:creationId xmlns:p14="http://schemas.microsoft.com/office/powerpoint/2010/main" val="3589587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FCB9-6827-4E3F-917B-4FAC87DA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1B8B3-ABAB-4FE4-8CF5-AB8881D8E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identify the quantity to be optimized and its equation</a:t>
            </a:r>
          </a:p>
          <a:p>
            <a:pPr algn="l"/>
            <a:r>
              <a:rPr lang="en-US" dirty="0"/>
              <a:t>You must also identify the constraint equation</a:t>
            </a:r>
          </a:p>
          <a:p>
            <a:r>
              <a:rPr lang="en-US" dirty="0"/>
              <a:t>A subtle change of wording can completely change the problem to be solved</a:t>
            </a:r>
          </a:p>
        </p:txBody>
      </p:sp>
    </p:spTree>
    <p:extLst>
      <p:ext uri="{BB962C8B-B14F-4D97-AF65-F5344CB8AC3E}">
        <p14:creationId xmlns:p14="http://schemas.microsoft.com/office/powerpoint/2010/main" val="20093393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039140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8E6D-0C3B-33D6-2D3E-A382EBB4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9B00"/>
          </a:solidFill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The secret word for this unit is: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>
                <a:solidFill>
                  <a:srgbClr val="9B2DA3"/>
                </a:solidFill>
              </a:rPr>
              <a:t>HOSPITAL</a:t>
            </a:r>
            <a:endParaRPr lang="en-US" dirty="0">
              <a:solidFill>
                <a:srgbClr val="9B2D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8342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05A5-368A-4212-A086-48EABBDDE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95718-1163-49AC-A392-02A38CB3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to limits for a moment…</a:t>
            </a:r>
          </a:p>
        </p:txBody>
      </p:sp>
    </p:spTree>
    <p:extLst>
      <p:ext uri="{BB962C8B-B14F-4D97-AF65-F5344CB8AC3E}">
        <p14:creationId xmlns:p14="http://schemas.microsoft.com/office/powerpoint/2010/main" val="19006364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>
            <a:extLst>
              <a:ext uri="{FF2B5EF4-FFF2-40B4-BE49-F238E27FC236}">
                <a16:creationId xmlns:a16="http://schemas.microsoft.com/office/drawing/2014/main" id="{B56CC47D-5D08-42C4-8414-A8071BD09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Used for calculating the limits of ugly quotients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algn="r"/>
            <a:r>
              <a:rPr lang="en-US" altLang="en-US" sz="2000" dirty="0"/>
              <a:t>Guillaume Francois de </a:t>
            </a:r>
            <a:r>
              <a:rPr lang="en-US" altLang="en-US" sz="2000" dirty="0" err="1"/>
              <a:t>L’Hospital</a:t>
            </a:r>
            <a:endParaRPr lang="en-US" altLang="en-US" sz="2000" dirty="0"/>
          </a:p>
        </p:txBody>
      </p:sp>
      <p:sp>
        <p:nvSpPr>
          <p:cNvPr id="57347" name="Title 2">
            <a:extLst>
              <a:ext uri="{FF2B5EF4-FFF2-40B4-BE49-F238E27FC236}">
                <a16:creationId xmlns:a16="http://schemas.microsoft.com/office/drawing/2014/main" id="{50BAB35B-2195-453C-B7C6-119719E3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pic>
        <p:nvPicPr>
          <p:cNvPr id="57348" name="Picture 8">
            <a:extLst>
              <a:ext uri="{FF2B5EF4-FFF2-40B4-BE49-F238E27FC236}">
                <a16:creationId xmlns:a16="http://schemas.microsoft.com/office/drawing/2014/main" id="{59B857AA-F9FD-4598-98B5-094BD4F9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2135188"/>
            <a:ext cx="3302000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A3AE8-5EE7-40DA-BB73-ED157187F3AF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https://mathshistory.st-andrews.ac.uk/Biographies/De_LHopital/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Suppose lim f(x) = 0</a:t>
            </a:r>
          </a:p>
          <a:p>
            <a:endParaRPr lang="en-US" altLang="en-US" sz="1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and      lim g(x) = 0</a:t>
            </a:r>
          </a:p>
          <a:p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We had all kinds of rules about calculating lim f(x)/g(x)</a:t>
            </a:r>
          </a:p>
          <a:p>
            <a:endParaRPr lang="en-US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260E6-5947-4186-9E21-99BA2AEE1BFE}"/>
              </a:ext>
            </a:extLst>
          </p:cNvPr>
          <p:cNvSpPr txBox="1"/>
          <p:nvPr/>
        </p:nvSpPr>
        <p:spPr>
          <a:xfrm>
            <a:off x="2743200" y="1752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D20F7-46A6-432E-A87B-8BC81DCB2BA6}"/>
              </a:ext>
            </a:extLst>
          </p:cNvPr>
          <p:cNvSpPr txBox="1"/>
          <p:nvPr/>
        </p:nvSpPr>
        <p:spPr>
          <a:xfrm>
            <a:off x="2743200" y="2678668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FFB12-F2D4-494A-BD1A-99EE340DFFC2}"/>
              </a:ext>
            </a:extLst>
          </p:cNvPr>
          <p:cNvSpPr txBox="1"/>
          <p:nvPr/>
        </p:nvSpPr>
        <p:spPr>
          <a:xfrm>
            <a:off x="3352800" y="4736069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Ditto    lim f(x) = </a:t>
            </a:r>
            <a:r>
              <a:rPr lang="en-US" altLang="en-US" dirty="0"/>
              <a:t>±∞</a:t>
            </a: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sz="1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and      lim g(x) = </a:t>
            </a:r>
            <a:r>
              <a:rPr lang="en-US" altLang="en-US" dirty="0"/>
              <a:t>±∞</a:t>
            </a:r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for lim f(x)/g(x)</a:t>
            </a:r>
          </a:p>
          <a:p>
            <a:endParaRPr lang="en-US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260E6-5947-4186-9E21-99BA2AEE1BFE}"/>
              </a:ext>
            </a:extLst>
          </p:cNvPr>
          <p:cNvSpPr txBox="1"/>
          <p:nvPr/>
        </p:nvSpPr>
        <p:spPr>
          <a:xfrm>
            <a:off x="2743200" y="1752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D20F7-46A6-432E-A87B-8BC81DCB2BA6}"/>
              </a:ext>
            </a:extLst>
          </p:cNvPr>
          <p:cNvSpPr txBox="1"/>
          <p:nvPr/>
        </p:nvSpPr>
        <p:spPr>
          <a:xfrm>
            <a:off x="2743200" y="2678668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FFB12-F2D4-494A-BD1A-99EE340DFFC2}"/>
              </a:ext>
            </a:extLst>
          </p:cNvPr>
          <p:cNvSpPr txBox="1"/>
          <p:nvPr/>
        </p:nvSpPr>
        <p:spPr>
          <a:xfrm>
            <a:off x="1524000" y="41148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766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724400"/>
          </a:xfrm>
        </p:spPr>
        <p:txBody>
          <a:bodyPr/>
          <a:lstStyle/>
          <a:p>
            <a:r>
              <a:rPr lang="en-US" altLang="en-US" dirty="0"/>
              <a:t>If lim  f(x)/g(x) = 0/0  or ±∞/±∞</a:t>
            </a:r>
          </a:p>
          <a:p>
            <a:r>
              <a:rPr lang="en-US" altLang="en-US" sz="1000" dirty="0"/>
              <a:t> </a:t>
            </a:r>
            <a:endParaRPr lang="en-US" altLang="en-US" sz="1000" dirty="0">
              <a:sym typeface="Symbol" panose="05050102010706020507" pitchFamily="18" charset="2"/>
            </a:endParaRPr>
          </a:p>
          <a:p>
            <a:endParaRPr lang="en-US" altLang="en-US" sz="1000" dirty="0"/>
          </a:p>
          <a:p>
            <a:r>
              <a:rPr lang="en-US" altLang="en-US" dirty="0"/>
              <a:t>These are called “</a:t>
            </a:r>
            <a:r>
              <a:rPr lang="en-US" altLang="en-US" dirty="0">
                <a:solidFill>
                  <a:srgbClr val="FFC000"/>
                </a:solidFill>
              </a:rPr>
              <a:t>indeterminate forms</a:t>
            </a:r>
            <a:r>
              <a:rPr lang="en-US" altLang="en-US" dirty="0"/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7D656-02DE-4F65-9A38-5669E23B928C}"/>
              </a:ext>
            </a:extLst>
          </p:cNvPr>
          <p:cNvSpPr txBox="1"/>
          <p:nvPr/>
        </p:nvSpPr>
        <p:spPr>
          <a:xfrm>
            <a:off x="990600" y="1688206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078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724400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uses derivatives to calculate the limit of indeterminate forms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656629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FA91659-693A-4215-B34C-BB03F6CC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L’Hôpital’s</a:t>
            </a:r>
            <a:r>
              <a:rPr lang="en-US" dirty="0"/>
              <a:t> </a:t>
            </a:r>
            <a:r>
              <a:rPr lang="en-US" altLang="en-US" dirty="0"/>
              <a:t>Rule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E3E94B8D-822A-4FED-A007-66D1B60F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724400"/>
          </a:xfrm>
        </p:spPr>
        <p:txBody>
          <a:bodyPr/>
          <a:lstStyle/>
          <a:p>
            <a:r>
              <a:rPr lang="en-US" altLang="en-US" dirty="0"/>
              <a:t>If lim  f(x) = 0  or ±∞</a:t>
            </a:r>
          </a:p>
          <a:p>
            <a:r>
              <a:rPr lang="en-US" altLang="en-US" sz="1000" dirty="0"/>
              <a:t> </a:t>
            </a:r>
            <a:endParaRPr lang="en-US" altLang="en-US" sz="1000" dirty="0">
              <a:sym typeface="Symbol" panose="05050102010706020507" pitchFamily="18" charset="2"/>
            </a:endParaRPr>
          </a:p>
          <a:p>
            <a:endParaRPr lang="en-US" altLang="en-US" sz="1000" dirty="0"/>
          </a:p>
          <a:p>
            <a:r>
              <a:rPr lang="en-US" altLang="en-US" dirty="0"/>
              <a:t>and lim g(x) = 0  or ±∞</a:t>
            </a:r>
          </a:p>
          <a:p>
            <a:r>
              <a:rPr lang="en-US" altLang="en-US" sz="2000" dirty="0"/>
              <a:t> </a:t>
            </a:r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and g’(x) ≠ 0 </a:t>
            </a:r>
            <a:r>
              <a:rPr lang="en-US" altLang="en-US" sz="2100" dirty="0">
                <a:sym typeface="Symbol" panose="05050102010706020507" pitchFamily="18" charset="2"/>
              </a:rPr>
              <a:t>(</a:t>
            </a:r>
            <a:r>
              <a:rPr lang="en-US" altLang="en-US" sz="2100" dirty="0" err="1">
                <a:sym typeface="Symbol" panose="05050102010706020507" pitchFamily="18" charset="2"/>
              </a:rPr>
              <a:t>‘cause</a:t>
            </a:r>
            <a:r>
              <a:rPr lang="en-US" altLang="en-US" sz="2100" dirty="0">
                <a:sym typeface="Symbol" panose="05050102010706020507" pitchFamily="18" charset="2"/>
              </a:rPr>
              <a:t> we don’t want division by zero)</a:t>
            </a: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Then lim f(x)/g(x) = lim f’(x)/g’(x)</a:t>
            </a:r>
          </a:p>
          <a:p>
            <a:r>
              <a:rPr lang="en-US" altLang="en-US" sz="2000" dirty="0"/>
              <a:t>               </a:t>
            </a:r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7D656-02DE-4F65-9A38-5669E23B928C}"/>
              </a:ext>
            </a:extLst>
          </p:cNvPr>
          <p:cNvSpPr txBox="1"/>
          <p:nvPr/>
        </p:nvSpPr>
        <p:spPr>
          <a:xfrm>
            <a:off x="1300766" y="1688206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77434-488E-4D90-BD01-6489284C64DA}"/>
              </a:ext>
            </a:extLst>
          </p:cNvPr>
          <p:cNvSpPr txBox="1"/>
          <p:nvPr/>
        </p:nvSpPr>
        <p:spPr>
          <a:xfrm>
            <a:off x="1600200" y="2831068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85AA5-BE72-4577-8E3A-36AB1E061FC4}"/>
              </a:ext>
            </a:extLst>
          </p:cNvPr>
          <p:cNvSpPr txBox="1"/>
          <p:nvPr/>
        </p:nvSpPr>
        <p:spPr>
          <a:xfrm>
            <a:off x="1971541" y="5082724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065B9-8B59-490C-953A-012626A4DF88}"/>
              </a:ext>
            </a:extLst>
          </p:cNvPr>
          <p:cNvSpPr txBox="1"/>
          <p:nvPr/>
        </p:nvSpPr>
        <p:spPr>
          <a:xfrm>
            <a:off x="5791200" y="5082724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solidFill>
                  <a:srgbClr val="CCFFFF"/>
                </a:solidFill>
                <a:sym typeface="Symbol" panose="05050102010706020507" pitchFamily="18" charset="2"/>
              </a:rPr>
              <a:t>xc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684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395" name="Content Placeholder 2">
                <a:extLst>
                  <a:ext uri="{FF2B5EF4-FFF2-40B4-BE49-F238E27FC236}">
                    <a16:creationId xmlns:a16="http://schemas.microsoft.com/office/drawing/2014/main" id="{5A834956-2684-46C0-8607-B8C82228BB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3000" dirty="0"/>
              </a:p>
              <a:p>
                <a:endParaRPr lang="en-US" altLang="en-US" sz="3000" dirty="0"/>
              </a:p>
            </p:txBody>
          </p:sp>
        </mc:Choice>
        <mc:Fallback xmlns="">
          <p:sp>
            <p:nvSpPr>
              <p:cNvPr id="59395" name="Content Placeholder 2">
                <a:extLst>
                  <a:ext uri="{FF2B5EF4-FFF2-40B4-BE49-F238E27FC236}">
                    <a16:creationId xmlns:a16="http://schemas.microsoft.com/office/drawing/2014/main" id="{5A834956-2684-46C0-8607-B8C82228B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2020542-A076-462F-AFC7-A2F08BFC9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B463B-92BB-4352-88AE-A15281A43C1E}"/>
              </a:ext>
            </a:extLst>
          </p:cNvPr>
          <p:cNvSpPr txBox="1"/>
          <p:nvPr/>
        </p:nvSpPr>
        <p:spPr>
          <a:xfrm>
            <a:off x="2895600" y="14478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C8584DE5-E4DA-45AF-9E48-43526E13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  <a:endParaRPr lang="en-US" altLang="en-US" dirty="0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DFF8493-BB2C-4A9F-B88E-19B1C163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3000" dirty="0"/>
              <a:t>How to do it: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1) Draw a picture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2) What are you trying to maximize/minimize?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3) Find an equation relating the 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    variables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4) What is the constraint equation?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5) Combine the two equations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6) Find the derivative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7) Set = 0 and solve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8) Is it the max or min you want?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9) If not, try the endpoints of the  </a:t>
            </a:r>
          </a:p>
          <a:p>
            <a:pPr>
              <a:spcBef>
                <a:spcPts val="0"/>
              </a:spcBef>
            </a:pPr>
            <a:r>
              <a:rPr lang="en-US" altLang="en-US" sz="3000" dirty="0"/>
              <a:t>   interval</a:t>
            </a:r>
          </a:p>
        </p:txBody>
      </p:sp>
    </p:spTree>
    <p:extLst>
      <p:ext uri="{BB962C8B-B14F-4D97-AF65-F5344CB8AC3E}">
        <p14:creationId xmlns:p14="http://schemas.microsoft.com/office/powerpoint/2010/main" val="19647384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Content Placeholder 2">
                <a:extLst>
                  <a:ext uri="{FF2B5EF4-FFF2-40B4-BE49-F238E27FC236}">
                    <a16:creationId xmlns:a16="http://schemas.microsoft.com/office/drawing/2014/main" id="{E635C608-8FE0-4CDE-BEE5-453C72483D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pPr marL="0" lvl="4" indent="0">
                  <a:buNone/>
                </a:pPr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1000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dirty="0"/>
                  <a:t>lim(x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→0) </a:t>
                </a:r>
                <a:r>
                  <a:rPr lang="en-US" altLang="en-US" dirty="0"/>
                  <a:t>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= 0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dirty="0"/>
                  <a:t>lim(x</a:t>
                </a:r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→0) </a:t>
                </a:r>
                <a:r>
                  <a:rPr lang="en-US" altLang="en-US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= 0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dirty="0"/>
                  <a:t>Hmmm…  0/0…  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dirty="0"/>
                  <a:t>So… it looks like </a:t>
                </a:r>
                <a:r>
                  <a:rPr lang="en-US" altLang="en-US" dirty="0" err="1"/>
                  <a:t>L’H</a:t>
                </a:r>
                <a:r>
                  <a:rPr lang="en-US" dirty="0" err="1"/>
                  <a:t>ô</a:t>
                </a:r>
                <a:r>
                  <a:rPr lang="en-US" altLang="en-US" dirty="0" err="1"/>
                  <a:t>spital</a:t>
                </a:r>
                <a:r>
                  <a:rPr lang="en-US" altLang="en-US" dirty="0"/>
                  <a:t>!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60419" name="Content Placeholder 2">
                <a:extLst>
                  <a:ext uri="{FF2B5EF4-FFF2-40B4-BE49-F238E27FC236}">
                    <a16:creationId xmlns:a16="http://schemas.microsoft.com/office/drawing/2014/main" id="{E635C608-8FE0-4CDE-BEE5-453C72483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>
                <a:blip r:embed="rId2"/>
                <a:stretch>
                  <a:fillRect l="-2593" t="-1838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86E51FB5-7E50-49C3-8272-1A86EBF9F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85DF4-2111-4C07-984E-7832D5095AE8}"/>
              </a:ext>
            </a:extLst>
          </p:cNvPr>
          <p:cNvSpPr txBox="1"/>
          <p:nvPr/>
        </p:nvSpPr>
        <p:spPr>
          <a:xfrm>
            <a:off x="2895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lvl="4" indent="0">
                  <a:buNone/>
                </a:pPr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1000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		f’ = ?</a:t>
                </a:r>
                <a:endParaRPr lang="en-US" altLang="en-US" baseline="30000" dirty="0"/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	g’ = </a:t>
                </a:r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14646D3-40F5-43AB-B8F8-A681C737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51AD8-07BD-4D84-A981-CAEBCF27EE55}"/>
              </a:ext>
            </a:extLst>
          </p:cNvPr>
          <p:cNvSpPr txBox="1"/>
          <p:nvPr/>
        </p:nvSpPr>
        <p:spPr>
          <a:xfrm>
            <a:off x="2895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lvl="4" indent="0">
                  <a:buNone/>
                </a:pPr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1000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		f’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3x</a:t>
                </a:r>
                <a:r>
                  <a:rPr lang="en-US" altLang="en-US" baseline="30000" dirty="0">
                    <a:solidFill>
                      <a:srgbClr val="FFFF00"/>
                    </a:solidFill>
                  </a:rPr>
                  <a:t>2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	g’ = ?</a:t>
                </a:r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14646D3-40F5-43AB-B8F8-A681C737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51AD8-07BD-4D84-A981-CAEBCF27EE55}"/>
              </a:ext>
            </a:extLst>
          </p:cNvPr>
          <p:cNvSpPr txBox="1"/>
          <p:nvPr/>
        </p:nvSpPr>
        <p:spPr>
          <a:xfrm>
            <a:off x="2895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358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lvl="4" indent="0">
                  <a:buNone/>
                </a:pPr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1000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		f’ = 3x</a:t>
                </a:r>
                <a:r>
                  <a:rPr lang="en-US" altLang="en-US" baseline="30000" dirty="0"/>
                  <a:t>2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	g’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2x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lim  </a:t>
                </a:r>
                <a:r>
                  <a:rPr lang="en-US" altLang="en-US" u="sng" dirty="0"/>
                  <a:t>x</a:t>
                </a:r>
                <a:r>
                  <a:rPr lang="en-US" altLang="en-US" u="sng" baseline="30000" dirty="0"/>
                  <a:t>3</a:t>
                </a:r>
                <a:r>
                  <a:rPr lang="en-US" altLang="en-US" dirty="0"/>
                  <a:t> = lim </a:t>
                </a:r>
                <a:r>
                  <a:rPr lang="en-US" altLang="en-US" u="sng" dirty="0"/>
                  <a:t>3x</a:t>
                </a:r>
                <a:r>
                  <a:rPr lang="en-US" altLang="en-US" u="sng" baseline="30000" dirty="0"/>
                  <a:t>2</a:t>
                </a:r>
                <a:r>
                  <a:rPr lang="en-US" altLang="en-US" dirty="0"/>
                  <a:t> =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2500" dirty="0">
                    <a:sym typeface="Symbol" panose="05050102010706020507" pitchFamily="18" charset="2"/>
                  </a:rPr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x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     </a:t>
                </a: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 </a:t>
                </a:r>
                <a:r>
                  <a:rPr lang="en-US" altLang="en-US" dirty="0">
                    <a:sym typeface="Symbol" panose="05050102010706020507" pitchFamily="18" charset="2"/>
                  </a:rPr>
                  <a:t>2x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14646D3-40F5-43AB-B8F8-A681C737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51AD8-07BD-4D84-A981-CAEBCF27EE55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9192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pPr marL="0" lvl="4" indent="0">
                  <a:buNone/>
                </a:pPr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1000" dirty="0"/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 		f’ = 3x</a:t>
                </a:r>
                <a:r>
                  <a:rPr lang="en-US" altLang="en-US" baseline="30000" dirty="0"/>
                  <a:t>2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	g’ = 2x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lim  </a:t>
                </a:r>
                <a:r>
                  <a:rPr lang="en-US" altLang="en-US" u="sng" dirty="0"/>
                  <a:t>x</a:t>
                </a:r>
                <a:r>
                  <a:rPr lang="en-US" altLang="en-US" u="sng" baseline="30000" dirty="0"/>
                  <a:t>3</a:t>
                </a:r>
                <a:r>
                  <a:rPr lang="en-US" altLang="en-US" dirty="0"/>
                  <a:t> = lim </a:t>
                </a:r>
                <a:r>
                  <a:rPr lang="en-US" altLang="en-US" u="sng" dirty="0"/>
                  <a:t>3x</a:t>
                </a:r>
                <a:r>
                  <a:rPr lang="en-US" altLang="en-US" u="sng" baseline="30000" dirty="0"/>
                  <a:t>2</a:t>
                </a:r>
                <a:r>
                  <a:rPr lang="en-US" altLang="en-US" dirty="0"/>
                  <a:t> =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</a:t>
                </a:r>
                <a:r>
                  <a:rPr lang="en-US" altLang="en-US" sz="2500" dirty="0">
                    <a:sym typeface="Symbol" panose="05050102010706020507" pitchFamily="18" charset="2"/>
                  </a:rPr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x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     </a:t>
                </a: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 </a:t>
                </a:r>
                <a:r>
                  <a:rPr lang="en-US" altLang="en-US" dirty="0">
                    <a:sym typeface="Symbol" panose="05050102010706020507" pitchFamily="18" charset="2"/>
                  </a:rPr>
                  <a:t>2x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Still 0/0 = try again!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1442" name="Content Placeholder 2">
                <a:extLst>
                  <a:ext uri="{FF2B5EF4-FFF2-40B4-BE49-F238E27FC236}">
                    <a16:creationId xmlns:a16="http://schemas.microsoft.com/office/drawing/2014/main" id="{D294B7BD-361B-42BA-9291-DE99E609E2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14646D3-40F5-43AB-B8F8-A681C737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51AD8-07BD-4D84-A981-CAEBCF27EE55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902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	f’ = 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f’’ =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g’ = 2x		g’’ = </a:t>
                </a:r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BF7701-B35B-4B35-A88E-6E92788D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4663D-086B-4ABF-B6C5-5C7E7E6568BD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	f’ = 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f’’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6x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g’ = 2x		g’’ = </a:t>
                </a: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BF7701-B35B-4B35-A88E-6E92788D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4663D-086B-4ABF-B6C5-5C7E7E6568BD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8631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	f’ = 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f’’ = 6x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g’ = 2x		g’’ = </a:t>
                </a:r>
                <a:r>
                  <a:rPr lang="en-US" altLang="en-US" dirty="0">
                    <a:solidFill>
                      <a:srgbClr val="FFFF00"/>
                    </a:solidFill>
                  </a:rPr>
                  <a:t>2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lim  </a:t>
                </a:r>
                <a:r>
                  <a:rPr lang="en-US" altLang="en-US" u="sng" dirty="0"/>
                  <a:t>x</a:t>
                </a:r>
                <a:r>
                  <a:rPr lang="en-US" altLang="en-US" u="sng" baseline="30000" dirty="0"/>
                  <a:t>3</a:t>
                </a:r>
                <a:r>
                  <a:rPr lang="en-US" altLang="en-US" dirty="0"/>
                  <a:t> =</a:t>
                </a:r>
                <a:endParaRPr lang="en-US" altLang="en-US" u="sng" dirty="0"/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 x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</a:t>
                </a:r>
                <a:endParaRPr lang="en-US" altLang="en-US" dirty="0">
                  <a:sym typeface="Symbol" panose="05050102010706020507" pitchFamily="18" charset="2"/>
                </a:endParaRP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BF7701-B35B-4B35-A88E-6E92788D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4663D-086B-4ABF-B6C5-5C7E7E6568BD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280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	f’ = 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f’’ = 6x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g’ = 2x		g’’ = 2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lim  </a:t>
                </a:r>
                <a:r>
                  <a:rPr lang="en-US" altLang="en-US" u="sng" dirty="0"/>
                  <a:t>x</a:t>
                </a:r>
                <a:r>
                  <a:rPr lang="en-US" altLang="en-US" u="sng" baseline="30000" dirty="0"/>
                  <a:t>3</a:t>
                </a:r>
                <a:r>
                  <a:rPr lang="en-US" altLang="en-US" dirty="0"/>
                  <a:t> = lim </a:t>
                </a:r>
                <a:r>
                  <a:rPr lang="en-US" altLang="en-US" u="sng" dirty="0"/>
                  <a:t>6x</a:t>
                </a:r>
                <a:r>
                  <a:rPr lang="en-US" altLang="en-US" dirty="0"/>
                  <a:t> =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 x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     </a:t>
                </a: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2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BF7701-B35B-4B35-A88E-6E92788D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4663D-086B-4ABF-B6C5-5C7E7E6568BD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66278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calculate lim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aseline="30000" dirty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0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3000" b="1" i="0" baseline="30000" dirty="0" smtClean="0"/>
                          <m:t>2</m:t>
                        </m:r>
                      </m:den>
                    </m:f>
                  </m:oMath>
                </a14:m>
                <a:r>
                  <a:rPr lang="en-US" altLang="en-US" sz="3000" baseline="30000" dirty="0"/>
                  <a:t> </a:t>
                </a:r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f(x) = x</a:t>
                </a:r>
                <a:r>
                  <a:rPr lang="en-US" altLang="en-US" baseline="30000" dirty="0"/>
                  <a:t>3</a:t>
                </a:r>
                <a:r>
                  <a:rPr lang="en-US" altLang="en-US" dirty="0"/>
                  <a:t>	f’ = 3x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f’’ = 6x</a:t>
                </a:r>
              </a:p>
              <a:p>
                <a:r>
                  <a:rPr lang="en-US" altLang="en-US" dirty="0"/>
                  <a:t>g(x) = 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	g’ = 2x		g’’ = 2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/>
                  <a:t>lim  </a:t>
                </a:r>
                <a:r>
                  <a:rPr lang="en-US" altLang="en-US" u="sng" dirty="0"/>
                  <a:t>x</a:t>
                </a:r>
                <a:r>
                  <a:rPr lang="en-US" altLang="en-US" u="sng" baseline="30000" dirty="0"/>
                  <a:t>3</a:t>
                </a:r>
                <a:r>
                  <a:rPr lang="en-US" altLang="en-US" dirty="0"/>
                  <a:t> = lim </a:t>
                </a:r>
                <a:r>
                  <a:rPr lang="en-US" altLang="en-US" u="sng" dirty="0"/>
                  <a:t>6x</a:t>
                </a:r>
                <a:r>
                  <a:rPr lang="en-US" altLang="en-US" dirty="0"/>
                  <a:t> =</a:t>
                </a:r>
              </a:p>
              <a:p>
                <a:pPr marL="0" lvl="4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 x</a:t>
                </a:r>
                <a:r>
                  <a:rPr lang="en-US" altLang="en-US" baseline="30000" dirty="0">
                    <a:sym typeface="Symbol" panose="05050102010706020507" pitchFamily="18" charset="2"/>
                  </a:rPr>
                  <a:t>2     </a:t>
                </a:r>
                <a:r>
                  <a:rPr lang="en-US" altLang="en-US" sz="2000" dirty="0"/>
                  <a:t>x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0</a:t>
                </a:r>
                <a:r>
                  <a:rPr lang="en-US" altLang="en-US" dirty="0">
                    <a:sym typeface="Symbol" panose="05050102010706020507" pitchFamily="18" charset="2"/>
                  </a:rPr>
                  <a:t>  2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 marL="0" lvl="4" indent="0">
                  <a:buFont typeface="Arial" panose="020B0604020202020204" pitchFamily="34" charset="0"/>
                  <a:buNone/>
                </a:pPr>
                <a:r>
                  <a:rPr lang="en-US" altLang="en-US" dirty="0">
                    <a:sym typeface="Symbol" panose="05050102010706020507" pitchFamily="18" charset="2"/>
                  </a:rPr>
                  <a:t>0/2 – so that’s the limit - </a:t>
                </a:r>
                <a:r>
                  <a:rPr lang="en-US" altLang="en-US" dirty="0">
                    <a:solidFill>
                      <a:srgbClr val="FFFF00"/>
                    </a:solidFill>
                    <a:sym typeface="Symbol" panose="05050102010706020507" pitchFamily="18" charset="2"/>
                  </a:rPr>
                  <a:t>0</a:t>
                </a:r>
                <a:r>
                  <a:rPr lang="en-US" altLang="en-US" dirty="0">
                    <a:sym typeface="Symbol" panose="05050102010706020507" pitchFamily="18" charset="2"/>
                  </a:rPr>
                  <a:t>!</a:t>
                </a:r>
              </a:p>
              <a:p>
                <a:pPr marL="0" lvl="4" indent="0">
                  <a:buFont typeface="Arial" panose="020B0604020202020204" pitchFamily="34" charset="0"/>
                  <a:buNone/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/>
              </a:p>
              <a:p>
                <a:endParaRPr lang="en-US" altLang="en-US" sz="1000" dirty="0"/>
              </a:p>
            </p:txBody>
          </p:sp>
        </mc:Choice>
        <mc:Fallback xmlns="">
          <p:sp>
            <p:nvSpPr>
              <p:cNvPr id="62466" name="Content Placeholder 2">
                <a:extLst>
                  <a:ext uri="{FF2B5EF4-FFF2-40B4-BE49-F238E27FC236}">
                    <a16:creationId xmlns:a16="http://schemas.microsoft.com/office/drawing/2014/main" id="{AC9676EE-2D5E-4E1C-B082-A9A123131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686800" cy="5638800"/>
              </a:xfrm>
              <a:blipFill>
                <a:blip r:embed="rId2"/>
                <a:stretch>
                  <a:fillRect l="-2456" t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7BF7701-B35B-4B35-A88E-6E92788D9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chemeClr val="bg1"/>
                </a:solidFill>
              </a:rPr>
              <a:t>L’HÔPITAL’S </a:t>
            </a:r>
            <a:r>
              <a:rPr lang="en-US" altLang="en-US" sz="2400" dirty="0">
                <a:solidFill>
                  <a:schemeClr val="bg1"/>
                </a:solidFill>
              </a:rPr>
              <a:t>RULE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4663D-086B-4ABF-B6C5-5C7E7E6568BD}"/>
              </a:ext>
            </a:extLst>
          </p:cNvPr>
          <p:cNvSpPr txBox="1"/>
          <p:nvPr/>
        </p:nvSpPr>
        <p:spPr>
          <a:xfrm>
            <a:off x="1752600" y="1371600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CCFFFF"/>
                </a:solidFill>
                <a:sym typeface="Symbol" panose="05050102010706020507" pitchFamily="18" charset="2"/>
              </a:rPr>
              <a:t>x0</a:t>
            </a:r>
            <a:endParaRPr lang="en-US" altLang="en-US" sz="18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2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5303</TotalTime>
  <Words>7157</Words>
  <Application>Microsoft Office PowerPoint</Application>
  <PresentationFormat>On-screen Show (4:3)</PresentationFormat>
  <Paragraphs>1105</Paragraphs>
  <Slides>146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2" baseType="lpstr">
      <vt:lpstr>Arial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New Tutoring Service</vt:lpstr>
      <vt:lpstr>Optimization</vt:lpstr>
      <vt:lpstr>Optimization</vt:lpstr>
      <vt:lpstr>Optimization</vt:lpstr>
      <vt:lpstr>Optimization</vt:lpstr>
      <vt:lpstr>Optimization</vt:lpstr>
      <vt:lpstr>Optimization</vt:lpstr>
      <vt:lpstr>PowerPoint Presentation</vt:lpstr>
      <vt:lpstr>PowerPoint Presentation</vt:lpstr>
      <vt:lpstr>PowerPoint Presentation</vt:lpstr>
      <vt:lpstr>PowerPoint Presentation</vt:lpstr>
      <vt:lpstr>Optimization</vt:lpstr>
      <vt:lpstr>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Optimization</vt:lpstr>
      <vt:lpstr>Optimization</vt:lpstr>
      <vt:lpstr>Optimization</vt:lpstr>
      <vt:lpstr>Optimization</vt:lpstr>
      <vt:lpstr>Optimization</vt:lpstr>
      <vt:lpstr>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Optimization</vt:lpstr>
      <vt:lpstr>Optimization</vt:lpstr>
      <vt:lpstr>Optimization</vt:lpstr>
      <vt:lpstr>Questions?</vt:lpstr>
      <vt:lpstr>PowerPoint Presentation</vt:lpstr>
      <vt:lpstr>L’Hôpital’s Rule</vt:lpstr>
      <vt:lpstr>L’Hôpital’s Rule</vt:lpstr>
      <vt:lpstr>L’Hôpital’s Rule</vt:lpstr>
      <vt:lpstr>L’Hôpital’s Rule</vt:lpstr>
      <vt:lpstr>L’Hôpital’s Rule</vt:lpstr>
      <vt:lpstr>L’Hôpital’s Rule</vt:lpstr>
      <vt:lpstr>L’Hôpital’s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L’Hôpital’s Rule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L’Hôpital’s Rule</vt:lpstr>
      <vt:lpstr>Questions?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L’Hôpital’s Rule</vt:lpstr>
      <vt:lpstr>L’Hôpital’s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411</cp:revision>
  <dcterms:created xsi:type="dcterms:W3CDTF">2012-09-06T22:30:26Z</dcterms:created>
  <dcterms:modified xsi:type="dcterms:W3CDTF">2023-08-01T03:40:20Z</dcterms:modified>
</cp:coreProperties>
</file>