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handoutMasterIdLst>
    <p:handoutMasterId r:id="rId139"/>
  </p:handoutMasterIdLst>
  <p:sldIdLst>
    <p:sldId id="546" r:id="rId2"/>
    <p:sldId id="538" r:id="rId3"/>
    <p:sldId id="547" r:id="rId4"/>
    <p:sldId id="539" r:id="rId5"/>
    <p:sldId id="665" r:id="rId6"/>
    <p:sldId id="456" r:id="rId7"/>
    <p:sldId id="450" r:id="rId8"/>
    <p:sldId id="451" r:id="rId9"/>
    <p:sldId id="453" r:id="rId10"/>
    <p:sldId id="1268" r:id="rId11"/>
    <p:sldId id="464" r:id="rId12"/>
    <p:sldId id="1231" r:id="rId13"/>
    <p:sldId id="432" r:id="rId14"/>
    <p:sldId id="1246" r:id="rId15"/>
    <p:sldId id="1248" r:id="rId16"/>
    <p:sldId id="1273" r:id="rId17"/>
    <p:sldId id="1380" r:id="rId18"/>
    <p:sldId id="499" r:id="rId19"/>
    <p:sldId id="500" r:id="rId20"/>
    <p:sldId id="1346" r:id="rId21"/>
    <p:sldId id="1347" r:id="rId22"/>
    <p:sldId id="1348" r:id="rId23"/>
    <p:sldId id="1349" r:id="rId24"/>
    <p:sldId id="1350" r:id="rId25"/>
    <p:sldId id="1351" r:id="rId26"/>
    <p:sldId id="1352" r:id="rId27"/>
    <p:sldId id="1353" r:id="rId28"/>
    <p:sldId id="1413" r:id="rId29"/>
    <p:sldId id="1354" r:id="rId30"/>
    <p:sldId id="501" r:id="rId31"/>
    <p:sldId id="502" r:id="rId32"/>
    <p:sldId id="503" r:id="rId33"/>
    <p:sldId id="505" r:id="rId34"/>
    <p:sldId id="1277" r:id="rId35"/>
    <p:sldId id="504" r:id="rId36"/>
    <p:sldId id="506" r:id="rId37"/>
    <p:sldId id="1400" r:id="rId38"/>
    <p:sldId id="1402" r:id="rId39"/>
    <p:sldId id="1355" r:id="rId40"/>
    <p:sldId id="1403" r:id="rId41"/>
    <p:sldId id="1404" r:id="rId42"/>
    <p:sldId id="1405" r:id="rId43"/>
    <p:sldId id="1406" r:id="rId44"/>
    <p:sldId id="1407" r:id="rId45"/>
    <p:sldId id="1408" r:id="rId46"/>
    <p:sldId id="1414" r:id="rId47"/>
    <p:sldId id="1409" r:id="rId48"/>
    <p:sldId id="1415" r:id="rId49"/>
    <p:sldId id="1416" r:id="rId50"/>
    <p:sldId id="1417" r:id="rId51"/>
    <p:sldId id="1225" r:id="rId52"/>
    <p:sldId id="440" r:id="rId53"/>
    <p:sldId id="441" r:id="rId54"/>
    <p:sldId id="442" r:id="rId55"/>
    <p:sldId id="443" r:id="rId56"/>
    <p:sldId id="1211" r:id="rId57"/>
    <p:sldId id="1212" r:id="rId58"/>
    <p:sldId id="1356" r:id="rId59"/>
    <p:sldId id="1291" r:id="rId60"/>
    <p:sldId id="1292" r:id="rId61"/>
    <p:sldId id="1290" r:id="rId62"/>
    <p:sldId id="1293" r:id="rId63"/>
    <p:sldId id="1213" r:id="rId64"/>
    <p:sldId id="507" r:id="rId65"/>
    <p:sldId id="1294" r:id="rId66"/>
    <p:sldId id="1296" r:id="rId67"/>
    <p:sldId id="1297" r:id="rId68"/>
    <p:sldId id="1298" r:id="rId69"/>
    <p:sldId id="1214" r:id="rId70"/>
    <p:sldId id="1295" r:id="rId71"/>
    <p:sldId id="1301" r:id="rId72"/>
    <p:sldId id="1306" r:id="rId73"/>
    <p:sldId id="1302" r:id="rId74"/>
    <p:sldId id="508" r:id="rId75"/>
    <p:sldId id="1300" r:id="rId76"/>
    <p:sldId id="1307" r:id="rId77"/>
    <p:sldId id="1303" r:id="rId78"/>
    <p:sldId id="1215" r:id="rId79"/>
    <p:sldId id="1304" r:id="rId80"/>
    <p:sldId id="1305" r:id="rId81"/>
    <p:sldId id="1216" r:id="rId82"/>
    <p:sldId id="1430" r:id="rId83"/>
    <p:sldId id="1429" r:id="rId84"/>
    <p:sldId id="1289" r:id="rId85"/>
    <p:sldId id="1308" r:id="rId86"/>
    <p:sldId id="1326" r:id="rId87"/>
    <p:sldId id="1327" r:id="rId88"/>
    <p:sldId id="1330" r:id="rId89"/>
    <p:sldId id="1328" r:id="rId90"/>
    <p:sldId id="1331" r:id="rId91"/>
    <p:sldId id="1329" r:id="rId92"/>
    <p:sldId id="1332" r:id="rId93"/>
    <p:sldId id="1333" r:id="rId94"/>
    <p:sldId id="1309" r:id="rId95"/>
    <p:sldId id="1337" r:id="rId96"/>
    <p:sldId id="1338" r:id="rId97"/>
    <p:sldId id="1340" r:id="rId98"/>
    <p:sldId id="1341" r:id="rId99"/>
    <p:sldId id="1342" r:id="rId100"/>
    <p:sldId id="1339" r:id="rId101"/>
    <p:sldId id="1344" r:id="rId102"/>
    <p:sldId id="1345" r:id="rId103"/>
    <p:sldId id="1399" r:id="rId104"/>
    <p:sldId id="1224" r:id="rId105"/>
    <p:sldId id="1357" r:id="rId106"/>
    <p:sldId id="1372" r:id="rId107"/>
    <p:sldId id="1361" r:id="rId108"/>
    <p:sldId id="1362" r:id="rId109"/>
    <p:sldId id="1363" r:id="rId110"/>
    <p:sldId id="1364" r:id="rId111"/>
    <p:sldId id="1365" r:id="rId112"/>
    <p:sldId id="1367" r:id="rId113"/>
    <p:sldId id="1366" r:id="rId114"/>
    <p:sldId id="1368" r:id="rId115"/>
    <p:sldId id="1369" r:id="rId116"/>
    <p:sldId id="1370" r:id="rId117"/>
    <p:sldId id="1432" r:id="rId118"/>
    <p:sldId id="1433" r:id="rId119"/>
    <p:sldId id="1431" r:id="rId120"/>
    <p:sldId id="1376" r:id="rId121"/>
    <p:sldId id="1377" r:id="rId122"/>
    <p:sldId id="1378" r:id="rId123"/>
    <p:sldId id="1418" r:id="rId124"/>
    <p:sldId id="1420" r:id="rId125"/>
    <p:sldId id="1421" r:id="rId126"/>
    <p:sldId id="1422" r:id="rId127"/>
    <p:sldId id="1419" r:id="rId128"/>
    <p:sldId id="1423" r:id="rId129"/>
    <p:sldId id="1424" r:id="rId130"/>
    <p:sldId id="1425" r:id="rId131"/>
    <p:sldId id="1427" r:id="rId132"/>
    <p:sldId id="1426" r:id="rId133"/>
    <p:sldId id="1428" r:id="rId134"/>
    <p:sldId id="543" r:id="rId135"/>
    <p:sldId id="1379" r:id="rId136"/>
    <p:sldId id="1829" r:id="rId1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4" autoAdjust="0"/>
    <p:restoredTop sz="94660"/>
  </p:normalViewPr>
  <p:slideViewPr>
    <p:cSldViewPr>
      <p:cViewPr varScale="1">
        <p:scale>
          <a:sx n="94" d="100"/>
          <a:sy n="94" d="100"/>
        </p:scale>
        <p:origin x="216" y="66"/>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83906E-7E3A-4730-A4FE-237275EB52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4081FCE-E989-41E6-8A97-431376A87A7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F8F16-217B-4BA6-94CD-5447A4DB5357}" type="datetimeFigureOut">
              <a:rPr lang="en-US"/>
              <a:pPr>
                <a:defRPr/>
              </a:pPr>
              <a:t>1/10/2023</a:t>
            </a:fld>
            <a:endParaRPr lang="en-US"/>
          </a:p>
        </p:txBody>
      </p:sp>
      <p:sp>
        <p:nvSpPr>
          <p:cNvPr id="4" name="Footer Placeholder 3">
            <a:extLst>
              <a:ext uri="{FF2B5EF4-FFF2-40B4-BE49-F238E27FC236}">
                <a16:creationId xmlns:a16="http://schemas.microsoft.com/office/drawing/2014/main" id="{D23ECA8C-6A1D-47C6-AD9A-13A0DFC537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A6F11AF0-EA35-4629-B9F4-B7DB7C4D0F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B706980-1B07-41A9-B8E0-6BF8EF01F9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6B60A-E2D1-4C5E-BC52-82DC40567632}" type="datetimeFigureOut">
              <a:rPr lang="en-US" smtClean="0"/>
              <a:t>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F887-3ABC-4473-B059-8E3D410911A9}" type="slidenum">
              <a:rPr lang="en-US" smtClean="0"/>
              <a:t>‹#›</a:t>
            </a:fld>
            <a:endParaRPr lang="en-US"/>
          </a:p>
        </p:txBody>
      </p:sp>
    </p:spTree>
    <p:extLst>
      <p:ext uri="{BB962C8B-B14F-4D97-AF65-F5344CB8AC3E}">
        <p14:creationId xmlns:p14="http://schemas.microsoft.com/office/powerpoint/2010/main" val="4616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F764B-CAA8-4E03-A961-C8C798A30211}" type="slidenum">
              <a:rPr lang="en-US" smtClean="0"/>
              <a:t>2</a:t>
            </a:fld>
            <a:endParaRPr lang="en-US" dirty="0"/>
          </a:p>
        </p:txBody>
      </p:sp>
    </p:spTree>
    <p:extLst>
      <p:ext uri="{BB962C8B-B14F-4D97-AF65-F5344CB8AC3E}">
        <p14:creationId xmlns:p14="http://schemas.microsoft.com/office/powerpoint/2010/main" val="410309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a:t>
            </a:fld>
            <a:endParaRPr lang="en-US"/>
          </a:p>
        </p:txBody>
      </p:sp>
    </p:spTree>
    <p:extLst>
      <p:ext uri="{BB962C8B-B14F-4D97-AF65-F5344CB8AC3E}">
        <p14:creationId xmlns:p14="http://schemas.microsoft.com/office/powerpoint/2010/main" val="6302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a:t>
            </a:fld>
            <a:endParaRPr lang="en-US"/>
          </a:p>
        </p:txBody>
      </p:sp>
    </p:spTree>
    <p:extLst>
      <p:ext uri="{BB962C8B-B14F-4D97-AF65-F5344CB8AC3E}">
        <p14:creationId xmlns:p14="http://schemas.microsoft.com/office/powerpoint/2010/main" val="162480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100</a:t>
            </a:fld>
            <a:endParaRPr lang="en-US"/>
          </a:p>
        </p:txBody>
      </p:sp>
    </p:spTree>
    <p:extLst>
      <p:ext uri="{BB962C8B-B14F-4D97-AF65-F5344CB8AC3E}">
        <p14:creationId xmlns:p14="http://schemas.microsoft.com/office/powerpoint/2010/main" val="235027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116</a:t>
            </a:fld>
            <a:endParaRPr lang="en-US"/>
          </a:p>
        </p:txBody>
      </p:sp>
    </p:spTree>
    <p:extLst>
      <p:ext uri="{BB962C8B-B14F-4D97-AF65-F5344CB8AC3E}">
        <p14:creationId xmlns:p14="http://schemas.microsoft.com/office/powerpoint/2010/main" val="393016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135</a:t>
            </a:fld>
            <a:endParaRPr lang="en-US"/>
          </a:p>
        </p:txBody>
      </p:sp>
    </p:spTree>
    <p:extLst>
      <p:ext uri="{BB962C8B-B14F-4D97-AF65-F5344CB8AC3E}">
        <p14:creationId xmlns:p14="http://schemas.microsoft.com/office/powerpoint/2010/main" val="203199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112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52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82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77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874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9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07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757AEA-2817-4D2D-A4BB-A2EF512866C8}"/>
              </a:ext>
            </a:extLst>
          </p:cNvPr>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B4DB36D-2BBE-408C-B78D-9B3D862E41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a:t>
            </a:r>
            <a:r>
              <a:rPr lang="en-US" altLang="en-US" sz="6900" b="1">
                <a:solidFill>
                  <a:srgbClr val="CCFFFF"/>
                </a:solidFill>
              </a:rPr>
              <a:t>4 Part </a:t>
            </a:r>
            <a:r>
              <a:rPr lang="en-US" altLang="en-US" sz="6900" b="1" dirty="0">
                <a:solidFill>
                  <a:srgbClr val="CCFFFF"/>
                </a:solidFill>
              </a:rPr>
              <a:t>8</a:t>
            </a:r>
            <a:r>
              <a:rPr lang="en-US" altLang="en-US" sz="75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a:t>
            </a:r>
          </a:p>
          <a:p>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b="0"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b="0"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a:p>
            <a:pPr algn="ctr"/>
            <a:r>
              <a:rPr lang="en-US" altLang="en-US" dirty="0">
                <a:solidFill>
                  <a:srgbClr val="FFC000"/>
                </a:solidFill>
              </a:rPr>
              <a:t>The Quotient Rule</a:t>
            </a:r>
          </a:p>
        </p:txBody>
      </p:sp>
    </p:spTree>
    <p:extLst>
      <p:ext uri="{BB962C8B-B14F-4D97-AF65-F5344CB8AC3E}">
        <p14:creationId xmlns:p14="http://schemas.microsoft.com/office/powerpoint/2010/main" val="4784374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endParaRPr lang="en-US" altLang="en-US" dirty="0"/>
          </a:p>
          <a:p>
            <a:endParaRPr lang="en-US" altLang="en-US" dirty="0"/>
          </a:p>
          <a:p>
            <a:endParaRPr lang="en-US" altLang="en-US" sz="2000" dirty="0"/>
          </a:p>
          <a:p>
            <a:pPr algn="r"/>
            <a:r>
              <a:rPr lang="el-GR" altLang="en-US" sz="3000" dirty="0"/>
              <a:t>ω</a:t>
            </a:r>
            <a:r>
              <a:rPr lang="en-US" altLang="en-US" sz="3000" dirty="0"/>
              <a:t>’’(t) = change in power</a:t>
            </a:r>
            <a:endParaRPr lang="en-US" altLang="en-US" sz="3000"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6c</a:t>
            </a:r>
            <a:endParaRPr lang="en-US" altLang="en-US" sz="2400" i="1" dirty="0">
              <a:solidFill>
                <a:schemeClr val="folHlink"/>
              </a:solidFill>
            </a:endParaRPr>
          </a:p>
        </p:txBody>
      </p:sp>
    </p:spTree>
    <p:extLst>
      <p:ext uri="{BB962C8B-B14F-4D97-AF65-F5344CB8AC3E}">
        <p14:creationId xmlns:p14="http://schemas.microsoft.com/office/powerpoint/2010/main" val="3685691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 = 6 </a:t>
            </a:r>
            <a:r>
              <a:rPr lang="en-US" altLang="en-US" sz="2000" dirty="0" err="1"/>
              <a:t>whats</a:t>
            </a:r>
            <a:r>
              <a:rPr lang="en-US" altLang="en-US" sz="2000" dirty="0"/>
              <a:t>?</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6c</a:t>
            </a:r>
            <a:endParaRPr lang="en-US" altLang="en-US" sz="2400" i="1" dirty="0">
              <a:solidFill>
                <a:schemeClr val="folHlink"/>
              </a:solidFill>
            </a:endParaRPr>
          </a:p>
        </p:txBody>
      </p:sp>
    </p:spTree>
    <p:extLst>
      <p:ext uri="{BB962C8B-B14F-4D97-AF65-F5344CB8AC3E}">
        <p14:creationId xmlns:p14="http://schemas.microsoft.com/office/powerpoint/2010/main" val="1330163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a:t>
            </a:r>
          </a:p>
          <a:p>
            <a:r>
              <a:rPr lang="en-US" altLang="en-US" dirty="0"/>
              <a:t>	= </a:t>
            </a:r>
            <a:r>
              <a:rPr lang="en-US" altLang="en-US" dirty="0">
                <a:solidFill>
                  <a:srgbClr val="FFFF00"/>
                </a:solidFill>
              </a:rPr>
              <a:t>6 watts/sec</a:t>
            </a:r>
          </a:p>
          <a:p>
            <a:r>
              <a:rPr lang="en-US" altLang="en-US" dirty="0"/>
              <a:t>At t = 3 seconds?</a:t>
            </a:r>
          </a:p>
          <a:p>
            <a:endParaRPr lang="en-US" altLang="en-US"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6d</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1E349028-9660-4315-81B0-1B9073A193B8}"/>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565663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a:t>
            </a:r>
          </a:p>
          <a:p>
            <a:r>
              <a:rPr lang="en-US" altLang="en-US" dirty="0"/>
              <a:t>	= 6 watts/sec</a:t>
            </a:r>
          </a:p>
          <a:p>
            <a:r>
              <a:rPr lang="en-US" altLang="en-US" dirty="0"/>
              <a:t>At t = 3 seconds? </a:t>
            </a:r>
            <a:r>
              <a:rPr lang="en-US" altLang="en-US" dirty="0">
                <a:solidFill>
                  <a:srgbClr val="FFFF00"/>
                </a:solidFill>
              </a:rPr>
              <a:t>6 watts/sec</a:t>
            </a:r>
            <a:endParaRPr lang="en-US" altLang="en-US" dirty="0"/>
          </a:p>
          <a:p>
            <a:endParaRPr lang="en-US" altLang="en-US"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6d</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1E349028-9660-4315-81B0-1B9073A193B8}"/>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1841245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6994D40-33BF-478C-A579-05C350BBA4DB}"/>
              </a:ext>
            </a:extLst>
          </p:cNvPr>
          <p:cNvSpPr>
            <a:spLocks noGrp="1"/>
          </p:cNvSpPr>
          <p:nvPr>
            <p:ph type="title"/>
          </p:nvPr>
        </p:nvSpPr>
        <p:spPr/>
        <p:txBody>
          <a:bodyPr/>
          <a:lstStyle/>
          <a:p>
            <a:r>
              <a:rPr lang="en-US" altLang="en-US"/>
              <a:t>Derivatives</a:t>
            </a:r>
          </a:p>
        </p:txBody>
      </p:sp>
      <p:sp>
        <p:nvSpPr>
          <p:cNvPr id="76803" name="Content Placeholder 2">
            <a:extLst>
              <a:ext uri="{FF2B5EF4-FFF2-40B4-BE49-F238E27FC236}">
                <a16:creationId xmlns:a16="http://schemas.microsoft.com/office/drawing/2014/main" id="{CDEACDCC-5D5B-48F2-B632-D8ACBFA8EE18}"/>
              </a:ext>
            </a:extLst>
          </p:cNvPr>
          <p:cNvSpPr>
            <a:spLocks noGrp="1"/>
          </p:cNvSpPr>
          <p:nvPr>
            <p:ph idx="1"/>
          </p:nvPr>
        </p:nvSpPr>
        <p:spPr>
          <a:xfrm>
            <a:off x="228600" y="1219200"/>
            <a:ext cx="8915400" cy="5638800"/>
          </a:xfrm>
        </p:spPr>
        <p:txBody>
          <a:bodyPr/>
          <a:lstStyle/>
          <a:p>
            <a:r>
              <a:rPr lang="en-US" altLang="en-US" dirty="0"/>
              <a:t>Remember, these are all different ways of saying the same thing:</a:t>
            </a:r>
          </a:p>
          <a:p>
            <a:pPr algn="ctr"/>
            <a:r>
              <a:rPr lang="en-US" altLang="en-US" dirty="0"/>
              <a:t>instantaneous velocity</a:t>
            </a:r>
          </a:p>
          <a:p>
            <a:pPr algn="ctr"/>
            <a:r>
              <a:rPr lang="en-US" altLang="en-US" dirty="0"/>
              <a:t>exact rate of change</a:t>
            </a:r>
          </a:p>
          <a:p>
            <a:pPr algn="ctr"/>
            <a:r>
              <a:rPr lang="en-US" altLang="en-US" dirty="0"/>
              <a:t>slope of a tangent line</a:t>
            </a:r>
          </a:p>
          <a:p>
            <a:r>
              <a:rPr lang="en-US" altLang="en-US" dirty="0"/>
              <a:t> </a:t>
            </a: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			</a:t>
            </a:r>
            <a:r>
              <a:rPr lang="en-US" altLang="en-US" dirty="0" err="1"/>
              <a:t>lim</a:t>
            </a:r>
            <a:r>
              <a:rPr lang="en-US" altLang="en-US" dirty="0"/>
              <a:t> </a:t>
            </a:r>
            <a:r>
              <a:rPr lang="en-US" altLang="en-US" dirty="0" err="1"/>
              <a:t>dy</a:t>
            </a:r>
            <a:r>
              <a:rPr lang="en-US" altLang="en-US" dirty="0"/>
              <a:t>/dx</a:t>
            </a:r>
          </a:p>
          <a:p>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dx </a:t>
            </a:r>
            <a:r>
              <a:rPr lang="en-US" altLang="en-US" sz="2000" dirty="0">
                <a:sym typeface="Symbol" panose="05050102010706020507" pitchFamily="18" charset="2"/>
              </a:rPr>
              <a:t> 0</a:t>
            </a:r>
            <a:r>
              <a:rPr lang="en-US" altLang="en-US" sz="2000" dirty="0"/>
              <a:t> </a:t>
            </a:r>
          </a:p>
          <a:p>
            <a:r>
              <a:rPr lang="en-US" altLang="en-US" dirty="0"/>
              <a:t>derivative		y’		</a:t>
            </a:r>
            <a:r>
              <a:rPr lang="en-US" altLang="en-US" dirty="0" err="1"/>
              <a:t>dy</a:t>
            </a:r>
            <a:r>
              <a:rPr lang="en-US" altLang="en-US" dirty="0"/>
              <a:t>/dx</a:t>
            </a:r>
          </a:p>
          <a:p>
            <a:endParaRPr lang="en-US" altLang="en-US" dirty="0"/>
          </a:p>
        </p:txBody>
      </p:sp>
    </p:spTree>
    <p:extLst>
      <p:ext uri="{BB962C8B-B14F-4D97-AF65-F5344CB8AC3E}">
        <p14:creationId xmlns:p14="http://schemas.microsoft.com/office/powerpoint/2010/main" val="25677179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9191233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D0CE-359D-4132-909E-E1A98400D0E9}"/>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13518D4A-0DE6-4174-B324-51CD584BD9D2}"/>
              </a:ext>
            </a:extLst>
          </p:cNvPr>
          <p:cNvSpPr>
            <a:spLocks noGrp="1"/>
          </p:cNvSpPr>
          <p:nvPr>
            <p:ph idx="1"/>
          </p:nvPr>
        </p:nvSpPr>
        <p:spPr/>
        <p:txBody>
          <a:bodyPr/>
          <a:lstStyle/>
          <a:p>
            <a:r>
              <a:rPr lang="en-US" dirty="0"/>
              <a:t>Do the 4th, 5th, 6th or higher derivatives appear often in real world problems (physics, etc.)? If not, why is that?</a:t>
            </a:r>
          </a:p>
        </p:txBody>
      </p:sp>
    </p:spTree>
    <p:extLst>
      <p:ext uri="{BB962C8B-B14F-4D97-AF65-F5344CB8AC3E}">
        <p14:creationId xmlns:p14="http://schemas.microsoft.com/office/powerpoint/2010/main" val="31333618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Because we don’t care</a:t>
            </a:r>
          </a:p>
          <a:p>
            <a:endParaRPr lang="en-US" dirty="0"/>
          </a:p>
        </p:txBody>
      </p:sp>
      <p:graphicFrame>
        <p:nvGraphicFramePr>
          <p:cNvPr id="5" name="Object 4">
            <a:extLst>
              <a:ext uri="{FF2B5EF4-FFF2-40B4-BE49-F238E27FC236}">
                <a16:creationId xmlns:a16="http://schemas.microsoft.com/office/drawing/2014/main" id="{6FF662C6-1C38-40FE-9CB1-36F850C9CAD0}"/>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914D32A-9979-4AB0-A315-E7DBEEE02F71}"/>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4354013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In decreasing significance, we care about:</a:t>
            </a:r>
          </a:p>
          <a:p>
            <a:pPr algn="l" rtl="0"/>
            <a:r>
              <a:rPr lang="en-US" dirty="0"/>
              <a:t>1) Where things are - normally very important. The elephant is in the room.</a:t>
            </a:r>
          </a:p>
        </p:txBody>
      </p:sp>
      <p:graphicFrame>
        <p:nvGraphicFramePr>
          <p:cNvPr id="5" name="Object 4">
            <a:extLst>
              <a:ext uri="{FF2B5EF4-FFF2-40B4-BE49-F238E27FC236}">
                <a16:creationId xmlns:a16="http://schemas.microsoft.com/office/drawing/2014/main" id="{542AA186-0676-4FD2-80F1-F3CBE7E3CDEC}"/>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0ED788B-53F5-4744-B938-280D040C796E}"/>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13087826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2) How fast they are moving - usually quite important. Can actually be more important than where you are.</a:t>
            </a:r>
          </a:p>
        </p:txBody>
      </p:sp>
      <p:graphicFrame>
        <p:nvGraphicFramePr>
          <p:cNvPr id="5" name="Object 4">
            <a:extLst>
              <a:ext uri="{FF2B5EF4-FFF2-40B4-BE49-F238E27FC236}">
                <a16:creationId xmlns:a16="http://schemas.microsoft.com/office/drawing/2014/main" id="{E51C2701-59D4-4646-8A0A-E524E2CE74C1}"/>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9938004-ED40-47BD-84E9-EA025D3427E9}"/>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48768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a:t>
            </a:r>
          </a:p>
          <a:p>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a:p>
            <a:pPr algn="ctr"/>
            <a:r>
              <a:rPr lang="en-US" altLang="en-US" dirty="0">
                <a:solidFill>
                  <a:srgbClr val="FFC000"/>
                </a:solidFill>
              </a:rPr>
              <a:t>Lo-de-hi minus Hi-de-lo over </a:t>
            </a:r>
          </a:p>
          <a:p>
            <a:pPr algn="ctr"/>
            <a:r>
              <a:rPr lang="en-US" altLang="en-US" dirty="0">
                <a:solidFill>
                  <a:srgbClr val="FFC000"/>
                </a:solidFill>
              </a:rPr>
              <a:t>lo square and away we go!</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3) Acceleration, how fast the speed is changing - this gives the forces that will apply. Forces can kill. Humans  are actually physiologically </a:t>
            </a:r>
          </a:p>
          <a:p>
            <a:pPr algn="l" rtl="0">
              <a:spcBef>
                <a:spcPts val="0"/>
              </a:spcBef>
            </a:pPr>
            <a:r>
              <a:rPr lang="en-US" dirty="0"/>
              <a:t>averse to acceleration. </a:t>
            </a:r>
          </a:p>
        </p:txBody>
      </p:sp>
      <p:graphicFrame>
        <p:nvGraphicFramePr>
          <p:cNvPr id="5" name="Object 4">
            <a:extLst>
              <a:ext uri="{FF2B5EF4-FFF2-40B4-BE49-F238E27FC236}">
                <a16:creationId xmlns:a16="http://schemas.microsoft.com/office/drawing/2014/main" id="{254B9C9F-3024-46BE-B39E-D08A6650A56C}"/>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010E168-BEFA-4164-AB98-BF29AE9115C7}"/>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2774032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4) Jerk. How fast the acceleration changes, how comfortable the ride is. Humans  are psychologically averse to jerk. A larger jerk is worrying mainly because it foretells acceleration, which might actually </a:t>
            </a:r>
          </a:p>
          <a:p>
            <a:pPr algn="l" rtl="0">
              <a:spcBef>
                <a:spcPts val="0"/>
              </a:spcBef>
            </a:pPr>
            <a:r>
              <a:rPr lang="en-US" dirty="0"/>
              <a:t>hurt.</a:t>
            </a:r>
          </a:p>
        </p:txBody>
      </p:sp>
      <p:graphicFrame>
        <p:nvGraphicFramePr>
          <p:cNvPr id="5" name="Object 4">
            <a:extLst>
              <a:ext uri="{FF2B5EF4-FFF2-40B4-BE49-F238E27FC236}">
                <a16:creationId xmlns:a16="http://schemas.microsoft.com/office/drawing/2014/main" id="{7620B5FD-6B9F-479C-8330-0D9CDE56DB74}"/>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FD222C1-462C-4DCC-ADBB-DB770CFBD6DE}"/>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4261116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5) Jounce, etc. You probably can’t even reliably feel the </a:t>
            </a:r>
            <a:r>
              <a:rPr lang="en-US" dirty="0" err="1"/>
              <a:t>jounciness</a:t>
            </a:r>
            <a:r>
              <a:rPr lang="en-US" dirty="0"/>
              <a:t> of a given jerk. It’s all over too quickly. If you need to worry about persistent high values of jounce, 1, 2, 3 and 4 are probably out of control. You might already </a:t>
            </a:r>
          </a:p>
          <a:p>
            <a:pPr algn="l" rtl="0">
              <a:spcBef>
                <a:spcPts val="0"/>
              </a:spcBef>
            </a:pPr>
            <a:r>
              <a:rPr lang="en-US" dirty="0"/>
              <a:t>be dead.</a:t>
            </a:r>
          </a:p>
          <a:p>
            <a:endParaRPr lang="en-US" dirty="0"/>
          </a:p>
        </p:txBody>
      </p:sp>
      <p:graphicFrame>
        <p:nvGraphicFramePr>
          <p:cNvPr id="5" name="Object 4">
            <a:extLst>
              <a:ext uri="{FF2B5EF4-FFF2-40B4-BE49-F238E27FC236}">
                <a16:creationId xmlns:a16="http://schemas.microsoft.com/office/drawing/2014/main" id="{EA564071-439E-4C51-9D96-EED96B70E82A}"/>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12508CC-4A0C-4A7E-8C35-7DCEDF7631BF}"/>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38233580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You can get all you need to know for virtually any human problem by the 4th derivative. </a:t>
            </a:r>
          </a:p>
        </p:txBody>
      </p:sp>
      <p:graphicFrame>
        <p:nvGraphicFramePr>
          <p:cNvPr id="5" name="Object 4">
            <a:extLst>
              <a:ext uri="{FF2B5EF4-FFF2-40B4-BE49-F238E27FC236}">
                <a16:creationId xmlns:a16="http://schemas.microsoft.com/office/drawing/2014/main" id="{1EF9EAD4-8636-4729-9393-2060D493D5C7}"/>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CC59DE4-AD86-4E76-B84B-BE7D08E0484A}"/>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36653460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a:xfrm>
            <a:off x="457200" y="1219200"/>
            <a:ext cx="8686800" cy="5638800"/>
          </a:xfrm>
        </p:spPr>
        <p:txBody>
          <a:bodyPr/>
          <a:lstStyle/>
          <a:p>
            <a:pPr algn="l" rtl="0"/>
            <a:r>
              <a:rPr lang="en-US" dirty="0"/>
              <a:t>There may be some weird problems where higher derivatives start to have important effects - maybe cosmic inflation or something equally esoteric - but as humans, we are tuned to the lower derivatives, and for good evolutionary </a:t>
            </a:r>
          </a:p>
          <a:p>
            <a:pPr algn="l" rtl="0">
              <a:spcBef>
                <a:spcPts val="0"/>
              </a:spcBef>
            </a:pPr>
            <a:r>
              <a:rPr lang="en-US" dirty="0"/>
              <a:t>reasons.</a:t>
            </a:r>
          </a:p>
          <a:p>
            <a:endParaRPr lang="en-US" dirty="0"/>
          </a:p>
        </p:txBody>
      </p:sp>
      <p:graphicFrame>
        <p:nvGraphicFramePr>
          <p:cNvPr id="5" name="Object 4">
            <a:extLst>
              <a:ext uri="{FF2B5EF4-FFF2-40B4-BE49-F238E27FC236}">
                <a16:creationId xmlns:a16="http://schemas.microsoft.com/office/drawing/2014/main" id="{86100515-C3F6-4E80-BF92-E7CBBEEE21DA}"/>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C66F68B-26BD-4767-BB28-9D883192D61B}"/>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5761350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I have framed these answers in terms of the classical motion of objects, but they also written about fluid flow, rates of chemical reactions, the energy output of a star, whatever. </a:t>
            </a:r>
          </a:p>
        </p:txBody>
      </p:sp>
      <p:graphicFrame>
        <p:nvGraphicFramePr>
          <p:cNvPr id="5" name="Object 4">
            <a:extLst>
              <a:ext uri="{FF2B5EF4-FFF2-40B4-BE49-F238E27FC236}">
                <a16:creationId xmlns:a16="http://schemas.microsoft.com/office/drawing/2014/main" id="{5387892F-31AB-4B91-83B5-A408D3567E44}"/>
              </a:ext>
            </a:extLst>
          </p:cNvPr>
          <p:cNvGraphicFramePr>
            <a:graphicFrameLocks noChangeAspect="1"/>
          </p:cNvGraphicFramePr>
          <p:nvPr>
            <p:extLst>
              <p:ext uri="{D42A27DB-BD31-4B8C-83A1-F6EECF244321}">
                <p14:modId xmlns:p14="http://schemas.microsoft.com/office/powerpoint/2010/main" val="5362447"/>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2" imgW="2695680" imgH="800280" progId="Paint.Picture">
                  <p:embed/>
                </p:oleObj>
              </mc:Choice>
              <mc:Fallback>
                <p:oleObj name="Bitmap Image" r:id="rId2" imgW="2695680" imgH="800280" progId="Paint.Picture">
                  <p:embed/>
                  <p:pic>
                    <p:nvPicPr>
                      <p:cNvPr id="4" name="Object 3">
                        <a:extLst>
                          <a:ext uri="{FF2B5EF4-FFF2-40B4-BE49-F238E27FC236}">
                            <a16:creationId xmlns:a16="http://schemas.microsoft.com/office/drawing/2014/main" id="{994F7871-ADE0-4504-9CE2-974BD2C876CE}"/>
                          </a:ext>
                        </a:extLst>
                      </p:cNvPr>
                      <p:cNvPicPr/>
                      <p:nvPr/>
                    </p:nvPicPr>
                    <p:blipFill>
                      <a:blip r:embed="rId3"/>
                      <a:stretch>
                        <a:fillRect/>
                      </a:stretch>
                    </p:blipFill>
                    <p:spPr>
                      <a:xfrm>
                        <a:off x="5228998" y="5703139"/>
                        <a:ext cx="3915002" cy="1162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D4363C-41D4-495C-8BF1-CEBA947FA4D5}"/>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7811718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D91-63B4-42AE-A9F2-EF59EF483112}"/>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D9D55CF1-946D-44CA-B575-86F91331996A}"/>
              </a:ext>
            </a:extLst>
          </p:cNvPr>
          <p:cNvSpPr>
            <a:spLocks noGrp="1"/>
          </p:cNvSpPr>
          <p:nvPr>
            <p:ph idx="1"/>
          </p:nvPr>
        </p:nvSpPr>
        <p:spPr/>
        <p:txBody>
          <a:bodyPr/>
          <a:lstStyle/>
          <a:p>
            <a:pPr algn="l" rtl="0"/>
            <a:r>
              <a:rPr lang="en-US" dirty="0"/>
              <a:t>It’s not that the higher derivatives don’t have information, they just don’t give us useful information.</a:t>
            </a:r>
          </a:p>
          <a:p>
            <a:endParaRPr lang="en-US" dirty="0"/>
          </a:p>
        </p:txBody>
      </p:sp>
      <p:graphicFrame>
        <p:nvGraphicFramePr>
          <p:cNvPr id="4" name="Object 3">
            <a:extLst>
              <a:ext uri="{FF2B5EF4-FFF2-40B4-BE49-F238E27FC236}">
                <a16:creationId xmlns:a16="http://schemas.microsoft.com/office/drawing/2014/main" id="{994F7871-ADE0-4504-9CE2-974BD2C876CE}"/>
              </a:ext>
            </a:extLst>
          </p:cNvPr>
          <p:cNvGraphicFramePr>
            <a:graphicFrameLocks noChangeAspect="1"/>
          </p:cNvGraphicFramePr>
          <p:nvPr>
            <p:extLst>
              <p:ext uri="{D42A27DB-BD31-4B8C-83A1-F6EECF244321}">
                <p14:modId xmlns:p14="http://schemas.microsoft.com/office/powerpoint/2010/main" val="2544351072"/>
              </p:ext>
            </p:extLst>
          </p:nvPr>
        </p:nvGraphicFramePr>
        <p:xfrm>
          <a:off x="5228998" y="5703139"/>
          <a:ext cx="3915002" cy="1162050"/>
        </p:xfrm>
        <a:graphic>
          <a:graphicData uri="http://schemas.openxmlformats.org/presentationml/2006/ole">
            <mc:AlternateContent xmlns:mc="http://schemas.openxmlformats.org/markup-compatibility/2006">
              <mc:Choice xmlns:v="urn:schemas-microsoft-com:vml" Requires="v">
                <p:oleObj name="Bitmap Image" r:id="rId3" imgW="2695680" imgH="800280" progId="Paint.Picture">
                  <p:embed/>
                </p:oleObj>
              </mc:Choice>
              <mc:Fallback>
                <p:oleObj name="Bitmap Image" r:id="rId3" imgW="2695680" imgH="800280" progId="Paint.Picture">
                  <p:embed/>
                  <p:pic>
                    <p:nvPicPr>
                      <p:cNvPr id="0" name=""/>
                      <p:cNvPicPr/>
                      <p:nvPr/>
                    </p:nvPicPr>
                    <p:blipFill>
                      <a:blip r:embed="rId4"/>
                      <a:stretch>
                        <a:fillRect/>
                      </a:stretch>
                    </p:blipFill>
                    <p:spPr>
                      <a:xfrm>
                        <a:off x="5228998" y="5703139"/>
                        <a:ext cx="3915002" cy="11620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08121A9-8B70-45B3-B2C7-39E46D7EED5D}"/>
              </a:ext>
            </a:extLst>
          </p:cNvPr>
          <p:cNvSpPr txBox="1"/>
          <p:nvPr/>
        </p:nvSpPr>
        <p:spPr>
          <a:xfrm>
            <a:off x="0" y="6606570"/>
            <a:ext cx="5228998" cy="784830"/>
          </a:xfrm>
          <a:prstGeom prst="rect">
            <a:avLst/>
          </a:prstGeom>
          <a:noFill/>
        </p:spPr>
        <p:txBody>
          <a:bodyPr wrap="square">
            <a:spAutoFit/>
          </a:bodyPr>
          <a:lstStyle/>
          <a:p>
            <a:r>
              <a:rPr lang="en-US" sz="1500" dirty="0">
                <a:solidFill>
                  <a:srgbClr val="00B0F0"/>
                </a:solidFill>
              </a:rPr>
              <a:t>https://www.quora.com/Do-the-4th-5th-6th-or-higher-derivatives-appear-often-in-real-world-problems-physics-etc-If-not-why-is-that</a:t>
            </a:r>
          </a:p>
        </p:txBody>
      </p:sp>
    </p:spTree>
    <p:extLst>
      <p:ext uri="{BB962C8B-B14F-4D97-AF65-F5344CB8AC3E}">
        <p14:creationId xmlns:p14="http://schemas.microsoft.com/office/powerpoint/2010/main" val="27089526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7005-B06E-6108-63DE-6043FED73287}"/>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9173F187-2C28-DD0C-BE83-3212BC627BBF}"/>
              </a:ext>
            </a:extLst>
          </p:cNvPr>
          <p:cNvSpPr>
            <a:spLocks noGrp="1"/>
          </p:cNvSpPr>
          <p:nvPr>
            <p:ph idx="1"/>
          </p:nvPr>
        </p:nvSpPr>
        <p:spPr/>
        <p:txBody>
          <a:bodyPr/>
          <a:lstStyle/>
          <a:p>
            <a:r>
              <a:rPr lang="en-US" altLang="en-US" dirty="0">
                <a:solidFill>
                  <a:srgbClr val="CCFFFF"/>
                </a:solidFill>
                <a:latin typeface="+mn-lt"/>
              </a:rPr>
              <a:t>Here are examples of derivatives in classical electromagnetism </a:t>
            </a:r>
          </a:p>
          <a:p>
            <a:endParaRPr lang="en-US" dirty="0"/>
          </a:p>
        </p:txBody>
      </p:sp>
      <p:pic>
        <p:nvPicPr>
          <p:cNvPr id="5" name="Picture 4">
            <a:extLst>
              <a:ext uri="{FF2B5EF4-FFF2-40B4-BE49-F238E27FC236}">
                <a16:creationId xmlns:a16="http://schemas.microsoft.com/office/drawing/2014/main" id="{3B3FD9A0-AF91-54FA-4B0F-8109D7907D0C}"/>
              </a:ext>
            </a:extLst>
          </p:cNvPr>
          <p:cNvPicPr>
            <a:picLocks noChangeAspect="1"/>
          </p:cNvPicPr>
          <p:nvPr/>
        </p:nvPicPr>
        <p:blipFill>
          <a:blip r:embed="rId2"/>
          <a:stretch>
            <a:fillRect/>
          </a:stretch>
        </p:blipFill>
        <p:spPr>
          <a:xfrm>
            <a:off x="6715125" y="6029325"/>
            <a:ext cx="2428875" cy="828675"/>
          </a:xfrm>
          <a:prstGeom prst="rect">
            <a:avLst/>
          </a:prstGeom>
        </p:spPr>
      </p:pic>
    </p:spTree>
    <p:extLst>
      <p:ext uri="{BB962C8B-B14F-4D97-AF65-F5344CB8AC3E}">
        <p14:creationId xmlns:p14="http://schemas.microsoft.com/office/powerpoint/2010/main" val="5365473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5CEF-BA65-E5DC-BDB6-F6B1F53B2C2D}"/>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CA354348-E891-162E-B648-9A5D5781DD60}"/>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A = electromagnetic potential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	equation</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zeroth </a:t>
            </a:r>
            <a:r>
              <a:rPr lang="en-US" altLang="en-US" dirty="0" err="1">
                <a:solidFill>
                  <a:srgbClr val="CCFFFF"/>
                </a:solidFill>
                <a:latin typeface="+mn-lt"/>
              </a:rPr>
              <a:t>deriv</a:t>
            </a:r>
            <a:endParaRPr lang="en-US" altLang="en-US" dirty="0">
              <a:solidFill>
                <a:srgbClr val="CCFFFF"/>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CCFFFF"/>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F = </a:t>
            </a:r>
            <a:r>
              <a:rPr lang="en-US" altLang="en-US" dirty="0" err="1">
                <a:solidFill>
                  <a:srgbClr val="CCFFFF"/>
                </a:solidFill>
                <a:latin typeface="+mn-lt"/>
              </a:rPr>
              <a:t>dA</a:t>
            </a:r>
            <a:r>
              <a:rPr lang="en-US" altLang="en-US" dirty="0">
                <a:solidFill>
                  <a:srgbClr val="CCFFFF"/>
                </a:solidFill>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	electric and magnetic fields 	equation  </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first </a:t>
            </a:r>
            <a:r>
              <a:rPr lang="en-US" altLang="en-US" dirty="0" err="1">
                <a:solidFill>
                  <a:srgbClr val="CCFFFF"/>
                </a:solidFill>
                <a:latin typeface="+mn-lt"/>
              </a:rPr>
              <a:t>deriv</a:t>
            </a:r>
            <a:endParaRPr lang="en-US" altLang="en-US" dirty="0">
              <a:solidFill>
                <a:srgbClr val="CCFFFF"/>
              </a:solidFill>
              <a:latin typeface="+mn-lt"/>
            </a:endParaRPr>
          </a:p>
          <a:p>
            <a:endParaRPr lang="en-US" dirty="0"/>
          </a:p>
        </p:txBody>
      </p:sp>
      <p:pic>
        <p:nvPicPr>
          <p:cNvPr id="5" name="Picture 4">
            <a:extLst>
              <a:ext uri="{FF2B5EF4-FFF2-40B4-BE49-F238E27FC236}">
                <a16:creationId xmlns:a16="http://schemas.microsoft.com/office/drawing/2014/main" id="{BAF98FA9-4AB0-86E7-9E13-A682E1DBCBBD}"/>
              </a:ext>
            </a:extLst>
          </p:cNvPr>
          <p:cNvPicPr>
            <a:picLocks noChangeAspect="1"/>
          </p:cNvPicPr>
          <p:nvPr/>
        </p:nvPicPr>
        <p:blipFill>
          <a:blip r:embed="rId2"/>
          <a:stretch>
            <a:fillRect/>
          </a:stretch>
        </p:blipFill>
        <p:spPr>
          <a:xfrm>
            <a:off x="6715125" y="6029325"/>
            <a:ext cx="2428875" cy="828675"/>
          </a:xfrm>
          <a:prstGeom prst="rect">
            <a:avLst/>
          </a:prstGeom>
        </p:spPr>
      </p:pic>
    </p:spTree>
    <p:extLst>
      <p:ext uri="{BB962C8B-B14F-4D97-AF65-F5344CB8AC3E}">
        <p14:creationId xmlns:p14="http://schemas.microsoft.com/office/powerpoint/2010/main" val="1948785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DF26-2E9A-BE83-4F35-F389D9ABB900}"/>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34FF70B9-0123-C792-6946-49DE4A7D458F}"/>
              </a:ext>
            </a:extLst>
          </p:cNvPr>
          <p:cNvSpPr>
            <a:spLocks noGrp="1"/>
          </p:cNvSpPr>
          <p:nvPr>
            <p:ph idx="1"/>
          </p:nvPr>
        </p:nvSpPr>
        <p:spPr/>
        <p:txBody>
          <a:bodyPr/>
          <a:lstStyle/>
          <a:p>
            <a:pPr>
              <a:spcBef>
                <a:spcPts val="0"/>
              </a:spcBef>
            </a:pPr>
            <a:r>
              <a:rPr lang="en-US" altLang="en-US" dirty="0">
                <a:solidFill>
                  <a:srgbClr val="CCFFFF"/>
                </a:solidFill>
                <a:latin typeface="+mn-lt"/>
              </a:rPr>
              <a:t>J = </a:t>
            </a:r>
            <a:r>
              <a:rPr lang="en-US" altLang="en-US" dirty="0" err="1">
                <a:solidFill>
                  <a:srgbClr val="CCFFFF"/>
                </a:solidFill>
                <a:latin typeface="+mn-lt"/>
              </a:rPr>
              <a:t>dF</a:t>
            </a:r>
            <a:r>
              <a:rPr lang="en-US" altLang="en-US" dirty="0">
                <a:solidFill>
                  <a:srgbClr val="CCFFFF"/>
                </a:solidFill>
                <a:latin typeface="+mn-lt"/>
              </a:rPr>
              <a:t> = </a:t>
            </a:r>
            <a:r>
              <a:rPr lang="en-US" altLang="en-US" dirty="0" err="1">
                <a:solidFill>
                  <a:srgbClr val="CCFFFF"/>
                </a:solidFill>
                <a:latin typeface="+mn-lt"/>
              </a:rPr>
              <a:t>ddA</a:t>
            </a:r>
            <a:r>
              <a:rPr lang="en-US" altLang="en-US" dirty="0">
                <a:solidFill>
                  <a:srgbClr val="CCFFFF"/>
                </a:solidFill>
                <a:latin typeface="+mn-lt"/>
              </a:rPr>
              <a:t> </a:t>
            </a:r>
          </a:p>
          <a:p>
            <a:pPr>
              <a:spcBef>
                <a:spcPts val="0"/>
              </a:spcBef>
            </a:pPr>
            <a:r>
              <a:rPr lang="en-US" altLang="en-US" dirty="0">
                <a:solidFill>
                  <a:srgbClr val="CCFFFF"/>
                </a:solidFill>
                <a:latin typeface="+mn-lt"/>
              </a:rPr>
              <a:t>	charge-current density</a:t>
            </a:r>
          </a:p>
          <a:p>
            <a:pPr>
              <a:spcBef>
                <a:spcPts val="0"/>
              </a:spcBef>
            </a:pPr>
            <a:r>
              <a:rPr lang="en-US" altLang="en-US" dirty="0"/>
              <a:t>	equation</a:t>
            </a:r>
            <a:r>
              <a:rPr lang="en-US" altLang="en-US" dirty="0">
                <a:solidFill>
                  <a:srgbClr val="CCFFFF"/>
                </a:solidFill>
                <a:latin typeface="+mn-lt"/>
              </a:rPr>
              <a:t> </a:t>
            </a:r>
          </a:p>
          <a:p>
            <a:pPr algn="r">
              <a:spcBef>
                <a:spcPts val="0"/>
              </a:spcBef>
            </a:pPr>
            <a:r>
              <a:rPr lang="en-US" altLang="en-US" dirty="0">
                <a:solidFill>
                  <a:srgbClr val="CCFFFF"/>
                </a:solidFill>
                <a:latin typeface="+mn-lt"/>
              </a:rPr>
              <a:t>second </a:t>
            </a:r>
            <a:r>
              <a:rPr lang="en-US" altLang="en-US" dirty="0" err="1">
                <a:solidFill>
                  <a:srgbClr val="CCFFFF"/>
                </a:solidFill>
                <a:latin typeface="+mn-lt"/>
              </a:rPr>
              <a:t>deriv</a:t>
            </a:r>
            <a:endParaRPr lang="en-US" altLang="en-US" dirty="0">
              <a:solidFill>
                <a:srgbClr val="CCFFFF"/>
              </a:solidFill>
              <a:latin typeface="+mn-lt"/>
            </a:endParaRPr>
          </a:p>
          <a:p>
            <a:pPr>
              <a:spcBef>
                <a:spcPts val="0"/>
              </a:spcBef>
            </a:pPr>
            <a:r>
              <a:rPr lang="en-US" altLang="en-US" dirty="0" err="1">
                <a:solidFill>
                  <a:srgbClr val="CCFFFF"/>
                </a:solidFill>
                <a:latin typeface="+mn-lt"/>
              </a:rPr>
              <a:t>dJ</a:t>
            </a:r>
            <a:r>
              <a:rPr lang="en-US" altLang="en-US" dirty="0">
                <a:solidFill>
                  <a:srgbClr val="CCFFFF"/>
                </a:solidFill>
                <a:latin typeface="+mn-lt"/>
              </a:rPr>
              <a:t> = </a:t>
            </a:r>
            <a:r>
              <a:rPr lang="en-US" altLang="en-US" dirty="0" err="1">
                <a:solidFill>
                  <a:srgbClr val="CCFFFF"/>
                </a:solidFill>
                <a:latin typeface="+mn-lt"/>
              </a:rPr>
              <a:t>ddF</a:t>
            </a:r>
            <a:r>
              <a:rPr lang="en-US" altLang="en-US" dirty="0">
                <a:solidFill>
                  <a:srgbClr val="CCFFFF"/>
                </a:solidFill>
                <a:latin typeface="+mn-lt"/>
              </a:rPr>
              <a:t> = </a:t>
            </a:r>
            <a:r>
              <a:rPr lang="en-US" altLang="en-US" dirty="0" err="1">
                <a:solidFill>
                  <a:srgbClr val="CCFFFF"/>
                </a:solidFill>
                <a:latin typeface="+mn-lt"/>
              </a:rPr>
              <a:t>dddA</a:t>
            </a:r>
            <a:r>
              <a:rPr lang="en-US" altLang="en-US" dirty="0">
                <a:solidFill>
                  <a:srgbClr val="CCFFFF"/>
                </a:solidFill>
                <a:latin typeface="+mn-lt"/>
              </a:rPr>
              <a:t> </a:t>
            </a:r>
          </a:p>
          <a:p>
            <a:pPr>
              <a:spcBef>
                <a:spcPts val="0"/>
              </a:spcBef>
            </a:pPr>
            <a:r>
              <a:rPr lang="en-US" altLang="en-US" dirty="0"/>
              <a:t>	</a:t>
            </a:r>
            <a:r>
              <a:rPr lang="en-US" altLang="en-US" dirty="0">
                <a:solidFill>
                  <a:srgbClr val="CCFFFF"/>
                </a:solidFill>
                <a:latin typeface="+mn-lt"/>
              </a:rPr>
              <a:t>charge continuity equation   </a:t>
            </a:r>
          </a:p>
          <a:p>
            <a:pPr algn="r">
              <a:spcBef>
                <a:spcPts val="0"/>
              </a:spcBef>
            </a:pPr>
            <a:r>
              <a:rPr lang="en-US" altLang="en-US" dirty="0">
                <a:solidFill>
                  <a:srgbClr val="CCFFFF"/>
                </a:solidFill>
                <a:latin typeface="+mn-lt"/>
              </a:rPr>
              <a:t>third </a:t>
            </a:r>
            <a:r>
              <a:rPr lang="en-US" altLang="en-US" dirty="0" err="1">
                <a:solidFill>
                  <a:srgbClr val="CCFFFF"/>
                </a:solidFill>
                <a:latin typeface="+mn-lt"/>
              </a:rPr>
              <a:t>deriv</a:t>
            </a:r>
            <a:r>
              <a:rPr lang="en-US" altLang="en-US" dirty="0">
                <a:solidFill>
                  <a:srgbClr val="CCFFFF"/>
                </a:solidFill>
                <a:latin typeface="+mn-lt"/>
              </a:rPr>
              <a:t> </a:t>
            </a:r>
          </a:p>
          <a:p>
            <a:endParaRPr lang="en-US" dirty="0"/>
          </a:p>
        </p:txBody>
      </p:sp>
      <p:pic>
        <p:nvPicPr>
          <p:cNvPr id="5" name="Picture 4">
            <a:extLst>
              <a:ext uri="{FF2B5EF4-FFF2-40B4-BE49-F238E27FC236}">
                <a16:creationId xmlns:a16="http://schemas.microsoft.com/office/drawing/2014/main" id="{47D88FC8-B032-B252-747C-4CD32BFDCC16}"/>
              </a:ext>
            </a:extLst>
          </p:cNvPr>
          <p:cNvPicPr>
            <a:picLocks noChangeAspect="1"/>
          </p:cNvPicPr>
          <p:nvPr/>
        </p:nvPicPr>
        <p:blipFill>
          <a:blip r:embed="rId2"/>
          <a:stretch>
            <a:fillRect/>
          </a:stretch>
        </p:blipFill>
        <p:spPr>
          <a:xfrm>
            <a:off x="6715125" y="6029325"/>
            <a:ext cx="2428875" cy="828675"/>
          </a:xfrm>
          <a:prstGeom prst="rect">
            <a:avLst/>
          </a:prstGeom>
        </p:spPr>
      </p:pic>
    </p:spTree>
    <p:extLst>
      <p:ext uri="{BB962C8B-B14F-4D97-AF65-F5344CB8AC3E}">
        <p14:creationId xmlns:p14="http://schemas.microsoft.com/office/powerpoint/2010/main" val="176817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dirty="0"/>
              <a:t>A transcendental function is not  a polynomial equation</a:t>
            </a:r>
          </a:p>
          <a:p>
            <a:endParaRPr lang="en-US" altLang="en-US" dirty="0"/>
          </a:p>
          <a:p>
            <a:r>
              <a:rPr lang="en-US" altLang="en-US" dirty="0"/>
              <a:t>Trig functions, exponentials (c</a:t>
            </a:r>
            <a:r>
              <a:rPr lang="en-US" altLang="en-US" baseline="30000" dirty="0"/>
              <a:t>x</a:t>
            </a:r>
            <a:r>
              <a:rPr lang="en-US" altLang="en-US" dirty="0"/>
              <a:t>) and logarithms are transcendentals</a:t>
            </a:r>
          </a:p>
        </p:txBody>
      </p:sp>
    </p:spTree>
    <p:extLst>
      <p:ext uri="{BB962C8B-B14F-4D97-AF65-F5344CB8AC3E}">
        <p14:creationId xmlns:p14="http://schemas.microsoft.com/office/powerpoint/2010/main" val="38685239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A801-A904-4C22-A98D-1A5DE9C7EC69}"/>
              </a:ext>
            </a:extLst>
          </p:cNvPr>
          <p:cNvSpPr>
            <a:spLocks noGrp="1"/>
          </p:cNvSpPr>
          <p:nvPr>
            <p:ph type="title"/>
          </p:nvPr>
        </p:nvSpPr>
        <p:spPr/>
        <p:txBody>
          <a:bodyPr/>
          <a:lstStyle/>
          <a:p>
            <a:r>
              <a:rPr lang="en-US" dirty="0"/>
              <a:t>Engineering?</a:t>
            </a:r>
          </a:p>
        </p:txBody>
      </p:sp>
      <p:pic>
        <p:nvPicPr>
          <p:cNvPr id="4" name="Picture 3">
            <a:extLst>
              <a:ext uri="{FF2B5EF4-FFF2-40B4-BE49-F238E27FC236}">
                <a16:creationId xmlns:a16="http://schemas.microsoft.com/office/drawing/2014/main" id="{DF9553AD-BA47-45AB-A099-F47B536B996F}"/>
              </a:ext>
            </a:extLst>
          </p:cNvPr>
          <p:cNvPicPr>
            <a:picLocks noChangeAspect="1"/>
          </p:cNvPicPr>
          <p:nvPr/>
        </p:nvPicPr>
        <p:blipFill>
          <a:blip r:embed="rId2"/>
          <a:stretch>
            <a:fillRect/>
          </a:stretch>
        </p:blipFill>
        <p:spPr>
          <a:xfrm>
            <a:off x="6715125" y="6029325"/>
            <a:ext cx="2428875" cy="828675"/>
          </a:xfrm>
          <a:prstGeom prst="rect">
            <a:avLst/>
          </a:prstGeom>
        </p:spPr>
      </p:pic>
      <p:sp>
        <p:nvSpPr>
          <p:cNvPr id="5" name="Rectangle 1">
            <a:extLst>
              <a:ext uri="{FF2B5EF4-FFF2-40B4-BE49-F238E27FC236}">
                <a16:creationId xmlns:a16="http://schemas.microsoft.com/office/drawing/2014/main" id="{21B4D786-3B32-4C3F-9267-B49CB6D07B8A}"/>
              </a:ext>
            </a:extLst>
          </p:cNvPr>
          <p:cNvSpPr>
            <a:spLocks noGrp="1" noChangeArrowheads="1"/>
          </p:cNvSpPr>
          <p:nvPr>
            <p:ph idx="1"/>
          </p:nvPr>
        </p:nvSpPr>
        <p:spPr bwMode="auto">
          <a:xfrm>
            <a:off x="457200" y="1374576"/>
            <a:ext cx="8305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FFFF"/>
                </a:solidFill>
                <a:latin typeface="+mn-lt"/>
              </a:rPr>
              <a:t>One could go on and on in this manner with more and more derivatives, but these continuity equations don’t have an apparently useful description of physical things that have been given names.</a:t>
            </a:r>
          </a:p>
        </p:txBody>
      </p:sp>
    </p:spTree>
    <p:extLst>
      <p:ext uri="{BB962C8B-B14F-4D97-AF65-F5344CB8AC3E}">
        <p14:creationId xmlns:p14="http://schemas.microsoft.com/office/powerpoint/2010/main" val="10938630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FB01-7A32-4A04-845B-66735AF46405}"/>
              </a:ext>
            </a:extLst>
          </p:cNvPr>
          <p:cNvSpPr>
            <a:spLocks noGrp="1"/>
          </p:cNvSpPr>
          <p:nvPr>
            <p:ph type="title"/>
          </p:nvPr>
        </p:nvSpPr>
        <p:spPr/>
        <p:txBody>
          <a:bodyPr/>
          <a:lstStyle/>
          <a:p>
            <a:r>
              <a:rPr lang="en-US" dirty="0"/>
              <a:t>Engineering?</a:t>
            </a:r>
          </a:p>
        </p:txBody>
      </p:sp>
      <p:sp>
        <p:nvSpPr>
          <p:cNvPr id="3" name="Content Placeholder 2">
            <a:extLst>
              <a:ext uri="{FF2B5EF4-FFF2-40B4-BE49-F238E27FC236}">
                <a16:creationId xmlns:a16="http://schemas.microsoft.com/office/drawing/2014/main" id="{56D808A3-94BB-4B4C-9D94-9028DE5709E0}"/>
              </a:ext>
            </a:extLst>
          </p:cNvPr>
          <p:cNvSpPr>
            <a:spLocks noGrp="1"/>
          </p:cNvSpPr>
          <p:nvPr>
            <p:ph idx="1"/>
          </p:nvPr>
        </p:nvSpPr>
        <p:spPr/>
        <p:txBody>
          <a:bodyPr/>
          <a:lstStyle/>
          <a:p>
            <a:r>
              <a:rPr lang="en-US" dirty="0"/>
              <a:t>Discussion?</a:t>
            </a:r>
          </a:p>
        </p:txBody>
      </p:sp>
    </p:spTree>
    <p:extLst>
      <p:ext uri="{BB962C8B-B14F-4D97-AF65-F5344CB8AC3E}">
        <p14:creationId xmlns:p14="http://schemas.microsoft.com/office/powerpoint/2010/main" val="3346843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EB734-E418-498B-AC1D-27D287A927AB}"/>
              </a:ext>
            </a:extLst>
          </p:cNvPr>
          <p:cNvSpPr>
            <a:spLocks noGrp="1"/>
          </p:cNvSpPr>
          <p:nvPr>
            <p:ph idx="1"/>
          </p:nvPr>
        </p:nvSpPr>
        <p:spPr/>
        <p:txBody>
          <a:bodyPr/>
          <a:lstStyle/>
          <a:p>
            <a:r>
              <a:rPr lang="en-US" dirty="0"/>
              <a:t>While the math is there to do higher-order derivatives, there seems to be little in the way of practical use for them</a:t>
            </a:r>
          </a:p>
        </p:txBody>
      </p:sp>
      <p:sp>
        <p:nvSpPr>
          <p:cNvPr id="4" name="Title 3">
            <a:extLst>
              <a:ext uri="{FF2B5EF4-FFF2-40B4-BE49-F238E27FC236}">
                <a16:creationId xmlns:a16="http://schemas.microsoft.com/office/drawing/2014/main" id="{AC6D83A2-2316-4D44-B359-DCBC155E40EF}"/>
              </a:ext>
            </a:extLst>
          </p:cNvPr>
          <p:cNvSpPr>
            <a:spLocks noGrp="1"/>
          </p:cNvSpPr>
          <p:nvPr>
            <p:ph type="title"/>
          </p:nvPr>
        </p:nvSpPr>
        <p:spPr/>
        <p:txBody>
          <a:bodyPr/>
          <a:lstStyle/>
          <a:p>
            <a:r>
              <a:rPr lang="en-US" dirty="0"/>
              <a:t>Engineering?</a:t>
            </a:r>
          </a:p>
        </p:txBody>
      </p:sp>
    </p:spTree>
    <p:extLst>
      <p:ext uri="{BB962C8B-B14F-4D97-AF65-F5344CB8AC3E}">
        <p14:creationId xmlns:p14="http://schemas.microsoft.com/office/powerpoint/2010/main" val="2432185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I like to think of derivatives as changing dimensions</a:t>
            </a:r>
          </a:p>
        </p:txBody>
      </p:sp>
    </p:spTree>
    <p:extLst>
      <p:ext uri="{BB962C8B-B14F-4D97-AF65-F5344CB8AC3E}">
        <p14:creationId xmlns:p14="http://schemas.microsoft.com/office/powerpoint/2010/main" val="325501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We are most comfortable with 2D</a:t>
            </a:r>
          </a:p>
        </p:txBody>
      </p:sp>
    </p:spTree>
    <p:extLst>
      <p:ext uri="{BB962C8B-B14F-4D97-AF65-F5344CB8AC3E}">
        <p14:creationId xmlns:p14="http://schemas.microsoft.com/office/powerpoint/2010/main" val="1601793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We are most comfortable with 2D:</a:t>
            </a:r>
          </a:p>
          <a:p>
            <a:r>
              <a:rPr lang="en-US" dirty="0"/>
              <a:t>We live in a world of paper and roads</a:t>
            </a:r>
          </a:p>
        </p:txBody>
      </p:sp>
    </p:spTree>
    <p:extLst>
      <p:ext uri="{BB962C8B-B14F-4D97-AF65-F5344CB8AC3E}">
        <p14:creationId xmlns:p14="http://schemas.microsoft.com/office/powerpoint/2010/main" val="21541644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We are most comfortable with 2D:</a:t>
            </a:r>
          </a:p>
          <a:p>
            <a:r>
              <a:rPr lang="en-US" dirty="0"/>
              <a:t>We live in a world of paper and roads</a:t>
            </a:r>
          </a:p>
          <a:p>
            <a:r>
              <a:rPr lang="en-US" dirty="0"/>
              <a:t>We can make 2D graphs easily</a:t>
            </a:r>
          </a:p>
        </p:txBody>
      </p:sp>
    </p:spTree>
    <p:extLst>
      <p:ext uri="{BB962C8B-B14F-4D97-AF65-F5344CB8AC3E}">
        <p14:creationId xmlns:p14="http://schemas.microsoft.com/office/powerpoint/2010/main" val="36085533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a:xfrm>
            <a:off x="457200" y="1219200"/>
            <a:ext cx="8305800" cy="5638800"/>
          </a:xfrm>
        </p:spPr>
        <p:txBody>
          <a:bodyPr/>
          <a:lstStyle/>
          <a:p>
            <a:r>
              <a:rPr lang="en-US" dirty="0"/>
              <a:t>If the “kernel” equation has a squared input variable in it (2D), we can take a first derivative that still includes that variable and a second derivative that is steady-state</a:t>
            </a:r>
          </a:p>
        </p:txBody>
      </p:sp>
    </p:spTree>
    <p:extLst>
      <p:ext uri="{BB962C8B-B14F-4D97-AF65-F5344CB8AC3E}">
        <p14:creationId xmlns:p14="http://schemas.microsoft.com/office/powerpoint/2010/main" val="20267172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Even though we live in a 3D world, we aren’t quite as comfortable with it</a:t>
            </a:r>
          </a:p>
        </p:txBody>
      </p:sp>
    </p:spTree>
    <p:extLst>
      <p:ext uri="{BB962C8B-B14F-4D97-AF65-F5344CB8AC3E}">
        <p14:creationId xmlns:p14="http://schemas.microsoft.com/office/powerpoint/2010/main" val="17422316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Even though we live in a 3D world, we aren’t quite as comfortable with it</a:t>
            </a:r>
          </a:p>
          <a:p>
            <a:r>
              <a:rPr lang="en-US" dirty="0"/>
              <a:t>Our highway maps are 2D – they generally don’t show topography (even in Colorado where it is quite important)</a:t>
            </a:r>
          </a:p>
        </p:txBody>
      </p:sp>
    </p:spTree>
    <p:extLst>
      <p:ext uri="{BB962C8B-B14F-4D97-AF65-F5344CB8AC3E}">
        <p14:creationId xmlns:p14="http://schemas.microsoft.com/office/powerpoint/2010/main" val="68170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CEF1995-A508-4835-9052-C58CBB107798}"/>
              </a:ext>
            </a:extLst>
          </p:cNvPr>
          <p:cNvSpPr>
            <a:spLocks noGrp="1"/>
          </p:cNvSpPr>
          <p:nvPr>
            <p:ph type="title"/>
          </p:nvPr>
        </p:nvSpPr>
        <p:spPr/>
        <p:txBody>
          <a:bodyPr/>
          <a:lstStyle/>
          <a:p>
            <a:r>
              <a:rPr lang="en-US" altLang="en-US" sz="5300"/>
              <a:t>Transcendental Derivatives</a:t>
            </a:r>
          </a:p>
        </p:txBody>
      </p:sp>
      <mc:AlternateContent xmlns:mc="http://schemas.openxmlformats.org/markup-compatibility/2006" xmlns:a14="http://schemas.microsoft.com/office/drawing/2010/main">
        <mc:Choice Requires="a14">
          <p:sp>
            <p:nvSpPr>
              <p:cNvPr id="38915" name="Content Placeholder 2">
                <a:extLst>
                  <a:ext uri="{FF2B5EF4-FFF2-40B4-BE49-F238E27FC236}">
                    <a16:creationId xmlns:a16="http://schemas.microsoft.com/office/drawing/2014/main" id="{368EC714-4918-4E90-B849-6326C9A16D91}"/>
                  </a:ext>
                </a:extLst>
              </p:cNvPr>
              <p:cNvSpPr>
                <a:spLocks noGrp="1"/>
              </p:cNvSpPr>
              <p:nvPr>
                <p:ph idx="1"/>
              </p:nvPr>
            </p:nvSpPr>
            <p:spPr>
              <a:xfrm>
                <a:off x="228600" y="1219200"/>
                <a:ext cx="8610600" cy="5638800"/>
              </a:xfrm>
            </p:spPr>
            <p:txBody>
              <a:bodyPr/>
              <a:lstStyle/>
              <a:p>
                <a:pPr marL="0" marR="0">
                  <a:spcBef>
                    <a:spcPts val="960"/>
                  </a:spcBef>
                  <a:spcAft>
                    <a:spcPts val="0"/>
                  </a:spcAft>
                </a:pPr>
                <a14:m>
                  <m:oMath xmlns:m="http://schemas.openxmlformats.org/officeDocument/2006/math">
                    <m:f>
                      <m:fPr>
                        <m:ctrlPr>
                          <a:rPr lang="en-US" sz="2400" i="1" smtClean="0">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a:t>
                </a:r>
                <a:r>
                  <a:rPr lang="en-US" sz="2400" baseline="30000" dirty="0">
                    <a:solidFill>
                      <a:srgbClr val="CCFFFF"/>
                    </a:solidFill>
                    <a:effectLst/>
                    <a:ea typeface="Times New Roman" panose="02020603050405020304" pitchFamily="18" charset="0"/>
                  </a:rPr>
                  <a:t> -1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a:t>
                </a:r>
                <a:r>
                  <a:rPr lang="en-US" sz="2400" dirty="0" err="1">
                    <a:solidFill>
                      <a:srgbClr val="CCFFFF"/>
                    </a:solidFill>
                    <a:effectLst/>
                    <a:ea typeface="Times New Roman" panose="02020603050405020304" pitchFamily="18" charset="0"/>
                  </a:rPr>
                  <a:t>log</a:t>
                </a:r>
                <a:r>
                  <a:rPr lang="en-US" sz="2400" baseline="-25000" dirty="0" err="1">
                    <a:solidFill>
                      <a:srgbClr val="CCFFFF"/>
                    </a:solidFill>
                    <a:effectLst/>
                    <a:ea typeface="Times New Roman" panose="02020603050405020304" pitchFamily="18" charset="0"/>
                  </a:rPr>
                  <a:t>b</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1/(x ln(b))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ln(b)</a:t>
                </a: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ln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
                          <a:rPr lang="en-US" sz="2400" i="1">
                            <a:solidFill>
                              <a:srgbClr val="CCFFFF"/>
                            </a:solidFill>
                            <a:effectLst/>
                            <a:latin typeface="Cambria Math" panose="02040503050406030204" pitchFamily="18" charset="0"/>
                            <a:ea typeface="Times New Roman" panose="02020603050405020304" pitchFamily="18" charset="0"/>
                          </a:rPr>
                          <m:t>𝑥</m:t>
                        </m:r>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e</a:t>
                </a:r>
                <a:r>
                  <a:rPr lang="en-US" sz="2400" i="1" baseline="30000" dirty="0">
                    <a:solidFill>
                      <a:srgbClr val="CCFFFF"/>
                    </a:solidFill>
                    <a:effectLst/>
                    <a:ea typeface="Times New Roman" panose="02020603050405020304" pitchFamily="18" charset="0"/>
                  </a:rPr>
                  <a:t>x</a:t>
                </a:r>
                <a:r>
                  <a:rPr lang="en-US" sz="2400" baseline="30000" dirty="0">
                    <a:solidFill>
                      <a:srgbClr val="CCFFFF"/>
                    </a:solidFill>
                    <a:effectLst/>
                    <a:ea typeface="Times New Roman" panose="02020603050405020304" pitchFamily="18" charset="0"/>
                  </a:rPr>
                  <a:t> </a:t>
                </a:r>
                <a:r>
                  <a:rPr lang="en-US" sz="2400" dirty="0">
                    <a:solidFill>
                      <a:srgbClr val="CCFFFF"/>
                    </a:solidFill>
                    <a:effectLst/>
                    <a:ea typeface="Times New Roman" panose="02020603050405020304" pitchFamily="18" charset="0"/>
                  </a:rPr>
                  <a:t> =  e</a:t>
                </a:r>
                <a:r>
                  <a:rPr lang="en-US" sz="2400" i="1" baseline="30000"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p:txBody>
          </p:sp>
        </mc:Choice>
        <mc:Fallback xmlns="">
          <p:sp>
            <p:nvSpPr>
              <p:cNvPr id="38915" name="Content Placeholder 2">
                <a:extLst>
                  <a:ext uri="{FF2B5EF4-FFF2-40B4-BE49-F238E27FC236}">
                    <a16:creationId xmlns:a16="http://schemas.microsoft.com/office/drawing/2014/main" id="{368EC714-4918-4E90-B849-6326C9A16D91}"/>
                  </a:ext>
                </a:extLst>
              </p:cNvPr>
              <p:cNvSpPr>
                <a:spLocks noGrp="1" noRot="1" noChangeAspect="1" noMove="1" noResize="1" noEditPoints="1" noAdjustHandles="1" noChangeArrowheads="1" noChangeShapeType="1" noTextEdit="1"/>
              </p:cNvSpPr>
              <p:nvPr>
                <p:ph idx="1"/>
              </p:nvPr>
            </p:nvSpPr>
            <p:spPr>
              <a:xfrm>
                <a:off x="228600" y="1219200"/>
                <a:ext cx="8610600" cy="5638800"/>
              </a:xfrm>
              <a:blipFill>
                <a:blip r:embed="rId3"/>
                <a:stretch>
                  <a:fillRect/>
                </a:stretch>
              </a:blipFill>
            </p:spPr>
            <p:txBody>
              <a:bodyPr/>
              <a:lstStyle/>
              <a:p>
                <a:r>
                  <a:rPr lang="en-US">
                    <a:noFill/>
                  </a:rPr>
                  <a:t> </a:t>
                </a:r>
              </a:p>
            </p:txBody>
          </p:sp>
        </mc:Fallback>
      </mc:AlternateContent>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dirty="0"/>
              <a:t>Even though we live in a 3D world, we aren’t quite as comfortable with it</a:t>
            </a:r>
          </a:p>
          <a:p>
            <a:r>
              <a:rPr lang="en-US" dirty="0"/>
              <a:t>We have only recently come up with a technology to graph even “easy” 3D forms</a:t>
            </a:r>
          </a:p>
        </p:txBody>
      </p:sp>
    </p:spTree>
    <p:extLst>
      <p:ext uri="{BB962C8B-B14F-4D97-AF65-F5344CB8AC3E}">
        <p14:creationId xmlns:p14="http://schemas.microsoft.com/office/powerpoint/2010/main" val="40900152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a:xfrm>
            <a:off x="457200" y="1219200"/>
            <a:ext cx="8305800" cy="5638800"/>
          </a:xfrm>
        </p:spPr>
        <p:txBody>
          <a:bodyPr/>
          <a:lstStyle/>
          <a:p>
            <a:r>
              <a:rPr lang="en-US" sz="3700" dirty="0"/>
              <a:t>If the “kernel” equation (ex: position) has a cubed input variable in it (3D), we can take a first derivative (velocity) that still includes that variable squared (2D) and a second derivative (acceleration) that still includes the variable and a third derivative (jerk) that is steady-state</a:t>
            </a:r>
          </a:p>
        </p:txBody>
      </p:sp>
    </p:spTree>
    <p:extLst>
      <p:ext uri="{BB962C8B-B14F-4D97-AF65-F5344CB8AC3E}">
        <p14:creationId xmlns:p14="http://schemas.microsoft.com/office/powerpoint/2010/main" val="902672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sz="3900" dirty="0"/>
              <a:t>Even though we live in a 4D world (time being the fourth dimension), we experience time only instantaneously and can’t “see” through it to the past or future</a:t>
            </a:r>
          </a:p>
          <a:p>
            <a:r>
              <a:rPr lang="en-US" sz="3900" dirty="0"/>
              <a:t>We can graph 4D forms using animation, but we can’t view it simultaneously</a:t>
            </a:r>
          </a:p>
        </p:txBody>
      </p:sp>
    </p:spTree>
    <p:extLst>
      <p:ext uri="{BB962C8B-B14F-4D97-AF65-F5344CB8AC3E}">
        <p14:creationId xmlns:p14="http://schemas.microsoft.com/office/powerpoint/2010/main" val="10281574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39E1-63B2-4F6A-B286-370C79520777}"/>
              </a:ext>
            </a:extLst>
          </p:cNvPr>
          <p:cNvSpPr>
            <a:spLocks noGrp="1"/>
          </p:cNvSpPr>
          <p:nvPr>
            <p:ph type="title"/>
          </p:nvPr>
        </p:nvSpPr>
        <p:spPr/>
        <p:txBody>
          <a:bodyPr/>
          <a:lstStyle/>
          <a:p>
            <a:r>
              <a:rPr lang="en-US" dirty="0"/>
              <a:t>My Own Idea…</a:t>
            </a:r>
          </a:p>
        </p:txBody>
      </p:sp>
      <p:sp>
        <p:nvSpPr>
          <p:cNvPr id="3" name="Content Placeholder 2">
            <a:extLst>
              <a:ext uri="{FF2B5EF4-FFF2-40B4-BE49-F238E27FC236}">
                <a16:creationId xmlns:a16="http://schemas.microsoft.com/office/drawing/2014/main" id="{2AEFB93B-B140-435F-B4FA-10D571EA2D95}"/>
              </a:ext>
            </a:extLst>
          </p:cNvPr>
          <p:cNvSpPr>
            <a:spLocks noGrp="1"/>
          </p:cNvSpPr>
          <p:nvPr>
            <p:ph idx="1"/>
          </p:nvPr>
        </p:nvSpPr>
        <p:spPr/>
        <p:txBody>
          <a:bodyPr/>
          <a:lstStyle/>
          <a:p>
            <a:r>
              <a:rPr lang="en-US" sz="3900" dirty="0"/>
              <a:t>While a “kernel” equation containing a 4</a:t>
            </a:r>
            <a:r>
              <a:rPr lang="en-US" sz="3900" baseline="30000" dirty="0"/>
              <a:t>th</a:t>
            </a:r>
            <a:r>
              <a:rPr lang="en-US" sz="3900" dirty="0"/>
              <a:t> degree term in a single variable is certainly possible, and necessary if we want a “snap” derivative, the fact that we have no way to experience this 5</a:t>
            </a:r>
            <a:r>
              <a:rPr lang="en-US" sz="3900" baseline="30000" dirty="0"/>
              <a:t>th</a:t>
            </a:r>
            <a:r>
              <a:rPr lang="en-US" sz="3900" dirty="0"/>
              <a:t> dimension or graph it limits our interest in developing those models</a:t>
            </a:r>
          </a:p>
        </p:txBody>
      </p:sp>
    </p:spTree>
    <p:extLst>
      <p:ext uri="{BB962C8B-B14F-4D97-AF65-F5344CB8AC3E}">
        <p14:creationId xmlns:p14="http://schemas.microsoft.com/office/powerpoint/2010/main" val="596847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Discussion?</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304800" y="1219200"/>
            <a:ext cx="8686800" cy="5638800"/>
          </a:xfrm>
        </p:spPr>
        <p:txBody>
          <a:bodyPr/>
          <a:lstStyle/>
          <a:p>
            <a:r>
              <a:rPr lang="en-US" dirty="0"/>
              <a:t>Today we covered:</a:t>
            </a:r>
          </a:p>
          <a:p>
            <a:r>
              <a:rPr lang="en-US" dirty="0"/>
              <a:t>Review of derivatives and </a:t>
            </a:r>
          </a:p>
          <a:p>
            <a:pPr>
              <a:spcBef>
                <a:spcPts val="0"/>
              </a:spcBef>
            </a:pPr>
            <a:r>
              <a:rPr lang="en-US" dirty="0"/>
              <a:t>		differentiation, </a:t>
            </a:r>
          </a:p>
          <a:p>
            <a:pPr>
              <a:spcBef>
                <a:spcPts val="0"/>
              </a:spcBef>
            </a:pPr>
            <a:r>
              <a:rPr lang="en-US" dirty="0"/>
              <a:t>		differentiation of </a:t>
            </a:r>
          </a:p>
          <a:p>
            <a:pPr>
              <a:spcBef>
                <a:spcPts val="0"/>
              </a:spcBef>
            </a:pPr>
            <a:r>
              <a:rPr lang="en-US" dirty="0"/>
              <a:t>		transcendentals</a:t>
            </a:r>
          </a:p>
          <a:p>
            <a:r>
              <a:rPr lang="en-US" dirty="0"/>
              <a:t>Higher order derivatives</a:t>
            </a:r>
          </a:p>
          <a:p>
            <a:r>
              <a:rPr lang="en-US" dirty="0"/>
              <a:t>	</a:t>
            </a:r>
          </a:p>
          <a:p>
            <a:endParaRPr lang="en-US" dirty="0"/>
          </a:p>
        </p:txBody>
      </p:sp>
    </p:spTree>
    <p:extLst>
      <p:ext uri="{BB962C8B-B14F-4D97-AF65-F5344CB8AC3E}">
        <p14:creationId xmlns:p14="http://schemas.microsoft.com/office/powerpoint/2010/main" val="1043883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Tree>
    <p:extLst>
      <p:ext uri="{BB962C8B-B14F-4D97-AF65-F5344CB8AC3E}">
        <p14:creationId xmlns:p14="http://schemas.microsoft.com/office/powerpoint/2010/main" val="43207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We’ve been doing all our derivatives vs “x”</a:t>
            </a:r>
          </a:p>
          <a:p>
            <a:endParaRPr lang="en-US" altLang="en-US" dirty="0"/>
          </a:p>
          <a:p>
            <a:r>
              <a:rPr lang="en-US" altLang="en-US" dirty="0"/>
              <a:t>It doesn’t have to be that way!</a:t>
            </a:r>
          </a:p>
          <a:p>
            <a:endParaRPr lang="en-US" altLang="en-US" dirty="0"/>
          </a:p>
        </p:txBody>
      </p:sp>
    </p:spTree>
    <p:extLst>
      <p:ext uri="{BB962C8B-B14F-4D97-AF65-F5344CB8AC3E}">
        <p14:creationId xmlns:p14="http://schemas.microsoft.com/office/powerpoint/2010/main" val="71201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To solve these problems, think of any variable that is not changing as a </a:t>
            </a:r>
            <a:r>
              <a:rPr lang="en-US" altLang="en-US" i="1" dirty="0">
                <a:solidFill>
                  <a:schemeClr val="tx1"/>
                </a:solidFill>
              </a:rPr>
              <a:t>constant</a:t>
            </a:r>
          </a:p>
          <a:p>
            <a:endParaRPr lang="en-US" altLang="en-US" dirty="0"/>
          </a:p>
        </p:txBody>
      </p:sp>
    </p:spTree>
    <p:extLst>
      <p:ext uri="{BB962C8B-B14F-4D97-AF65-F5344CB8AC3E}">
        <p14:creationId xmlns:p14="http://schemas.microsoft.com/office/powerpoint/2010/main" val="10258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Engineering applications are rarely in “</a:t>
            </a:r>
            <a:r>
              <a:rPr lang="en-US" altLang="en-US" dirty="0" err="1"/>
              <a:t>x”s</a:t>
            </a:r>
            <a:r>
              <a:rPr lang="en-US" altLang="en-US" dirty="0"/>
              <a:t> and “</a:t>
            </a:r>
            <a:r>
              <a:rPr lang="en-US" altLang="en-US" dirty="0" err="1"/>
              <a:t>y”s</a:t>
            </a:r>
            <a:endParaRPr lang="en-US" altLang="en-US" i="1" dirty="0">
              <a:solidFill>
                <a:schemeClr val="tx1"/>
              </a:solidFill>
            </a:endParaRPr>
          </a:p>
          <a:p>
            <a:endParaRPr lang="en-US" altLang="en-US" dirty="0"/>
          </a:p>
        </p:txBody>
      </p:sp>
    </p:spTree>
    <p:extLst>
      <p:ext uri="{BB962C8B-B14F-4D97-AF65-F5344CB8AC3E}">
        <p14:creationId xmlns:p14="http://schemas.microsoft.com/office/powerpoint/2010/main" val="105918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52649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0A913C8-9347-481C-BE12-D969309478F8}"/>
              </a:ext>
            </a:extLst>
          </p:cNvPr>
          <p:cNvSpPr>
            <a:spLocks noGrp="1"/>
          </p:cNvSpPr>
          <p:nvPr>
            <p:ph type="title"/>
          </p:nvPr>
        </p:nvSpPr>
        <p:spPr/>
        <p:txBody>
          <a:bodyPr/>
          <a:lstStyle/>
          <a:p>
            <a:r>
              <a:rPr lang="en-US" altLang="en-US" sz="5300"/>
              <a:t>Higher-Order Derivatives</a:t>
            </a:r>
          </a:p>
        </p:txBody>
      </p:sp>
      <p:sp>
        <p:nvSpPr>
          <p:cNvPr id="47107" name="Content Placeholder 2">
            <a:extLst>
              <a:ext uri="{FF2B5EF4-FFF2-40B4-BE49-F238E27FC236}">
                <a16:creationId xmlns:a16="http://schemas.microsoft.com/office/drawing/2014/main" id="{581EA1A9-82AE-4290-AE5F-D4E6C92DCC8D}"/>
              </a:ext>
            </a:extLst>
          </p:cNvPr>
          <p:cNvSpPr>
            <a:spLocks noGrp="1"/>
          </p:cNvSpPr>
          <p:nvPr>
            <p:ph idx="1"/>
          </p:nvPr>
        </p:nvSpPr>
        <p:spPr/>
        <p:txBody>
          <a:bodyPr/>
          <a:lstStyle/>
          <a:p>
            <a:r>
              <a:rPr lang="en-US" altLang="en-US" dirty="0"/>
              <a:t>Because the derivative of a function is also a function, you can take the derivative of a derivative!</a:t>
            </a:r>
          </a:p>
        </p:txBody>
      </p:sp>
      <p:pic>
        <p:nvPicPr>
          <p:cNvPr id="47108" name="Picture 8" descr="http://www.diller.ca/images/eek.png">
            <a:extLst>
              <a:ext uri="{FF2B5EF4-FFF2-40B4-BE49-F238E27FC236}">
                <a16:creationId xmlns:a16="http://schemas.microsoft.com/office/drawing/2014/main" id="{3602BE56-7D60-4CB1-91CA-75F985E5A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3571875"/>
            <a:ext cx="3619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19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err="1"/>
              <a:t>dy</a:t>
            </a:r>
            <a:r>
              <a:rPr lang="en-US" altLang="en-US" dirty="0"/>
              <a:t>/dx  can also be written:  y’</a:t>
            </a:r>
          </a:p>
          <a:p>
            <a:endParaRPr lang="en-US" altLang="en-US" dirty="0"/>
          </a:p>
          <a:p>
            <a:r>
              <a:rPr lang="en-US" altLang="en-US" dirty="0"/>
              <a:t>d(</a:t>
            </a:r>
            <a:r>
              <a:rPr lang="en-US" altLang="en-US" dirty="0" err="1"/>
              <a:t>dy</a:t>
            </a:r>
            <a:r>
              <a:rPr lang="en-US" altLang="en-US" dirty="0"/>
              <a:t>/dx)/dx is written:		y’’</a:t>
            </a:r>
          </a:p>
          <a:p>
            <a:r>
              <a:rPr lang="en-US" altLang="en-US" dirty="0"/>
              <a:t>d</a:t>
            </a:r>
            <a:r>
              <a:rPr lang="en-US" altLang="en-US" baseline="30000" dirty="0"/>
              <a:t>2</a:t>
            </a:r>
            <a:r>
              <a:rPr lang="en-US" altLang="en-US" dirty="0"/>
              <a:t>y/dx</a:t>
            </a:r>
            <a:r>
              <a:rPr lang="en-US" altLang="en-US" baseline="30000" dirty="0"/>
              <a:t>2</a:t>
            </a:r>
            <a:r>
              <a:rPr lang="en-US" altLang="en-US" dirty="0"/>
              <a:t> </a:t>
            </a:r>
          </a:p>
          <a:p>
            <a:r>
              <a:rPr lang="en-US" altLang="en-US" dirty="0"/>
              <a:t>And so on…</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397506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Review: Derivatives and </a:t>
            </a:r>
          </a:p>
          <a:p>
            <a:pPr>
              <a:spcBef>
                <a:spcPts val="0"/>
              </a:spcBef>
            </a:pPr>
            <a:r>
              <a:rPr lang="en-US" dirty="0"/>
              <a:t>		differentiation</a:t>
            </a:r>
          </a:p>
          <a:p>
            <a:pPr>
              <a:spcBef>
                <a:spcPts val="0"/>
              </a:spcBef>
            </a:pPr>
            <a:r>
              <a:rPr lang="en-US" dirty="0"/>
              <a:t>	Differentiation of </a:t>
            </a:r>
          </a:p>
          <a:p>
            <a:pPr>
              <a:spcBef>
                <a:spcPts val="0"/>
              </a:spcBef>
            </a:pPr>
            <a:r>
              <a:rPr lang="en-US" dirty="0"/>
              <a:t>		transcendentals</a:t>
            </a:r>
          </a:p>
          <a:p>
            <a:r>
              <a:rPr lang="en-US" dirty="0"/>
              <a:t>New stuff: </a:t>
            </a:r>
          </a:p>
          <a:p>
            <a:r>
              <a:rPr lang="en-US" dirty="0"/>
              <a:t>	Higher order derivatives</a:t>
            </a:r>
          </a:p>
          <a:p>
            <a:r>
              <a:rPr lang="en-US" dirty="0"/>
              <a:t>	</a:t>
            </a:r>
          </a:p>
          <a:p>
            <a:endParaRPr lang="en-US" dirty="0"/>
          </a:p>
        </p:txBody>
      </p:sp>
    </p:spTree>
    <p:extLst>
      <p:ext uri="{BB962C8B-B14F-4D97-AF65-F5344CB8AC3E}">
        <p14:creationId xmlns:p14="http://schemas.microsoft.com/office/powerpoint/2010/main" val="403535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spTree>
    <p:extLst>
      <p:ext uri="{BB962C8B-B14F-4D97-AF65-F5344CB8AC3E}">
        <p14:creationId xmlns:p14="http://schemas.microsoft.com/office/powerpoint/2010/main" val="364673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a:t>
            </a:r>
            <a:r>
              <a:rPr lang="en-US" altLang="en-US" dirty="0">
                <a:solidFill>
                  <a:srgbClr val="FFFF00"/>
                </a:solidFill>
              </a:rPr>
              <a:t>10x</a:t>
            </a:r>
            <a:r>
              <a:rPr lang="en-US" altLang="en-US" baseline="30000" dirty="0">
                <a:solidFill>
                  <a:srgbClr val="FFFF00"/>
                </a:solidFill>
              </a:rPr>
              <a:t>4</a:t>
            </a:r>
            <a:r>
              <a:rPr lang="en-US" altLang="en-US" dirty="0"/>
              <a:t> </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1b</a:t>
            </a:r>
            <a:endParaRPr lang="en-US" altLang="en-US" sz="2400" i="1" dirty="0">
              <a:solidFill>
                <a:schemeClr val="folHlink"/>
              </a:solidFill>
            </a:endParaRPr>
          </a:p>
        </p:txBody>
      </p:sp>
    </p:spTree>
    <p:extLst>
      <p:ext uri="{BB962C8B-B14F-4D97-AF65-F5344CB8AC3E}">
        <p14:creationId xmlns:p14="http://schemas.microsoft.com/office/powerpoint/2010/main" val="83859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a:t>
            </a:r>
            <a:r>
              <a:rPr lang="en-US" altLang="en-US" dirty="0">
                <a:solidFill>
                  <a:srgbClr val="FFFF00"/>
                </a:solidFill>
              </a:rPr>
              <a:t>40x</a:t>
            </a:r>
            <a:r>
              <a:rPr lang="en-US" altLang="en-US" baseline="30000" dirty="0">
                <a:solidFill>
                  <a:srgbClr val="FFFF00"/>
                </a:solidFill>
              </a:rPr>
              <a:t>3</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1c</a:t>
            </a:r>
            <a:endParaRPr lang="en-US" altLang="en-US" sz="2400" i="1" dirty="0">
              <a:solidFill>
                <a:schemeClr val="folHlink"/>
              </a:solidFill>
            </a:endParaRPr>
          </a:p>
        </p:txBody>
      </p:sp>
    </p:spTree>
    <p:extLst>
      <p:ext uri="{BB962C8B-B14F-4D97-AF65-F5344CB8AC3E}">
        <p14:creationId xmlns:p14="http://schemas.microsoft.com/office/powerpoint/2010/main" val="131864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a:t>
            </a:r>
            <a:r>
              <a:rPr lang="en-US" altLang="en-US" dirty="0">
                <a:solidFill>
                  <a:srgbClr val="FFFF00"/>
                </a:solidFill>
              </a:rPr>
              <a:t>120x</a:t>
            </a:r>
            <a:r>
              <a:rPr lang="en-US" altLang="en-US" baseline="30000" dirty="0">
                <a:solidFill>
                  <a:srgbClr val="FFFF00"/>
                </a:solidFill>
              </a:rPr>
              <a:t>2</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1d</a:t>
            </a:r>
            <a:endParaRPr lang="en-US" altLang="en-US" sz="2400" i="1" dirty="0">
              <a:solidFill>
                <a:schemeClr val="folHlink"/>
              </a:solidFill>
            </a:endParaRPr>
          </a:p>
        </p:txBody>
      </p:sp>
    </p:spTree>
    <p:extLst>
      <p:ext uri="{BB962C8B-B14F-4D97-AF65-F5344CB8AC3E}">
        <p14:creationId xmlns:p14="http://schemas.microsoft.com/office/powerpoint/2010/main" val="989458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a:t>
            </a:r>
            <a:r>
              <a:rPr lang="en-US" altLang="en-US" dirty="0">
                <a:solidFill>
                  <a:srgbClr val="FFFF00"/>
                </a:solidFill>
              </a:rPr>
              <a:t>240x</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1e</a:t>
            </a:r>
            <a:endParaRPr lang="en-US" altLang="en-US" sz="2400" i="1" dirty="0">
              <a:solidFill>
                <a:schemeClr val="folHlink"/>
              </a:solidFill>
            </a:endParaRPr>
          </a:p>
        </p:txBody>
      </p:sp>
    </p:spTree>
    <p:extLst>
      <p:ext uri="{BB962C8B-B14F-4D97-AF65-F5344CB8AC3E}">
        <p14:creationId xmlns:p14="http://schemas.microsoft.com/office/powerpoint/2010/main" val="387833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a:t>
            </a:r>
            <a:r>
              <a:rPr lang="en-US" altLang="en-US" dirty="0">
                <a:solidFill>
                  <a:srgbClr val="FFFF00"/>
                </a:solidFill>
              </a:rPr>
              <a:t>240</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1f</a:t>
            </a:r>
            <a:endParaRPr lang="en-US" altLang="en-US" sz="2400" i="1" dirty="0">
              <a:solidFill>
                <a:schemeClr val="folHlink"/>
              </a:solidFill>
            </a:endParaRPr>
          </a:p>
        </p:txBody>
      </p:sp>
    </p:spTree>
    <p:extLst>
      <p:ext uri="{BB962C8B-B14F-4D97-AF65-F5344CB8AC3E}">
        <p14:creationId xmlns:p14="http://schemas.microsoft.com/office/powerpoint/2010/main" val="301601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240</a:t>
            </a:r>
          </a:p>
          <a:p>
            <a:pPr>
              <a:spcBef>
                <a:spcPts val="0"/>
              </a:spcBef>
            </a:pPr>
            <a:r>
              <a:rPr lang="en-US" altLang="en-US" dirty="0"/>
              <a:t>y’’’’’’ = </a:t>
            </a:r>
            <a:r>
              <a:rPr lang="en-US" altLang="en-US" dirty="0">
                <a:solidFill>
                  <a:srgbClr val="FFFF00"/>
                </a:solidFill>
              </a:rPr>
              <a:t>0</a:t>
            </a:r>
          </a:p>
          <a:p>
            <a:r>
              <a:rPr lang="en-US" altLang="en-US" dirty="0"/>
              <a:t>What will y’’’’’’’ be?</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1g</a:t>
            </a:r>
            <a:endParaRPr lang="en-US" altLang="en-US" sz="2400" i="1" dirty="0">
              <a:solidFill>
                <a:schemeClr val="folHlink"/>
              </a:solidFill>
            </a:endParaRPr>
          </a:p>
        </p:txBody>
      </p:sp>
    </p:spTree>
    <p:extLst>
      <p:ext uri="{BB962C8B-B14F-4D97-AF65-F5344CB8AC3E}">
        <p14:creationId xmlns:p14="http://schemas.microsoft.com/office/powerpoint/2010/main" val="414341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240</a:t>
            </a:r>
          </a:p>
          <a:p>
            <a:pPr>
              <a:spcBef>
                <a:spcPts val="0"/>
              </a:spcBef>
            </a:pPr>
            <a:r>
              <a:rPr lang="en-US" altLang="en-US" dirty="0"/>
              <a:t>y’’’’’’ = 0</a:t>
            </a:r>
          </a:p>
          <a:p>
            <a:r>
              <a:rPr lang="en-US" altLang="en-US" dirty="0"/>
              <a:t>Any higher order derivative will be </a:t>
            </a:r>
            <a:r>
              <a:rPr lang="en-US" altLang="en-US" dirty="0">
                <a:solidFill>
                  <a:srgbClr val="FFFF00"/>
                </a:solidFill>
              </a:rPr>
              <a:t>0</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1g</a:t>
            </a:r>
            <a:endParaRPr lang="en-US" altLang="en-US" sz="2400" i="1" dirty="0">
              <a:solidFill>
                <a:schemeClr val="folHlink"/>
              </a:solidFill>
            </a:endParaRPr>
          </a:p>
        </p:txBody>
      </p:sp>
    </p:spTree>
    <p:extLst>
      <p:ext uri="{BB962C8B-B14F-4D97-AF65-F5344CB8AC3E}">
        <p14:creationId xmlns:p14="http://schemas.microsoft.com/office/powerpoint/2010/main" val="3886713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65587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This also works for more “complicated” derivatives</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260383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lgn="l"/>
            <a:r>
              <a:rPr lang="en-US" sz="3200" dirty="0"/>
              <a:t>Outcome 1) </a:t>
            </a:r>
            <a:r>
              <a:rPr lang="en-US" sz="3200" dirty="0">
                <a:solidFill>
                  <a:srgbClr val="FFC000"/>
                </a:solidFill>
              </a:rPr>
              <a:t>Demonstrate differentiation skills</a:t>
            </a:r>
            <a:r>
              <a:rPr lang="en-US" sz="3200" dirty="0"/>
              <a:t> for linear, polynomial, rational, trigonometric, exponential, and logarithmic functions and proper application of the Product, Quotient and Chain Rules of differentiation </a:t>
            </a:r>
          </a:p>
          <a:p>
            <a:pPr algn="l"/>
            <a:r>
              <a:rPr lang="en-US" sz="3200" dirty="0"/>
              <a:t>Outcome 2) Use algebra, </a:t>
            </a:r>
            <a:r>
              <a:rPr lang="en-US" sz="3200" dirty="0">
                <a:solidFill>
                  <a:srgbClr val="FFC000"/>
                </a:solidFill>
              </a:rPr>
              <a:t>limits and derivatives </a:t>
            </a:r>
            <a:r>
              <a:rPr lang="en-US" sz="3200" dirty="0"/>
              <a:t>to examine the properties and graphs of functions</a:t>
            </a:r>
            <a:endParaRPr lang="en-US" dirty="0"/>
          </a:p>
        </p:txBody>
      </p:sp>
    </p:spTree>
    <p:extLst>
      <p:ext uri="{BB962C8B-B14F-4D97-AF65-F5344CB8AC3E}">
        <p14:creationId xmlns:p14="http://schemas.microsoft.com/office/powerpoint/2010/main" val="24533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Find y’ = </a:t>
            </a:r>
          </a:p>
          <a:p>
            <a:r>
              <a:rPr lang="en-US" altLang="en-US" dirty="0"/>
              <a:t>y’’  </a:t>
            </a:r>
          </a:p>
          <a:p>
            <a:r>
              <a:rPr lang="en-US" altLang="en-US" dirty="0"/>
              <a:t>y’’’  </a:t>
            </a:r>
          </a:p>
          <a:p>
            <a:r>
              <a:rPr lang="en-US" altLang="en-US" dirty="0"/>
              <a:t>y’’’’</a:t>
            </a:r>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2a</a:t>
            </a:r>
            <a:endParaRPr lang="en-US" altLang="en-US" sz="2400" i="1" dirty="0">
              <a:solidFill>
                <a:schemeClr val="folHlink"/>
              </a:solidFill>
            </a:endParaRPr>
          </a:p>
        </p:txBody>
      </p:sp>
    </p:spTree>
    <p:extLst>
      <p:ext uri="{BB962C8B-B14F-4D97-AF65-F5344CB8AC3E}">
        <p14:creationId xmlns:p14="http://schemas.microsoft.com/office/powerpoint/2010/main" val="137493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D912E692-581E-457E-A8B8-8755BB413EC7}"/>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a:t>
            </a:r>
            <a:r>
              <a:rPr lang="en-US" altLang="en-US" dirty="0">
                <a:solidFill>
                  <a:srgbClr val="FFFF00"/>
                </a:solidFill>
              </a:rPr>
              <a:t>6x – 17</a:t>
            </a:r>
          </a:p>
          <a:p>
            <a:r>
              <a:rPr lang="en-US" altLang="en-US" dirty="0"/>
              <a:t>y’’ =</a:t>
            </a:r>
          </a:p>
        </p:txBody>
      </p:sp>
      <p:sp>
        <p:nvSpPr>
          <p:cNvPr id="3" name="Rectangle 2">
            <a:extLst>
              <a:ext uri="{FF2B5EF4-FFF2-40B4-BE49-F238E27FC236}">
                <a16:creationId xmlns:a16="http://schemas.microsoft.com/office/drawing/2014/main" id="{1B39A0A5-AFA8-4A5E-A75D-04DED65EFB1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2b</a:t>
            </a:r>
            <a:endParaRPr lang="en-US" altLang="en-US" sz="2400" i="1" dirty="0">
              <a:solidFill>
                <a:schemeClr val="folHlink"/>
              </a:solidFill>
            </a:endParaRPr>
          </a:p>
        </p:txBody>
      </p:sp>
    </p:spTree>
    <p:extLst>
      <p:ext uri="{BB962C8B-B14F-4D97-AF65-F5344CB8AC3E}">
        <p14:creationId xmlns:p14="http://schemas.microsoft.com/office/powerpoint/2010/main" val="3410546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E19D034B-6BF3-4A4D-9DAF-A1D8405B95C9}"/>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a:t>
            </a:r>
            <a:r>
              <a:rPr lang="en-US" altLang="en-US" dirty="0">
                <a:solidFill>
                  <a:srgbClr val="FFFF00"/>
                </a:solidFill>
              </a:rPr>
              <a:t>6</a:t>
            </a:r>
          </a:p>
          <a:p>
            <a:r>
              <a:rPr lang="en-US" altLang="en-US" dirty="0"/>
              <a:t>y’’’ =</a:t>
            </a:r>
          </a:p>
        </p:txBody>
      </p:sp>
      <p:sp>
        <p:nvSpPr>
          <p:cNvPr id="3" name="Rectangle 2">
            <a:extLst>
              <a:ext uri="{FF2B5EF4-FFF2-40B4-BE49-F238E27FC236}">
                <a16:creationId xmlns:a16="http://schemas.microsoft.com/office/drawing/2014/main" id="{FE6CF396-43E3-40D0-BF31-1F4C89E597B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2c</a:t>
            </a:r>
            <a:endParaRPr lang="en-US" altLang="en-US" sz="2400" i="1" dirty="0">
              <a:solidFill>
                <a:schemeClr val="folHlink"/>
              </a:solidFill>
            </a:endParaRPr>
          </a:p>
        </p:txBody>
      </p:sp>
    </p:spTree>
    <p:extLst>
      <p:ext uri="{BB962C8B-B14F-4D97-AF65-F5344CB8AC3E}">
        <p14:creationId xmlns:p14="http://schemas.microsoft.com/office/powerpoint/2010/main" val="302129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4D0D56B5-E7B9-4B1D-9BBA-8265D1582C64}"/>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6</a:t>
            </a:r>
          </a:p>
          <a:p>
            <a:r>
              <a:rPr lang="en-US" altLang="en-US" dirty="0"/>
              <a:t>y’’’ = </a:t>
            </a:r>
            <a:r>
              <a:rPr lang="en-US" altLang="en-US" dirty="0">
                <a:solidFill>
                  <a:srgbClr val="FFFF00"/>
                </a:solidFill>
              </a:rPr>
              <a:t>0</a:t>
            </a:r>
          </a:p>
          <a:p>
            <a:r>
              <a:rPr lang="en-US" altLang="en-US" dirty="0"/>
              <a:t>y’’’’</a:t>
            </a:r>
          </a:p>
          <a:p>
            <a:r>
              <a:rPr lang="en-US" altLang="en-US" dirty="0" err="1"/>
              <a:t>Hmmmm</a:t>
            </a:r>
            <a:r>
              <a:rPr lang="en-US" altLang="en-US" dirty="0"/>
              <a:t>……</a:t>
            </a:r>
          </a:p>
        </p:txBody>
      </p:sp>
      <p:sp>
        <p:nvSpPr>
          <p:cNvPr id="3" name="Rectangle 2">
            <a:extLst>
              <a:ext uri="{FF2B5EF4-FFF2-40B4-BE49-F238E27FC236}">
                <a16:creationId xmlns:a16="http://schemas.microsoft.com/office/drawing/2014/main" id="{33FB019B-E9F4-4A7E-98E0-D124B2FC8B3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2d</a:t>
            </a:r>
            <a:endParaRPr lang="en-US" altLang="en-US" sz="2400" i="1" dirty="0">
              <a:solidFill>
                <a:schemeClr val="folHlink"/>
              </a:solidFill>
            </a:endParaRPr>
          </a:p>
        </p:txBody>
      </p:sp>
    </p:spTree>
    <p:extLst>
      <p:ext uri="{BB962C8B-B14F-4D97-AF65-F5344CB8AC3E}">
        <p14:creationId xmlns:p14="http://schemas.microsoft.com/office/powerpoint/2010/main" val="1973416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4D0D56B5-E7B9-4B1D-9BBA-8265D1582C64}"/>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6</a:t>
            </a:r>
          </a:p>
          <a:p>
            <a:r>
              <a:rPr lang="en-US" altLang="en-US" dirty="0"/>
              <a:t>y’’’ = </a:t>
            </a:r>
            <a:r>
              <a:rPr lang="en-US" altLang="en-US" dirty="0">
                <a:solidFill>
                  <a:srgbClr val="FFFF00"/>
                </a:solidFill>
              </a:rPr>
              <a:t>0</a:t>
            </a:r>
          </a:p>
          <a:p>
            <a:r>
              <a:rPr lang="en-US" altLang="en-US" dirty="0"/>
              <a:t>y’’’’</a:t>
            </a:r>
          </a:p>
          <a:p>
            <a:r>
              <a:rPr lang="en-US" altLang="en-US" dirty="0"/>
              <a:t>All of the higher order derivatives will be 0</a:t>
            </a:r>
          </a:p>
        </p:txBody>
      </p:sp>
      <p:sp>
        <p:nvSpPr>
          <p:cNvPr id="3" name="Rectangle 2">
            <a:extLst>
              <a:ext uri="{FF2B5EF4-FFF2-40B4-BE49-F238E27FC236}">
                <a16:creationId xmlns:a16="http://schemas.microsoft.com/office/drawing/2014/main" id="{33FB019B-E9F4-4A7E-98E0-D124B2FC8B3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2e</a:t>
            </a:r>
            <a:endParaRPr lang="en-US" altLang="en-US" sz="2400" i="1" dirty="0">
              <a:solidFill>
                <a:schemeClr val="folHlink"/>
              </a:solidFill>
            </a:endParaRPr>
          </a:p>
        </p:txBody>
      </p:sp>
    </p:spTree>
    <p:extLst>
      <p:ext uri="{BB962C8B-B14F-4D97-AF65-F5344CB8AC3E}">
        <p14:creationId xmlns:p14="http://schemas.microsoft.com/office/powerpoint/2010/main" val="8289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FA81450-90A7-48BE-A4D1-4E626C1B48B5}"/>
              </a:ext>
            </a:extLst>
          </p:cNvPr>
          <p:cNvSpPr>
            <a:spLocks noGrp="1"/>
          </p:cNvSpPr>
          <p:nvPr>
            <p:ph type="title"/>
          </p:nvPr>
        </p:nvSpPr>
        <p:spPr/>
        <p:txBody>
          <a:bodyPr/>
          <a:lstStyle/>
          <a:p>
            <a:r>
              <a:rPr lang="en-US" altLang="en-US" sz="5300"/>
              <a:t>Higher-Order Derivatives</a:t>
            </a:r>
          </a:p>
        </p:txBody>
      </p:sp>
      <p:sp>
        <p:nvSpPr>
          <p:cNvPr id="53251" name="Content Placeholder 2">
            <a:extLst>
              <a:ext uri="{FF2B5EF4-FFF2-40B4-BE49-F238E27FC236}">
                <a16:creationId xmlns:a16="http://schemas.microsoft.com/office/drawing/2014/main" id="{84DA22DC-460E-4C55-ABB4-EAEA9E88D4F3}"/>
              </a:ext>
            </a:extLst>
          </p:cNvPr>
          <p:cNvSpPr>
            <a:spLocks noGrp="1"/>
          </p:cNvSpPr>
          <p:nvPr>
            <p:ph idx="1"/>
          </p:nvPr>
        </p:nvSpPr>
        <p:spPr>
          <a:xfrm>
            <a:off x="457200" y="1219200"/>
            <a:ext cx="8305800" cy="5638800"/>
          </a:xfrm>
        </p:spPr>
        <p:txBody>
          <a:bodyPr/>
          <a:lstStyle/>
          <a:p>
            <a:r>
              <a:rPr lang="en-US" altLang="en-US" dirty="0"/>
              <a:t>For multiple derivatives, you can only do the largest x power number of derivatives before you have only “zero” derivatives!</a:t>
            </a:r>
          </a:p>
        </p:txBody>
      </p:sp>
    </p:spTree>
    <p:extLst>
      <p:ext uri="{BB962C8B-B14F-4D97-AF65-F5344CB8AC3E}">
        <p14:creationId xmlns:p14="http://schemas.microsoft.com/office/powerpoint/2010/main" val="56266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How many non-zero derivatives would you be able to calculate for:</a:t>
            </a:r>
          </a:p>
          <a:p>
            <a:endParaRPr lang="en-US" altLang="en-US" sz="2000" dirty="0"/>
          </a:p>
          <a:p>
            <a:r>
              <a:rPr lang="en-US" altLang="en-US" dirty="0"/>
              <a:t>y = x</a:t>
            </a:r>
            <a:r>
              <a:rPr lang="en-US" altLang="en-US" baseline="30000" dirty="0"/>
              <a:t>36</a:t>
            </a:r>
            <a:r>
              <a:rPr lang="en-US" altLang="en-US" dirty="0"/>
              <a:t> – 4x</a:t>
            </a:r>
            <a:r>
              <a:rPr lang="en-US" altLang="en-US" baseline="30000" dirty="0"/>
              <a:t>27</a:t>
            </a:r>
            <a:r>
              <a:rPr lang="en-US" altLang="en-US" dirty="0"/>
              <a:t> + 6x</a:t>
            </a:r>
            <a:r>
              <a:rPr lang="en-US" altLang="en-US" baseline="30000" dirty="0"/>
              <a:t>59</a:t>
            </a:r>
            <a:r>
              <a:rPr lang="en-US" altLang="en-US" dirty="0"/>
              <a:t> -732x</a:t>
            </a:r>
            <a:r>
              <a:rPr lang="en-US" altLang="en-US" baseline="30000" dirty="0"/>
              <a:t>42</a:t>
            </a:r>
            <a:r>
              <a:rPr lang="en-US" altLang="en-US" dirty="0"/>
              <a:t>  </a:t>
            </a:r>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2e</a:t>
            </a:r>
            <a:endParaRPr lang="en-US" altLang="en-US" sz="2400" i="1" dirty="0">
              <a:solidFill>
                <a:schemeClr val="folHlink"/>
              </a:solidFill>
            </a:endParaRPr>
          </a:p>
        </p:txBody>
      </p:sp>
    </p:spTree>
    <p:extLst>
      <p:ext uri="{BB962C8B-B14F-4D97-AF65-F5344CB8AC3E}">
        <p14:creationId xmlns:p14="http://schemas.microsoft.com/office/powerpoint/2010/main" val="251242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How many non-zero derivatives would you be able to calculate for:</a:t>
            </a:r>
          </a:p>
          <a:p>
            <a:endParaRPr lang="en-US" altLang="en-US" sz="2000" dirty="0"/>
          </a:p>
          <a:p>
            <a:r>
              <a:rPr lang="en-US" altLang="en-US" dirty="0"/>
              <a:t>y = x</a:t>
            </a:r>
            <a:r>
              <a:rPr lang="en-US" altLang="en-US" baseline="30000" dirty="0"/>
              <a:t>36</a:t>
            </a:r>
            <a:r>
              <a:rPr lang="en-US" altLang="en-US" dirty="0"/>
              <a:t> – 4x</a:t>
            </a:r>
            <a:r>
              <a:rPr lang="en-US" altLang="en-US" baseline="30000" dirty="0"/>
              <a:t>27</a:t>
            </a:r>
            <a:r>
              <a:rPr lang="en-US" altLang="en-US" dirty="0"/>
              <a:t> + 6x</a:t>
            </a:r>
            <a:r>
              <a:rPr lang="en-US" altLang="en-US" baseline="30000" dirty="0"/>
              <a:t>59</a:t>
            </a:r>
            <a:r>
              <a:rPr lang="en-US" altLang="en-US" dirty="0"/>
              <a:t> -732x</a:t>
            </a:r>
            <a:r>
              <a:rPr lang="en-US" altLang="en-US" baseline="30000" dirty="0"/>
              <a:t>42</a:t>
            </a:r>
            <a:r>
              <a:rPr lang="en-US" altLang="en-US" dirty="0"/>
              <a:t>  </a:t>
            </a:r>
          </a:p>
          <a:p>
            <a:endParaRPr lang="en-US" altLang="en-US" dirty="0"/>
          </a:p>
          <a:p>
            <a:r>
              <a:rPr lang="en-US" altLang="en-US" dirty="0">
                <a:solidFill>
                  <a:srgbClr val="FFFF00"/>
                </a:solidFill>
              </a:rPr>
              <a:t>59</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spTree>
    <p:extLst>
      <p:ext uri="{BB962C8B-B14F-4D97-AF65-F5344CB8AC3E}">
        <p14:creationId xmlns:p14="http://schemas.microsoft.com/office/powerpoint/2010/main" val="791733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277274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It’s more complicated for our transcendentals…</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93907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What’s the first derivative of </a:t>
            </a:r>
          </a:p>
          <a:p>
            <a:r>
              <a:rPr lang="en-US" altLang="en-US" dirty="0"/>
              <a:t>y = sin(x)</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3a</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36E27B1-F6D9-4031-A04A-987991C8D6DC}"/>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C36E27B1-F6D9-4031-A04A-987991C8D6DC}"/>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240879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What’s the first derivative of </a:t>
            </a:r>
          </a:p>
          <a:p>
            <a:r>
              <a:rPr lang="en-US" altLang="en-US" dirty="0"/>
              <a:t>y = sin(x)</a:t>
            </a:r>
          </a:p>
          <a:p>
            <a:r>
              <a:rPr lang="en-US" altLang="en-US" dirty="0"/>
              <a:t>y’ = cos(x)</a:t>
            </a:r>
          </a:p>
          <a:p>
            <a:r>
              <a:rPr lang="en-US" altLang="en-US" dirty="0"/>
              <a:t>What’s the second derivative?</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D8C2DEF-72CC-4EDF-A820-02FEE7EDC54D}"/>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AD8C2DEF-72CC-4EDF-A820-02FEE7EDC54D}"/>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05936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What’s the second derivative?</a:t>
            </a:r>
          </a:p>
          <a:p>
            <a:r>
              <a:rPr lang="en-US" altLang="en-US" dirty="0"/>
              <a:t>y’’ = -sin(x)</a:t>
            </a:r>
          </a:p>
          <a:p>
            <a:r>
              <a:rPr lang="en-US" altLang="en-US" dirty="0"/>
              <a:t>What’s the third derivative?</a:t>
            </a:r>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4BBDE4E-4ABD-432F-91ED-D3A9A8A61CF6}"/>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B4BBDE4E-4ABD-432F-91ED-D3A9A8A61CF6}"/>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26869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y’’ = -sin(x)</a:t>
            </a:r>
          </a:p>
          <a:p>
            <a:r>
              <a:rPr lang="en-US" altLang="en-US" dirty="0"/>
              <a:t>What’s the third derivative?</a:t>
            </a:r>
          </a:p>
          <a:p>
            <a:r>
              <a:rPr lang="en-US" altLang="en-US" dirty="0"/>
              <a:t>y’’’ = -cos(x)</a:t>
            </a:r>
          </a:p>
          <a:p>
            <a:r>
              <a:rPr lang="en-US" altLang="en-US" dirty="0"/>
              <a:t>What’s the fourth derivative?</a:t>
            </a:r>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3d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B7391D8-10F3-43B7-B9B9-34E9826827F9}"/>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FB7391D8-10F3-43B7-B9B9-34E9826827F9}"/>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009490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y’’ = -sin(x)</a:t>
            </a:r>
          </a:p>
          <a:p>
            <a:r>
              <a:rPr lang="en-US" altLang="en-US" dirty="0"/>
              <a:t>y’’’ = -cos(x)</a:t>
            </a:r>
          </a:p>
          <a:p>
            <a:r>
              <a:rPr lang="en-US" altLang="en-US" dirty="0"/>
              <a:t>What’s the fourth derivative?</a:t>
            </a:r>
          </a:p>
          <a:p>
            <a:r>
              <a:rPr lang="en-US" altLang="en-US" dirty="0"/>
              <a:t>y’’’’ = -(-sin(x)) = sin(x)</a:t>
            </a:r>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13a</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7CAAAE1-09A3-4A29-B1B6-C48FA6B3132E}"/>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D7CAAAE1-09A3-4A29-B1B6-C48FA6B3132E}"/>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95243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Polynomial functions can only go so far before ending up all 0s</a:t>
            </a:r>
          </a:p>
          <a:p>
            <a:r>
              <a:rPr lang="en-US" altLang="en-US" dirty="0"/>
              <a:t>Transcendentals can go forever</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675759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a:t>
            </a:r>
          </a:p>
          <a:p>
            <a:r>
              <a:rPr lang="en-US" altLang="en-US" dirty="0"/>
              <a:t>y’’ = </a:t>
            </a:r>
            <a:r>
              <a:rPr lang="en-US" altLang="en-US" baseline="30000" dirty="0"/>
              <a:t> </a:t>
            </a:r>
          </a:p>
          <a:p>
            <a:r>
              <a:rPr lang="en-US" altLang="en-US" dirty="0"/>
              <a:t>y’’’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467016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a:t>
            </a:r>
            <a:r>
              <a:rPr lang="en-US" altLang="en-US" dirty="0">
                <a:solidFill>
                  <a:srgbClr val="FFFF00"/>
                </a:solidFill>
              </a:rPr>
              <a:t>e</a:t>
            </a:r>
            <a:r>
              <a:rPr lang="en-US" altLang="en-US" baseline="30000" dirty="0">
                <a:solidFill>
                  <a:srgbClr val="FFFF00"/>
                </a:solidFill>
              </a:rPr>
              <a:t>x</a:t>
            </a:r>
            <a:endParaRPr lang="en-US" altLang="en-US" dirty="0">
              <a:solidFill>
                <a:srgbClr val="FFFF00"/>
              </a:solidFill>
            </a:endParaRPr>
          </a:p>
          <a:p>
            <a:r>
              <a:rPr lang="en-US" altLang="en-US" dirty="0"/>
              <a:t>y’’ =</a:t>
            </a:r>
            <a:endParaRPr lang="en-US" altLang="en-US" baseline="30000" dirty="0"/>
          </a:p>
          <a:p>
            <a:r>
              <a:rPr lang="en-US" altLang="en-US" dirty="0"/>
              <a:t>y’’’ =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63325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a:t>
            </a:r>
            <a:r>
              <a:rPr lang="en-US" altLang="en-US" dirty="0">
                <a:solidFill>
                  <a:srgbClr val="FFFF00"/>
                </a:solidFill>
              </a:rPr>
              <a:t>e</a:t>
            </a:r>
            <a:r>
              <a:rPr lang="en-US" altLang="en-US" baseline="30000" dirty="0">
                <a:solidFill>
                  <a:srgbClr val="FFFF00"/>
                </a:solidFill>
              </a:rPr>
              <a:t>x</a:t>
            </a:r>
            <a:r>
              <a:rPr lang="en-US" altLang="en-US" baseline="30000" dirty="0"/>
              <a:t> </a:t>
            </a:r>
          </a:p>
          <a:p>
            <a:r>
              <a:rPr lang="en-US" altLang="en-US" dirty="0"/>
              <a:t>y’’’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102506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e</a:t>
            </a:r>
            <a:r>
              <a:rPr lang="en-US" altLang="en-US" baseline="30000" dirty="0"/>
              <a:t>x </a:t>
            </a:r>
          </a:p>
          <a:p>
            <a:r>
              <a:rPr lang="en-US" altLang="en-US" dirty="0"/>
              <a:t>y’’’ = </a:t>
            </a:r>
            <a:r>
              <a:rPr lang="en-US" altLang="en-US" dirty="0">
                <a:solidFill>
                  <a:srgbClr val="FFFF00"/>
                </a:solidFill>
              </a:rPr>
              <a:t>e</a:t>
            </a:r>
            <a:r>
              <a:rPr lang="en-US" altLang="en-US" baseline="30000" dirty="0">
                <a:solidFill>
                  <a:srgbClr val="FFFF00"/>
                </a:solidFill>
              </a:rPr>
              <a:t>x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4d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5675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a:t>In order to do the calculations, you need to know some RULES</a:t>
            </a:r>
          </a:p>
        </p:txBody>
      </p:sp>
      <p:sp>
        <p:nvSpPr>
          <p:cNvPr id="2" name="Rectangle 1">
            <a:extLst>
              <a:ext uri="{FF2B5EF4-FFF2-40B4-BE49-F238E27FC236}">
                <a16:creationId xmlns:a16="http://schemas.microsoft.com/office/drawing/2014/main" id="{2B183651-0498-45F5-BEDF-E606A3EB35AE}"/>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https://henrytrocino.files.wordpress.com/2013/08/weeping-and-gnashing-of-teeth-300x236.jpg</a:t>
            </a:r>
          </a:p>
        </p:txBody>
      </p:sp>
      <p:pic>
        <p:nvPicPr>
          <p:cNvPr id="3" name="Picture 2">
            <a:extLst>
              <a:ext uri="{FF2B5EF4-FFF2-40B4-BE49-F238E27FC236}">
                <a16:creationId xmlns:a16="http://schemas.microsoft.com/office/drawing/2014/main" id="{9F121EC0-F1B1-47E1-AC47-B188C97A7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514600"/>
            <a:ext cx="52197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58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e</a:t>
            </a:r>
            <a:r>
              <a:rPr lang="en-US" altLang="en-US" baseline="30000" dirty="0"/>
              <a:t>x </a:t>
            </a:r>
          </a:p>
          <a:p>
            <a:r>
              <a:rPr lang="en-US" altLang="en-US" dirty="0"/>
              <a:t>y’’’ = e</a:t>
            </a:r>
            <a:r>
              <a:rPr lang="en-US" altLang="en-US" baseline="30000" dirty="0"/>
              <a:t>x</a:t>
            </a:r>
            <a:endParaRPr lang="en-US" altLang="en-US" dirty="0"/>
          </a:p>
          <a:p>
            <a:r>
              <a:rPr lang="en-US" altLang="en-US" dirty="0"/>
              <a:t>y’’’’ = e</a:t>
            </a:r>
            <a:r>
              <a:rPr lang="en-US" altLang="en-US" baseline="30000" dirty="0"/>
              <a:t>x</a:t>
            </a:r>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4d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14057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172078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6ADD4F30-BEBE-4F7B-A845-B463BCD13A40}"/>
              </a:ext>
            </a:extLst>
          </p:cNvPr>
          <p:cNvSpPr>
            <a:spLocks noGrp="1"/>
          </p:cNvSpPr>
          <p:nvPr>
            <p:ph idx="1"/>
          </p:nvPr>
        </p:nvSpPr>
        <p:spPr/>
        <p:txBody>
          <a:bodyPr/>
          <a:lstStyle/>
          <a:p>
            <a:r>
              <a:rPr lang="en-US" altLang="en-US" dirty="0">
                <a:solidFill>
                  <a:srgbClr val="FFC000"/>
                </a:solidFill>
              </a:rPr>
              <a:t>Position function</a:t>
            </a:r>
            <a:r>
              <a:rPr lang="en-US" altLang="en-US" dirty="0"/>
              <a:t>:</a:t>
            </a:r>
          </a:p>
          <a:p>
            <a:pPr algn="ctr"/>
            <a:r>
              <a:rPr lang="en-US" altLang="en-US" dirty="0"/>
              <a:t>s = ƒ(t)</a:t>
            </a:r>
          </a:p>
          <a:p>
            <a:endParaRPr lang="en-US" altLang="en-US" sz="1000" dirty="0"/>
          </a:p>
          <a:p>
            <a:r>
              <a:rPr lang="en-US" altLang="en-US" dirty="0"/>
              <a:t>Where s is the distance from a starting point s=0</a:t>
            </a:r>
          </a:p>
          <a:p>
            <a:endParaRPr lang="en-US" altLang="en-US" sz="1000" dirty="0"/>
          </a:p>
          <a:p>
            <a:r>
              <a:rPr lang="en-US" altLang="en-US" dirty="0"/>
              <a:t>t is the amount of time that has elapsed since t=0</a:t>
            </a:r>
          </a:p>
        </p:txBody>
      </p:sp>
      <p:sp>
        <p:nvSpPr>
          <p:cNvPr id="55299" name="Title 2">
            <a:extLst>
              <a:ext uri="{FF2B5EF4-FFF2-40B4-BE49-F238E27FC236}">
                <a16:creationId xmlns:a16="http://schemas.microsoft.com/office/drawing/2014/main" id="{095B5B08-41D2-4855-971C-65326A241B0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140153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FD8A128A-63CC-4CA5-A9B6-B1B28EE3268A}"/>
              </a:ext>
            </a:extLst>
          </p:cNvPr>
          <p:cNvSpPr>
            <a:spLocks noGrp="1"/>
          </p:cNvSpPr>
          <p:nvPr>
            <p:ph idx="1"/>
          </p:nvPr>
        </p:nvSpPr>
        <p:spPr>
          <a:xfrm>
            <a:off x="457200" y="1219200"/>
            <a:ext cx="8229600" cy="4724400"/>
          </a:xfrm>
        </p:spPr>
        <p:txBody>
          <a:bodyPr/>
          <a:lstStyle/>
          <a:p>
            <a:r>
              <a:rPr lang="en-US" altLang="en-US" dirty="0"/>
              <a:t>Between t = “a” (start) and </a:t>
            </a:r>
          </a:p>
          <a:p>
            <a:r>
              <a:rPr lang="en-US" altLang="en-US" dirty="0"/>
              <a:t>t = “a” + ∆t (end) the </a:t>
            </a:r>
            <a:r>
              <a:rPr lang="en-US" altLang="en-US" dirty="0">
                <a:solidFill>
                  <a:srgbClr val="FFC000"/>
                </a:solidFill>
              </a:rPr>
              <a:t>displacement</a:t>
            </a:r>
            <a:r>
              <a:rPr lang="en-US" altLang="en-US" dirty="0"/>
              <a:t>:</a:t>
            </a:r>
          </a:p>
          <a:p>
            <a:endParaRPr lang="en-US" altLang="en-US" dirty="0"/>
          </a:p>
          <a:p>
            <a:pPr algn="ctr"/>
            <a:r>
              <a:rPr lang="en-US" altLang="en-US" dirty="0"/>
              <a:t>∆s = ƒ(a + ∆t) – ƒ(a)</a:t>
            </a:r>
          </a:p>
          <a:p>
            <a:endParaRPr lang="en-US" altLang="en-US" dirty="0"/>
          </a:p>
        </p:txBody>
      </p:sp>
      <p:sp>
        <p:nvSpPr>
          <p:cNvPr id="56323" name="Title 2">
            <a:extLst>
              <a:ext uri="{FF2B5EF4-FFF2-40B4-BE49-F238E27FC236}">
                <a16:creationId xmlns:a16="http://schemas.microsoft.com/office/drawing/2014/main" id="{99F562EA-A303-48A4-BEF1-184E37398FD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262540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93B6DCDF-0337-4E1C-9225-3FDD9CAA2878}"/>
              </a:ext>
            </a:extLst>
          </p:cNvPr>
          <p:cNvSpPr>
            <a:spLocks noGrp="1"/>
          </p:cNvSpPr>
          <p:nvPr>
            <p:ph idx="1"/>
          </p:nvPr>
        </p:nvSpPr>
        <p:spPr/>
        <p:txBody>
          <a:bodyPr/>
          <a:lstStyle/>
          <a:p>
            <a:r>
              <a:rPr lang="en-US" altLang="en-US" dirty="0"/>
              <a:t>Remember the </a:t>
            </a:r>
            <a:r>
              <a:rPr lang="en-US" altLang="en-US" dirty="0">
                <a:solidFill>
                  <a:srgbClr val="FFC000"/>
                </a:solidFill>
              </a:rPr>
              <a:t>average velocity </a:t>
            </a:r>
            <a:r>
              <a:rPr lang="en-US" altLang="en-US" dirty="0"/>
              <a:t>is:</a:t>
            </a:r>
          </a:p>
          <a:p>
            <a:pPr algn="ctr"/>
            <a:r>
              <a:rPr lang="en-US" altLang="en-US" dirty="0"/>
              <a:t>∆s / ∆t</a:t>
            </a:r>
          </a:p>
          <a:p>
            <a:r>
              <a:rPr lang="en-US" altLang="en-US" dirty="0"/>
              <a:t>So now:</a:t>
            </a:r>
          </a:p>
          <a:p>
            <a:r>
              <a:rPr lang="en-US" altLang="en-US" dirty="0"/>
              <a:t>	</a:t>
            </a:r>
            <a:r>
              <a:rPr lang="en-US" altLang="en-US" u="sng" dirty="0"/>
              <a:t>∆s</a:t>
            </a:r>
            <a:r>
              <a:rPr lang="en-US" altLang="en-US" dirty="0"/>
              <a:t>  = </a:t>
            </a:r>
            <a:r>
              <a:rPr lang="en-US" altLang="en-US" u="sng" dirty="0"/>
              <a:t>ƒ(a + ∆t) – ƒ(a)</a:t>
            </a:r>
          </a:p>
          <a:p>
            <a:r>
              <a:rPr lang="en-US" altLang="en-US" dirty="0"/>
              <a:t>	∆t            ∆t</a:t>
            </a:r>
          </a:p>
          <a:p>
            <a:endParaRPr lang="en-US" altLang="en-US" dirty="0"/>
          </a:p>
        </p:txBody>
      </p:sp>
      <p:sp>
        <p:nvSpPr>
          <p:cNvPr id="57347" name="Title 2">
            <a:extLst>
              <a:ext uri="{FF2B5EF4-FFF2-40B4-BE49-F238E27FC236}">
                <a16:creationId xmlns:a16="http://schemas.microsoft.com/office/drawing/2014/main" id="{A060F232-8EB9-4D74-9F27-D26A3249B9E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77270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BEF15E88-C450-482E-9854-7D53B4FBF33F}"/>
              </a:ext>
            </a:extLst>
          </p:cNvPr>
          <p:cNvSpPr>
            <a:spLocks noGrp="1"/>
          </p:cNvSpPr>
          <p:nvPr>
            <p:ph idx="1"/>
          </p:nvPr>
        </p:nvSpPr>
        <p:spPr/>
        <p:txBody>
          <a:bodyPr/>
          <a:lstStyle/>
          <a:p>
            <a:r>
              <a:rPr lang="en-US" altLang="en-US" dirty="0"/>
              <a:t>As ∆t approaches zero, the limit is the </a:t>
            </a:r>
            <a:r>
              <a:rPr lang="en-US" altLang="en-US" dirty="0">
                <a:solidFill>
                  <a:srgbClr val="FFC000"/>
                </a:solidFill>
              </a:rPr>
              <a:t>instantaneous velocity</a:t>
            </a:r>
            <a:r>
              <a:rPr lang="en-US" altLang="en-US" dirty="0"/>
              <a:t> at “a”</a:t>
            </a:r>
          </a:p>
          <a:p>
            <a:endParaRPr lang="en-US" altLang="en-US" dirty="0"/>
          </a:p>
        </p:txBody>
      </p:sp>
      <p:sp>
        <p:nvSpPr>
          <p:cNvPr id="58371" name="Title 2">
            <a:extLst>
              <a:ext uri="{FF2B5EF4-FFF2-40B4-BE49-F238E27FC236}">
                <a16:creationId xmlns:a16="http://schemas.microsoft.com/office/drawing/2014/main" id="{62BEBBD3-086A-408A-9EBE-9591B0C6D296}"/>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517654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289D796A-112A-41D8-A01B-E31EA7A70FE1}"/>
              </a:ext>
            </a:extLst>
          </p:cNvPr>
          <p:cNvSpPr>
            <a:spLocks noGrp="1"/>
          </p:cNvSpPr>
          <p:nvPr>
            <p:ph idx="1"/>
          </p:nvPr>
        </p:nvSpPr>
        <p:spPr/>
        <p:txBody>
          <a:bodyPr/>
          <a:lstStyle/>
          <a:p>
            <a:r>
              <a:rPr lang="en-US" altLang="en-US" dirty="0"/>
              <a:t>When you are interested only in the magnitude of the velocity, that is the </a:t>
            </a:r>
            <a:r>
              <a:rPr lang="en-US" altLang="en-US" dirty="0">
                <a:solidFill>
                  <a:srgbClr val="FFC000"/>
                </a:solidFill>
              </a:rPr>
              <a:t>speed</a:t>
            </a:r>
            <a:r>
              <a:rPr lang="en-US" altLang="en-US" dirty="0"/>
              <a:t>:</a:t>
            </a:r>
          </a:p>
          <a:p>
            <a:r>
              <a:rPr lang="en-US" altLang="en-US" sz="1000" dirty="0"/>
              <a:t> </a:t>
            </a:r>
          </a:p>
          <a:p>
            <a:pPr algn="ctr"/>
            <a:r>
              <a:rPr lang="en-US" altLang="en-US" dirty="0"/>
              <a:t>speed = |velocity|</a:t>
            </a:r>
          </a:p>
        </p:txBody>
      </p:sp>
      <p:sp>
        <p:nvSpPr>
          <p:cNvPr id="59395" name="Title 2">
            <a:extLst>
              <a:ext uri="{FF2B5EF4-FFF2-40B4-BE49-F238E27FC236}">
                <a16:creationId xmlns:a16="http://schemas.microsoft.com/office/drawing/2014/main" id="{348839B6-649F-4B3D-89F7-3889B24EC21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524906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71419561-BFAF-4F26-A2DE-9FC80A35E0CF}"/>
              </a:ext>
            </a:extLst>
          </p:cNvPr>
          <p:cNvSpPr>
            <a:spLocks noGrp="1"/>
          </p:cNvSpPr>
          <p:nvPr>
            <p:ph idx="1"/>
          </p:nvPr>
        </p:nvSpPr>
        <p:spPr>
          <a:xfrm>
            <a:off x="457200" y="838200"/>
            <a:ext cx="8229600" cy="5638800"/>
          </a:xfrm>
        </p:spPr>
        <p:txBody>
          <a:bodyPr/>
          <a:lstStyle/>
          <a:p>
            <a:r>
              <a:rPr lang="en-US" altLang="en-US" dirty="0"/>
              <a:t>The speed of a vehicle with an instantaneous velocity of </a:t>
            </a:r>
          </a:p>
          <a:p>
            <a:r>
              <a:rPr lang="en-US" altLang="en-US" dirty="0"/>
              <a:t>-55mph is:</a:t>
            </a:r>
          </a:p>
          <a:p>
            <a:endParaRPr lang="en-US" altLang="en-US" dirty="0"/>
          </a:p>
        </p:txBody>
      </p:sp>
      <p:sp>
        <p:nvSpPr>
          <p:cNvPr id="3" name="Rectangle 2">
            <a:extLst>
              <a:ext uri="{FF2B5EF4-FFF2-40B4-BE49-F238E27FC236}">
                <a16:creationId xmlns:a16="http://schemas.microsoft.com/office/drawing/2014/main" id="{2DB6B24B-6F0F-4C56-B04F-B6AA511A39C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5a</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75502EB1-6E50-4A99-825C-CF27AE0CDB35}"/>
              </a:ext>
            </a:extLst>
          </p:cNvPr>
          <p:cNvSpPr txBox="1"/>
          <p:nvPr/>
        </p:nvSpPr>
        <p:spPr>
          <a:xfrm>
            <a:off x="6725728" y="6365257"/>
            <a:ext cx="2438400" cy="400110"/>
          </a:xfrm>
          <a:prstGeom prst="rect">
            <a:avLst/>
          </a:prstGeom>
          <a:noFill/>
        </p:spPr>
        <p:txBody>
          <a:bodyPr wrap="square">
            <a:spAutoFit/>
          </a:bodyPr>
          <a:lstStyle/>
          <a:p>
            <a:pPr algn="ctr"/>
            <a:r>
              <a:rPr lang="en-US" altLang="en-US" sz="2000" dirty="0"/>
              <a:t>speed = |velocity|</a:t>
            </a:r>
          </a:p>
        </p:txBody>
      </p:sp>
    </p:spTree>
    <p:extLst>
      <p:ext uri="{BB962C8B-B14F-4D97-AF65-F5344CB8AC3E}">
        <p14:creationId xmlns:p14="http://schemas.microsoft.com/office/powerpoint/2010/main" val="1352139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71419561-BFAF-4F26-A2DE-9FC80A35E0CF}"/>
              </a:ext>
            </a:extLst>
          </p:cNvPr>
          <p:cNvSpPr>
            <a:spLocks noGrp="1"/>
          </p:cNvSpPr>
          <p:nvPr>
            <p:ph idx="1"/>
          </p:nvPr>
        </p:nvSpPr>
        <p:spPr>
          <a:xfrm>
            <a:off x="457200" y="838200"/>
            <a:ext cx="8229600" cy="5638800"/>
          </a:xfrm>
        </p:spPr>
        <p:txBody>
          <a:bodyPr/>
          <a:lstStyle/>
          <a:p>
            <a:r>
              <a:rPr lang="en-US" altLang="en-US" dirty="0"/>
              <a:t>The speed of a vehicle with an instantaneous velocity of </a:t>
            </a:r>
          </a:p>
          <a:p>
            <a:r>
              <a:rPr lang="en-US" altLang="en-US" dirty="0"/>
              <a:t>-55mph is: </a:t>
            </a:r>
            <a:r>
              <a:rPr lang="en-US" altLang="en-US" dirty="0">
                <a:solidFill>
                  <a:srgbClr val="FFFF00"/>
                </a:solidFill>
              </a:rPr>
              <a:t>55mph</a:t>
            </a:r>
          </a:p>
          <a:p>
            <a:r>
              <a:rPr lang="en-US" altLang="en-US" dirty="0"/>
              <a:t>(no negative direction)</a:t>
            </a:r>
          </a:p>
        </p:txBody>
      </p:sp>
      <p:sp>
        <p:nvSpPr>
          <p:cNvPr id="3" name="Rectangle 2">
            <a:extLst>
              <a:ext uri="{FF2B5EF4-FFF2-40B4-BE49-F238E27FC236}">
                <a16:creationId xmlns:a16="http://schemas.microsoft.com/office/drawing/2014/main" id="{2DB6B24B-6F0F-4C56-B04F-B6AA511A39C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5a</a:t>
            </a:r>
            <a:endParaRPr lang="en-US" altLang="en-US" sz="2400" i="1" dirty="0">
              <a:solidFill>
                <a:schemeClr val="folHlink"/>
              </a:solidFill>
            </a:endParaRPr>
          </a:p>
        </p:txBody>
      </p:sp>
      <p:sp>
        <p:nvSpPr>
          <p:cNvPr id="4" name="TextBox 3">
            <a:extLst>
              <a:ext uri="{FF2B5EF4-FFF2-40B4-BE49-F238E27FC236}">
                <a16:creationId xmlns:a16="http://schemas.microsoft.com/office/drawing/2014/main" id="{8F2E3EFC-D173-49A3-A955-AC02922C8A59}"/>
              </a:ext>
            </a:extLst>
          </p:cNvPr>
          <p:cNvSpPr txBox="1"/>
          <p:nvPr/>
        </p:nvSpPr>
        <p:spPr>
          <a:xfrm>
            <a:off x="6725728" y="6365257"/>
            <a:ext cx="2438400" cy="400110"/>
          </a:xfrm>
          <a:prstGeom prst="rect">
            <a:avLst/>
          </a:prstGeom>
          <a:noFill/>
        </p:spPr>
        <p:txBody>
          <a:bodyPr wrap="square">
            <a:spAutoFit/>
          </a:bodyPr>
          <a:lstStyle/>
          <a:p>
            <a:pPr algn="ctr"/>
            <a:r>
              <a:rPr lang="en-US" altLang="en-US" sz="2000" dirty="0"/>
              <a:t>speed = |velocity|</a:t>
            </a:r>
          </a:p>
        </p:txBody>
      </p:sp>
    </p:spTree>
    <p:extLst>
      <p:ext uri="{BB962C8B-B14F-4D97-AF65-F5344CB8AC3E}">
        <p14:creationId xmlns:p14="http://schemas.microsoft.com/office/powerpoint/2010/main" val="305028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218455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C7486CB-C852-4A1B-9BDA-1C163D7C0A24}"/>
              </a:ext>
            </a:extLst>
          </p:cNvPr>
          <p:cNvSpPr>
            <a:spLocks noGrp="1"/>
          </p:cNvSpPr>
          <p:nvPr>
            <p:ph type="title"/>
          </p:nvPr>
        </p:nvSpPr>
        <p:spPr/>
        <p:txBody>
          <a:bodyPr/>
          <a:lstStyle/>
          <a:p>
            <a:r>
              <a:rPr lang="en-US" altLang="en-US" sz="5300"/>
              <a:t>Derivatives/Differentiation</a:t>
            </a:r>
          </a:p>
        </p:txBody>
      </p:sp>
      <p:sp>
        <p:nvSpPr>
          <p:cNvPr id="10243" name="Content Placeholder 2">
            <a:extLst>
              <a:ext uri="{FF2B5EF4-FFF2-40B4-BE49-F238E27FC236}">
                <a16:creationId xmlns:a16="http://schemas.microsoft.com/office/drawing/2014/main" id="{D0C85C47-2724-48B0-B00F-24D9B5DC4B62}"/>
              </a:ext>
            </a:extLst>
          </p:cNvPr>
          <p:cNvSpPr>
            <a:spLocks noGrp="1"/>
          </p:cNvSpPr>
          <p:nvPr>
            <p:ph idx="1"/>
          </p:nvPr>
        </p:nvSpPr>
        <p:spPr/>
        <p:txBody>
          <a:bodyPr/>
          <a:lstStyle/>
          <a:p>
            <a:r>
              <a:rPr lang="en-US" altLang="en-US" dirty="0"/>
              <a:t>Rule #1: derivative of a constant:</a:t>
            </a:r>
          </a:p>
          <a:p>
            <a:r>
              <a:rPr lang="en-US" altLang="en-US" sz="2000" dirty="0"/>
              <a:t> </a:t>
            </a:r>
          </a:p>
          <a:p>
            <a:pPr algn="ctr"/>
            <a:r>
              <a:rPr lang="en-US" altLang="en-US" dirty="0"/>
              <a:t> d/dx c = 0</a:t>
            </a:r>
          </a:p>
          <a:p>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a:p>
            <a:r>
              <a:rPr lang="en-US" altLang="en-US" dirty="0"/>
              <a:t>You really only needed to know one…</a:t>
            </a:r>
          </a:p>
          <a:p>
            <a:endParaRPr lang="en-US" altLang="en-US" sz="2000"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734631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a:p>
            <a:r>
              <a:rPr lang="en-US" altLang="en-US" dirty="0"/>
              <a:t>You really only needed to know one…</a:t>
            </a:r>
          </a:p>
          <a:p>
            <a:endParaRPr lang="en-US" altLang="en-US" sz="2000" dirty="0"/>
          </a:p>
          <a:p>
            <a:r>
              <a:rPr lang="en-US" altLang="en-US" dirty="0"/>
              <a:t>…And calculus</a:t>
            </a:r>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881029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dirty="0"/>
              <a:t>The </a:t>
            </a:r>
            <a:r>
              <a:rPr lang="en-US" dirty="0">
                <a:solidFill>
                  <a:srgbClr val="FFC000"/>
                </a:solidFill>
              </a:rPr>
              <a:t>position function </a:t>
            </a:r>
            <a:r>
              <a:rPr lang="en-US" dirty="0"/>
              <a:t>tells you where an object is at a certain point in time</a:t>
            </a:r>
          </a:p>
          <a:p>
            <a:pPr algn="ctr"/>
            <a:r>
              <a:rPr lang="en-US" dirty="0"/>
              <a:t>position = ƒ(time)</a:t>
            </a:r>
            <a:endParaRPr lang="en-US" altLang="en-US"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073434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solidFill>
                  <a:srgbClr val="FFC000"/>
                </a:solidFill>
              </a:rPr>
              <a:t>Instantaneous velocity </a:t>
            </a:r>
            <a:r>
              <a:rPr lang="en-US" altLang="en-US" dirty="0"/>
              <a:t>is the first derivative of the position function </a:t>
            </a:r>
          </a:p>
          <a:p>
            <a:endParaRPr lang="en-US" altLang="en-US" dirty="0"/>
          </a:p>
          <a:p>
            <a:r>
              <a:rPr lang="en-US" altLang="en-US" dirty="0"/>
              <a:t>A rate of change of location</a:t>
            </a:r>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605928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solidFill>
                  <a:srgbClr val="FFC000"/>
                </a:solidFill>
              </a:rPr>
              <a:t>Acceleration</a:t>
            </a:r>
            <a:r>
              <a:rPr lang="en-US" altLang="en-US" dirty="0"/>
              <a:t> is its second derivative </a:t>
            </a:r>
          </a:p>
          <a:p>
            <a:endParaRPr lang="en-US" altLang="en-US" dirty="0"/>
          </a:p>
          <a:p>
            <a:r>
              <a:rPr lang="en-US" altLang="en-US" dirty="0"/>
              <a:t>A rate of change of velocity (change in location)</a:t>
            </a: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252725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third derivative is called the </a:t>
            </a:r>
            <a:r>
              <a:rPr lang="en-US" altLang="en-US" dirty="0">
                <a:solidFill>
                  <a:srgbClr val="FFC000"/>
                </a:solidFill>
              </a:rPr>
              <a:t>“jerk”</a:t>
            </a:r>
          </a:p>
          <a:p>
            <a:endParaRPr lang="en-US" altLang="en-US" dirty="0">
              <a:solidFill>
                <a:srgbClr val="FFC000"/>
              </a:solidFill>
            </a:endParaRPr>
          </a:p>
          <a:p>
            <a:r>
              <a:rPr lang="en-US" dirty="0"/>
              <a:t>This indicates those moments when the acceleration suddenly speeds up (like a lift ascending quickly) or slows down</a:t>
            </a:r>
            <a:endParaRPr lang="en-US" altLang="en-US" dirty="0"/>
          </a:p>
          <a:p>
            <a:endParaRPr lang="en-US" altLang="en-US" dirty="0"/>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925998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fourth derivative is called the </a:t>
            </a:r>
            <a:r>
              <a:rPr lang="en-US" altLang="en-US" dirty="0">
                <a:solidFill>
                  <a:srgbClr val="FFC000"/>
                </a:solidFill>
              </a:rPr>
              <a:t>“jounce” </a:t>
            </a:r>
            <a:r>
              <a:rPr lang="en-US" altLang="en-US" dirty="0"/>
              <a:t>or</a:t>
            </a:r>
            <a:r>
              <a:rPr lang="en-US" altLang="en-US" dirty="0">
                <a:solidFill>
                  <a:srgbClr val="FFC000"/>
                </a:solidFill>
              </a:rPr>
              <a:t> “snap”</a:t>
            </a:r>
          </a:p>
          <a:p>
            <a:endParaRPr lang="en-US" altLang="en-US" dirty="0">
              <a:solidFill>
                <a:srgbClr val="FFC000"/>
              </a:solidFill>
            </a:endParaRPr>
          </a:p>
          <a:p>
            <a:r>
              <a:rPr lang="en-US" dirty="0"/>
              <a:t>when the speeding up (or slowing down) of the acceleration suddenly changes</a:t>
            </a:r>
            <a:endParaRPr lang="en-US" altLang="en-US" dirty="0"/>
          </a:p>
          <a:p>
            <a:endParaRPr lang="en-US" altLang="en-US" dirty="0">
              <a:solidFill>
                <a:srgbClr val="FFC000"/>
              </a:solidFill>
            </a:endParaRPr>
          </a:p>
          <a:p>
            <a:endParaRPr lang="en-US" altLang="en-US" dirty="0">
              <a:solidFill>
                <a:srgbClr val="FFC000"/>
              </a:solidFill>
            </a:endParaRP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895277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fifth derivative is called the </a:t>
            </a:r>
            <a:r>
              <a:rPr lang="en-US" altLang="en-US" dirty="0">
                <a:solidFill>
                  <a:srgbClr val="FFC000"/>
                </a:solidFill>
              </a:rPr>
              <a:t>“crackle”</a:t>
            </a:r>
          </a:p>
          <a:p>
            <a:endParaRPr lang="en-US" altLang="en-US" dirty="0">
              <a:solidFill>
                <a:srgbClr val="FFC000"/>
              </a:solidFill>
            </a:endParaRPr>
          </a:p>
          <a:p>
            <a:r>
              <a:rPr lang="en-US" altLang="en-US" dirty="0"/>
              <a:t>A change in the change of the change of the change in the rate of change</a:t>
            </a: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241906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sixth derivative is called </a:t>
            </a:r>
            <a:r>
              <a:rPr lang="en-US" altLang="en-US" dirty="0">
                <a:solidFill>
                  <a:srgbClr val="FFC000"/>
                </a:solidFill>
              </a:rPr>
              <a:t>“pop”</a:t>
            </a:r>
          </a:p>
          <a:p>
            <a:endParaRPr lang="en-US" altLang="en-US" dirty="0">
              <a:solidFill>
                <a:srgbClr val="FFC000"/>
              </a:solidFill>
            </a:endParaRPr>
          </a:p>
          <a:p>
            <a:r>
              <a:rPr lang="en-US" altLang="en-US" dirty="0"/>
              <a:t>A change in the change of the change of the change of the change in the rate of change</a:t>
            </a:r>
          </a:p>
          <a:p>
            <a:endParaRPr lang="en-US" altLang="en-US" dirty="0">
              <a:solidFill>
                <a:srgbClr val="FFC000"/>
              </a:solidFill>
            </a:endParaRP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dirty="0"/>
              <a:t>Derivatives as Rates of Change</a:t>
            </a:r>
          </a:p>
        </p:txBody>
      </p:sp>
    </p:spTree>
    <p:extLst>
      <p:ext uri="{BB962C8B-B14F-4D97-AF65-F5344CB8AC3E}">
        <p14:creationId xmlns:p14="http://schemas.microsoft.com/office/powerpoint/2010/main" val="1733724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r>
              <a:rPr lang="en-US" altLang="en-US" dirty="0"/>
              <a:t>Suppose you have a position function:</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with s in feet and t in seconds</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5b</a:t>
            </a:r>
            <a:endParaRPr lang="en-US" altLang="en-US" sz="2400" i="1" dirty="0">
              <a:solidFill>
                <a:schemeClr val="folHlink"/>
              </a:solidFill>
            </a:endParaRPr>
          </a:p>
        </p:txBody>
      </p:sp>
    </p:spTree>
    <p:extLst>
      <p:ext uri="{BB962C8B-B14F-4D97-AF65-F5344CB8AC3E}">
        <p14:creationId xmlns:p14="http://schemas.microsoft.com/office/powerpoint/2010/main" val="238727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FC4F16-52E1-4627-9609-B736C02684AE}"/>
              </a:ext>
            </a:extLst>
          </p:cNvPr>
          <p:cNvSpPr>
            <a:spLocks noGrp="1"/>
          </p:cNvSpPr>
          <p:nvPr>
            <p:ph type="title"/>
          </p:nvPr>
        </p:nvSpPr>
        <p:spPr/>
        <p:txBody>
          <a:bodyPr/>
          <a:lstStyle/>
          <a:p>
            <a:r>
              <a:rPr lang="en-US" altLang="en-US" sz="5300"/>
              <a:t>Derivatives/Differentiation</a:t>
            </a:r>
          </a:p>
        </p:txBody>
      </p:sp>
      <p:sp>
        <p:nvSpPr>
          <p:cNvPr id="12291" name="Content Placeholder 2">
            <a:extLst>
              <a:ext uri="{FF2B5EF4-FFF2-40B4-BE49-F238E27FC236}">
                <a16:creationId xmlns:a16="http://schemas.microsoft.com/office/drawing/2014/main" id="{3A359B3E-6B12-4E16-91B3-67FC2F9FC054}"/>
              </a:ext>
            </a:extLst>
          </p:cNvPr>
          <p:cNvSpPr>
            <a:spLocks noGrp="1"/>
          </p:cNvSpPr>
          <p:nvPr>
            <p:ph idx="1"/>
          </p:nvPr>
        </p:nvSpPr>
        <p:spPr/>
        <p:txBody>
          <a:bodyPr/>
          <a:lstStyle/>
          <a:p>
            <a:r>
              <a:rPr lang="en-US" altLang="en-US" dirty="0"/>
              <a:t>Rule #2: derivative of a power function:</a:t>
            </a:r>
          </a:p>
          <a:p>
            <a:r>
              <a:rPr lang="en-US" altLang="en-US" sz="2000" dirty="0"/>
              <a:t> </a:t>
            </a:r>
          </a:p>
          <a:p>
            <a:pPr algn="ctr"/>
            <a:r>
              <a:rPr lang="en-US" altLang="en-US" dirty="0"/>
              <a:t> d/dx </a:t>
            </a:r>
            <a:r>
              <a:rPr lang="en-US" altLang="en-US" dirty="0" err="1"/>
              <a:t>cx</a:t>
            </a:r>
            <a:r>
              <a:rPr lang="en-US" altLang="en-US" baseline="30000" dirty="0" err="1"/>
              <a:t>n</a:t>
            </a:r>
            <a:r>
              <a:rPr lang="en-US" altLang="en-US" dirty="0"/>
              <a:t> = </a:t>
            </a:r>
            <a:r>
              <a:rPr lang="en-US" altLang="en-US" dirty="0" err="1"/>
              <a:t>cn</a:t>
            </a:r>
            <a:r>
              <a:rPr lang="en-US" altLang="en-US" dirty="0"/>
              <a:t> </a:t>
            </a:r>
            <a:r>
              <a:rPr lang="en-US" altLang="en-US" b="0" dirty="0">
                <a:latin typeface="Arial" panose="020B0604020202020204" pitchFamily="34" charset="0"/>
                <a:cs typeface="Arial" panose="020B0604020202020204" pitchFamily="34" charset="0"/>
              </a:rPr>
              <a:t>×</a:t>
            </a:r>
            <a:r>
              <a:rPr lang="en-US" altLang="en-US" dirty="0"/>
              <a:t> x</a:t>
            </a:r>
            <a:r>
              <a:rPr lang="en-US" altLang="en-US" baseline="30000" dirty="0"/>
              <a:t> n-1</a:t>
            </a:r>
            <a:endParaRPr lang="en-US" altLang="en-US" dirty="0"/>
          </a:p>
          <a:p>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This tells you how far the item has moved in feet after “t” seconds have passed</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5b</a:t>
            </a:r>
            <a:endParaRPr lang="en-US" altLang="en-US" sz="2400" i="1" dirty="0">
              <a:solidFill>
                <a:schemeClr val="folHlink"/>
              </a:solidFill>
            </a:endParaRPr>
          </a:p>
        </p:txBody>
      </p:sp>
    </p:spTree>
    <p:extLst>
      <p:ext uri="{BB962C8B-B14F-4D97-AF65-F5344CB8AC3E}">
        <p14:creationId xmlns:p14="http://schemas.microsoft.com/office/powerpoint/2010/main" val="11738832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5b</a:t>
            </a:r>
            <a:endParaRPr lang="en-US" altLang="en-US" sz="2400" i="1" dirty="0">
              <a:solidFill>
                <a:schemeClr val="folHlink"/>
              </a:solidFill>
            </a:endParaRPr>
          </a:p>
        </p:txBody>
      </p:sp>
    </p:spTree>
    <p:extLst>
      <p:ext uri="{BB962C8B-B14F-4D97-AF65-F5344CB8AC3E}">
        <p14:creationId xmlns:p14="http://schemas.microsoft.com/office/powerpoint/2010/main" val="3846205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 208   </a:t>
            </a:r>
            <a:r>
              <a:rPr lang="en-US" altLang="en-US" sz="3000" dirty="0" err="1"/>
              <a:t>whats</a:t>
            </a:r>
            <a:r>
              <a:rPr lang="en-US" altLang="en-US" sz="3000" dirty="0"/>
              <a:t>?</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5b</a:t>
            </a:r>
            <a:endParaRPr lang="en-US" altLang="en-US" sz="2400" i="1" dirty="0">
              <a:solidFill>
                <a:schemeClr val="folHlink"/>
              </a:solidFill>
            </a:endParaRPr>
          </a:p>
        </p:txBody>
      </p:sp>
    </p:spTree>
    <p:extLst>
      <p:ext uri="{BB962C8B-B14F-4D97-AF65-F5344CB8AC3E}">
        <p14:creationId xmlns:p14="http://schemas.microsoft.com/office/powerpoint/2010/main" val="19124356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 </a:t>
            </a:r>
            <a:r>
              <a:rPr lang="en-US" altLang="en-US" dirty="0">
                <a:solidFill>
                  <a:srgbClr val="FFFF00"/>
                </a:solidFill>
              </a:rPr>
              <a:t>208 feet</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5b</a:t>
            </a:r>
            <a:endParaRPr lang="en-US" altLang="en-US" sz="2400" i="1" dirty="0">
              <a:solidFill>
                <a:schemeClr val="folHlink"/>
              </a:solidFill>
            </a:endParaRPr>
          </a:p>
        </p:txBody>
      </p:sp>
    </p:spTree>
    <p:extLst>
      <p:ext uri="{BB962C8B-B14F-4D97-AF65-F5344CB8AC3E}">
        <p14:creationId xmlns:p14="http://schemas.microsoft.com/office/powerpoint/2010/main" val="3785799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1773A62E-A831-4501-96C1-F7EA1FBBC9F8}"/>
              </a:ext>
            </a:extLst>
          </p:cNvPr>
          <p:cNvSpPr>
            <a:spLocks noGrp="1"/>
          </p:cNvSpPr>
          <p:nvPr>
            <p:ph idx="1"/>
          </p:nvPr>
        </p:nvSpPr>
        <p:spPr>
          <a:xfrm>
            <a:off x="457200" y="838200"/>
            <a:ext cx="85344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pPr algn="ctr"/>
            <a:endParaRPr lang="en-US" altLang="en-US" dirty="0"/>
          </a:p>
          <a:p>
            <a:pPr algn="ctr"/>
            <a:endParaRPr lang="en-US" altLang="en-US" dirty="0"/>
          </a:p>
          <a:p>
            <a:pPr algn="ctr"/>
            <a:endParaRPr lang="en-US" altLang="en-US" dirty="0"/>
          </a:p>
          <a:p>
            <a:pPr algn="ctr"/>
            <a:endParaRPr lang="en-US" altLang="en-US" dirty="0"/>
          </a:p>
          <a:p>
            <a:pPr algn="ctr"/>
            <a:endParaRPr lang="en-US" altLang="en-US" dirty="0"/>
          </a:p>
          <a:p>
            <a:pPr algn="r"/>
            <a:r>
              <a:rPr lang="en-US" altLang="en-US" sz="2500" dirty="0"/>
              <a:t>(hint: it’s the first derivative)</a:t>
            </a:r>
          </a:p>
        </p:txBody>
      </p:sp>
      <p:sp>
        <p:nvSpPr>
          <p:cNvPr id="3" name="Rectangle 2">
            <a:extLst>
              <a:ext uri="{FF2B5EF4-FFF2-40B4-BE49-F238E27FC236}">
                <a16:creationId xmlns:a16="http://schemas.microsoft.com/office/drawing/2014/main" id="{8F0011A8-34EB-46CF-96C8-030FB8572D2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5c</a:t>
            </a:r>
            <a:endParaRPr lang="en-US" altLang="en-US" sz="2400" i="1" dirty="0">
              <a:solidFill>
                <a:schemeClr val="folHlink"/>
              </a:solidFill>
            </a:endParaRPr>
          </a:p>
        </p:txBody>
      </p:sp>
    </p:spTree>
    <p:extLst>
      <p:ext uri="{BB962C8B-B14F-4D97-AF65-F5344CB8AC3E}">
        <p14:creationId xmlns:p14="http://schemas.microsoft.com/office/powerpoint/2010/main" val="4107783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a:t>
            </a:r>
            <a:r>
              <a:rPr lang="en-US" altLang="en-US" dirty="0">
                <a:solidFill>
                  <a:srgbClr val="FFFF00"/>
                </a:solidFill>
              </a:rPr>
              <a:t>s’ = 4t + 5</a:t>
            </a:r>
          </a:p>
          <a:p>
            <a:pPr algn="ctr"/>
            <a:endParaRPr lang="en-US" altLang="en-US" sz="2000" dirty="0"/>
          </a:p>
          <a:p>
            <a:r>
              <a:rPr lang="en-US" altLang="en-US" dirty="0"/>
              <a:t>What is the item’s velocity after 10 seconds?</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5d</a:t>
            </a:r>
            <a:endParaRPr lang="en-US" altLang="en-US" sz="2400" i="1" dirty="0">
              <a:solidFill>
                <a:schemeClr val="folHlink"/>
              </a:solidFill>
            </a:endParaRPr>
          </a:p>
        </p:txBody>
      </p:sp>
    </p:spTree>
    <p:extLst>
      <p:ext uri="{BB962C8B-B14F-4D97-AF65-F5344CB8AC3E}">
        <p14:creationId xmlns:p14="http://schemas.microsoft.com/office/powerpoint/2010/main" val="187263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s’ = 4t + 5</a:t>
            </a:r>
          </a:p>
          <a:p>
            <a:pPr algn="ctr"/>
            <a:endParaRPr lang="en-US" altLang="en-US" sz="2000" dirty="0"/>
          </a:p>
          <a:p>
            <a:r>
              <a:rPr lang="en-US" altLang="en-US" dirty="0"/>
              <a:t>What is the item’s velocity at 10 seconds? 45   </a:t>
            </a:r>
            <a:r>
              <a:rPr lang="en-US" altLang="en-US" sz="3000" dirty="0" err="1"/>
              <a:t>whats</a:t>
            </a:r>
            <a:r>
              <a:rPr lang="en-US" altLang="en-US" sz="3000" dirty="0"/>
              <a:t>?</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5d</a:t>
            </a:r>
            <a:endParaRPr lang="en-US" altLang="en-US" sz="2400" i="1" dirty="0">
              <a:solidFill>
                <a:schemeClr val="folHlink"/>
              </a:solidFill>
            </a:endParaRPr>
          </a:p>
        </p:txBody>
      </p:sp>
    </p:spTree>
    <p:extLst>
      <p:ext uri="{BB962C8B-B14F-4D97-AF65-F5344CB8AC3E}">
        <p14:creationId xmlns:p14="http://schemas.microsoft.com/office/powerpoint/2010/main" val="3631080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ds/dt = s’ = 4t + 5</a:t>
            </a:r>
          </a:p>
          <a:p>
            <a:pPr algn="ctr"/>
            <a:endParaRPr lang="en-US" altLang="en-US" sz="2000" dirty="0"/>
          </a:p>
          <a:p>
            <a:r>
              <a:rPr lang="en-US" altLang="en-US" dirty="0"/>
              <a:t>What is the item’s velocity at 10 seconds? </a:t>
            </a:r>
            <a:r>
              <a:rPr lang="en-US" altLang="en-US" dirty="0">
                <a:solidFill>
                  <a:srgbClr val="FFFF00"/>
                </a:solidFill>
              </a:rPr>
              <a:t>45 ft/sec</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5d</a:t>
            </a:r>
            <a:endParaRPr lang="en-US" altLang="en-US" sz="2400" i="1" dirty="0">
              <a:solidFill>
                <a:schemeClr val="folHlink"/>
              </a:solidFill>
            </a:endParaRPr>
          </a:p>
        </p:txBody>
      </p:sp>
    </p:spTree>
    <p:extLst>
      <p:ext uri="{BB962C8B-B14F-4D97-AF65-F5344CB8AC3E}">
        <p14:creationId xmlns:p14="http://schemas.microsoft.com/office/powerpoint/2010/main" val="1088953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velocity:	s’ = 4t + 5</a:t>
            </a:r>
          </a:p>
          <a:p>
            <a:pPr algn="ctr"/>
            <a:endParaRPr lang="en-US" altLang="en-US" sz="2000" dirty="0"/>
          </a:p>
          <a:p>
            <a:r>
              <a:rPr lang="en-US" altLang="en-US" dirty="0"/>
              <a:t>What is the acceleration function? </a:t>
            </a:r>
          </a:p>
          <a:p>
            <a:endParaRPr lang="en-US" altLang="en-US" dirty="0"/>
          </a:p>
          <a:p>
            <a:endParaRPr lang="en-US" altLang="en-US" sz="2700" dirty="0"/>
          </a:p>
          <a:p>
            <a:pPr algn="r"/>
            <a:r>
              <a:rPr lang="en-US" altLang="en-US" sz="2500" dirty="0"/>
              <a:t>(hint: it’s the second derivative)</a:t>
            </a:r>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5e</a:t>
            </a:r>
            <a:endParaRPr lang="en-US" altLang="en-US" sz="2400" i="1" dirty="0">
              <a:solidFill>
                <a:schemeClr val="folHlink"/>
              </a:solidFill>
            </a:endParaRPr>
          </a:p>
        </p:txBody>
      </p:sp>
    </p:spTree>
    <p:extLst>
      <p:ext uri="{BB962C8B-B14F-4D97-AF65-F5344CB8AC3E}">
        <p14:creationId xmlns:p14="http://schemas.microsoft.com/office/powerpoint/2010/main" val="3039407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speed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velocity :		s’ = 4t + 5 ft/sec</a:t>
            </a:r>
          </a:p>
          <a:p>
            <a:r>
              <a:rPr lang="en-US" altLang="en-US" dirty="0"/>
              <a:t>acceleration:	</a:t>
            </a:r>
            <a:r>
              <a:rPr lang="en-US" altLang="en-US" dirty="0">
                <a:solidFill>
                  <a:srgbClr val="FFFF00"/>
                </a:solidFill>
              </a:rPr>
              <a:t>s’’ = 4 </a:t>
            </a:r>
          </a:p>
          <a:p>
            <a:endParaRPr lang="en-US" altLang="en-US" dirty="0"/>
          </a:p>
          <a:p>
            <a:r>
              <a:rPr lang="en-US" altLang="en-US" dirty="0"/>
              <a:t>What are the units?</a:t>
            </a:r>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5f</a:t>
            </a:r>
            <a:endParaRPr lang="en-US" altLang="en-US" sz="2400" i="1" dirty="0">
              <a:solidFill>
                <a:schemeClr val="folHlink"/>
              </a:solidFill>
            </a:endParaRPr>
          </a:p>
        </p:txBody>
      </p:sp>
    </p:spTree>
    <p:extLst>
      <p:ext uri="{BB962C8B-B14F-4D97-AF65-F5344CB8AC3E}">
        <p14:creationId xmlns:p14="http://schemas.microsoft.com/office/powerpoint/2010/main" val="84074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a:t>Rule #3:</a:t>
            </a:r>
          </a:p>
          <a:p>
            <a:r>
              <a:rPr lang="en-US" altLang="en-US"/>
              <a:t>derivative of a sum u + v:</a:t>
            </a:r>
          </a:p>
          <a:p>
            <a:r>
              <a:rPr lang="en-US" altLang="en-US" sz="2000"/>
              <a:t> </a:t>
            </a:r>
          </a:p>
          <a:p>
            <a:pPr algn="ctr"/>
            <a:r>
              <a:rPr lang="en-US" altLang="en-US"/>
              <a:t> du/dx + dv/dx</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speed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s’ = 4t + 5 ft/sec</a:t>
            </a:r>
          </a:p>
          <a:p>
            <a:r>
              <a:rPr lang="en-US" altLang="en-US" dirty="0"/>
              <a:t>acceleration: d</a:t>
            </a:r>
            <a:r>
              <a:rPr lang="en-US" altLang="en-US" baseline="30000" dirty="0"/>
              <a:t>2</a:t>
            </a:r>
            <a:r>
              <a:rPr lang="en-US" altLang="en-US" dirty="0"/>
              <a:t>s/dt</a:t>
            </a:r>
            <a:r>
              <a:rPr lang="en-US" altLang="en-US" baseline="30000" dirty="0"/>
              <a:t>2</a:t>
            </a:r>
            <a:r>
              <a:rPr lang="en-US" altLang="en-US" dirty="0"/>
              <a:t> = s’’ = 4</a:t>
            </a:r>
          </a:p>
          <a:p>
            <a:endParaRPr lang="en-US" altLang="en-US" dirty="0"/>
          </a:p>
          <a:p>
            <a:r>
              <a:rPr lang="en-US" altLang="en-US" dirty="0"/>
              <a:t>What are the units? </a:t>
            </a:r>
            <a:r>
              <a:rPr lang="en-US" altLang="en-US" dirty="0">
                <a:solidFill>
                  <a:srgbClr val="FFFF00"/>
                </a:solidFill>
              </a:rPr>
              <a:t>feet/sec</a:t>
            </a:r>
            <a:r>
              <a:rPr lang="en-US" altLang="en-US" baseline="30000" dirty="0">
                <a:solidFill>
                  <a:srgbClr val="FFFF00"/>
                </a:solidFill>
              </a:rPr>
              <a:t>2</a:t>
            </a:r>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5f</a:t>
            </a:r>
            <a:endParaRPr lang="en-US" altLang="en-US" sz="2400" i="1" dirty="0">
              <a:solidFill>
                <a:schemeClr val="folHlink"/>
              </a:solidFill>
            </a:endParaRPr>
          </a:p>
        </p:txBody>
      </p:sp>
    </p:spTree>
    <p:extLst>
      <p:ext uri="{BB962C8B-B14F-4D97-AF65-F5344CB8AC3E}">
        <p14:creationId xmlns:p14="http://schemas.microsoft.com/office/powerpoint/2010/main" val="4070325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 ft/sec</a:t>
            </a:r>
          </a:p>
          <a:p>
            <a:r>
              <a:rPr lang="en-US" altLang="en-US" dirty="0"/>
              <a:t>Acceleration function: </a:t>
            </a:r>
          </a:p>
          <a:p>
            <a:pPr algn="ctr"/>
            <a:r>
              <a:rPr lang="en-US" altLang="en-US" dirty="0"/>
              <a:t>s’’ = 4 ft/sec^2</a:t>
            </a:r>
          </a:p>
          <a:p>
            <a:pPr algn="ctr"/>
            <a:r>
              <a:rPr lang="en-US" altLang="en-US" dirty="0">
                <a:solidFill>
                  <a:srgbClr val="FFFF00"/>
                </a:solidFill>
              </a:rPr>
              <a:t>A  constant acceleration!</a:t>
            </a:r>
          </a:p>
        </p:txBody>
      </p:sp>
      <p:sp>
        <p:nvSpPr>
          <p:cNvPr id="3" name="Rectangle 2">
            <a:extLst>
              <a:ext uri="{FF2B5EF4-FFF2-40B4-BE49-F238E27FC236}">
                <a16:creationId xmlns:a16="http://schemas.microsoft.com/office/drawing/2014/main" id="{7215CC54-0685-4271-BE01-16CAF38817F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5f</a:t>
            </a:r>
            <a:endParaRPr lang="en-US" altLang="en-US" sz="2400" i="1" dirty="0">
              <a:solidFill>
                <a:schemeClr val="folHlink"/>
              </a:solidFill>
            </a:endParaRPr>
          </a:p>
        </p:txBody>
      </p:sp>
    </p:spTree>
    <p:extLst>
      <p:ext uri="{BB962C8B-B14F-4D97-AF65-F5344CB8AC3E}">
        <p14:creationId xmlns:p14="http://schemas.microsoft.com/office/powerpoint/2010/main" val="205769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6B2D-1337-8E04-6C82-43B523000A83}"/>
              </a:ext>
            </a:extLst>
          </p:cNvPr>
          <p:cNvSpPr>
            <a:spLocks noGrp="1"/>
          </p:cNvSpPr>
          <p:nvPr>
            <p:ph type="title"/>
          </p:nvPr>
        </p:nvSpPr>
        <p:spPr/>
        <p:txBody>
          <a:bodyPr/>
          <a:lstStyle/>
          <a:p>
            <a:r>
              <a:rPr lang="en-US" altLang="en-US" sz="4600" dirty="0"/>
              <a:t>Derivatives as Rates of Change</a:t>
            </a:r>
            <a:endParaRPr lang="en-US" sz="4600" dirty="0"/>
          </a:p>
        </p:txBody>
      </p:sp>
      <p:sp>
        <p:nvSpPr>
          <p:cNvPr id="3" name="Content Placeholder 2">
            <a:extLst>
              <a:ext uri="{FF2B5EF4-FFF2-40B4-BE49-F238E27FC236}">
                <a16:creationId xmlns:a16="http://schemas.microsoft.com/office/drawing/2014/main" id="{B390A870-1E16-2BF0-E57E-5DCA190E762B}"/>
              </a:ext>
            </a:extLst>
          </p:cNvPr>
          <p:cNvSpPr>
            <a:spLocks noGrp="1"/>
          </p:cNvSpPr>
          <p:nvPr>
            <p:ph idx="1"/>
          </p:nvPr>
        </p:nvSpPr>
        <p:spPr/>
        <p:txBody>
          <a:bodyPr/>
          <a:lstStyle/>
          <a:p>
            <a:r>
              <a:rPr lang="en-US" dirty="0"/>
              <a:t>Acceleration video</a:t>
            </a:r>
          </a:p>
        </p:txBody>
      </p:sp>
    </p:spTree>
    <p:extLst>
      <p:ext uri="{BB962C8B-B14F-4D97-AF65-F5344CB8AC3E}">
        <p14:creationId xmlns:p14="http://schemas.microsoft.com/office/powerpoint/2010/main" val="28183122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607213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a:t>
            </a:r>
          </a:p>
          <a:p>
            <a:r>
              <a:rPr lang="en-US" altLang="en-US" dirty="0"/>
              <a:t>Acceleration function: </a:t>
            </a:r>
          </a:p>
          <a:p>
            <a:pPr algn="ctr"/>
            <a:r>
              <a:rPr lang="en-US" altLang="en-US" dirty="0"/>
              <a:t>s’’ = 4</a:t>
            </a:r>
          </a:p>
          <a:p>
            <a:r>
              <a:rPr lang="en-US" altLang="en-US" dirty="0"/>
              <a:t>What is the third derivative?</a:t>
            </a:r>
          </a:p>
        </p:txBody>
      </p:sp>
      <p:sp>
        <p:nvSpPr>
          <p:cNvPr id="3" name="Rectangle 2">
            <a:extLst>
              <a:ext uri="{FF2B5EF4-FFF2-40B4-BE49-F238E27FC236}">
                <a16:creationId xmlns:a16="http://schemas.microsoft.com/office/drawing/2014/main" id="{AEB716A3-4DD0-4B6D-A7F9-E0B398E0CD5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5g</a:t>
            </a:r>
            <a:endParaRPr lang="en-US" altLang="en-US" sz="2400" i="1" dirty="0">
              <a:solidFill>
                <a:schemeClr val="folHlink"/>
              </a:solidFill>
            </a:endParaRPr>
          </a:p>
        </p:txBody>
      </p:sp>
    </p:spTree>
    <p:extLst>
      <p:ext uri="{BB962C8B-B14F-4D97-AF65-F5344CB8AC3E}">
        <p14:creationId xmlns:p14="http://schemas.microsoft.com/office/powerpoint/2010/main" val="421946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a:t>
            </a:r>
          </a:p>
          <a:p>
            <a:r>
              <a:rPr lang="en-US" altLang="en-US" dirty="0"/>
              <a:t>Acceleration function: </a:t>
            </a:r>
          </a:p>
          <a:p>
            <a:pPr algn="ctr"/>
            <a:r>
              <a:rPr lang="en-US" altLang="en-US" dirty="0"/>
              <a:t>s’’ = 4</a:t>
            </a:r>
          </a:p>
          <a:p>
            <a:r>
              <a:rPr lang="en-US" altLang="en-US" dirty="0"/>
              <a:t>What is the third derivative?</a:t>
            </a:r>
          </a:p>
          <a:p>
            <a:pPr algn="ctr"/>
            <a:r>
              <a:rPr lang="en-US" altLang="en-US" dirty="0">
                <a:solidFill>
                  <a:srgbClr val="FFFF00"/>
                </a:solidFill>
              </a:rPr>
              <a:t>0</a:t>
            </a:r>
          </a:p>
        </p:txBody>
      </p:sp>
      <p:sp>
        <p:nvSpPr>
          <p:cNvPr id="3" name="Rectangle 2">
            <a:extLst>
              <a:ext uri="{FF2B5EF4-FFF2-40B4-BE49-F238E27FC236}">
                <a16:creationId xmlns:a16="http://schemas.microsoft.com/office/drawing/2014/main" id="{AEB716A3-4DD0-4B6D-A7F9-E0B398E0CD5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5g</a:t>
            </a:r>
            <a:endParaRPr lang="en-US" altLang="en-US" sz="2400" i="1" dirty="0">
              <a:solidFill>
                <a:schemeClr val="folHlink"/>
              </a:solidFill>
            </a:endParaRPr>
          </a:p>
        </p:txBody>
      </p:sp>
    </p:spTree>
    <p:extLst>
      <p:ext uri="{BB962C8B-B14F-4D97-AF65-F5344CB8AC3E}">
        <p14:creationId xmlns:p14="http://schemas.microsoft.com/office/powerpoint/2010/main" val="17464061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third derivative?</a:t>
            </a:r>
          </a:p>
          <a:p>
            <a:endParaRPr lang="en-US" altLang="en-US" dirty="0"/>
          </a:p>
        </p:txBody>
      </p:sp>
      <p:sp>
        <p:nvSpPr>
          <p:cNvPr id="5" name="Rectangle 4">
            <a:extLst>
              <a:ext uri="{FF2B5EF4-FFF2-40B4-BE49-F238E27FC236}">
                <a16:creationId xmlns:a16="http://schemas.microsoft.com/office/drawing/2014/main" id="{D2A090DF-5E1D-4A4B-92F9-618033F945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5h</a:t>
            </a:r>
            <a:endParaRPr lang="en-US" altLang="en-US" sz="2400" i="1" dirty="0">
              <a:solidFill>
                <a:schemeClr val="folHlink"/>
              </a:solidFill>
            </a:endParaRPr>
          </a:p>
        </p:txBody>
      </p:sp>
    </p:spTree>
    <p:extLst>
      <p:ext uri="{BB962C8B-B14F-4D97-AF65-F5344CB8AC3E}">
        <p14:creationId xmlns:p14="http://schemas.microsoft.com/office/powerpoint/2010/main" val="2893530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third derivative? </a:t>
            </a:r>
            <a:r>
              <a:rPr lang="en-US" altLang="en-US" dirty="0">
                <a:solidFill>
                  <a:srgbClr val="FFFF00"/>
                </a:solidFill>
              </a:rPr>
              <a:t>ft/sec</a:t>
            </a:r>
            <a:r>
              <a:rPr lang="en-US" altLang="en-US" baseline="30000" dirty="0">
                <a:solidFill>
                  <a:srgbClr val="FFFF00"/>
                </a:solidFill>
              </a:rPr>
              <a:t>3</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7D9CA137-40AF-4B1F-BDD0-CF74C894916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5h</a:t>
            </a:r>
            <a:endParaRPr lang="en-US" altLang="en-US" sz="2400" i="1" dirty="0">
              <a:solidFill>
                <a:schemeClr val="folHlink"/>
              </a:solidFill>
            </a:endParaRPr>
          </a:p>
        </p:txBody>
      </p:sp>
    </p:spTree>
    <p:extLst>
      <p:ext uri="{BB962C8B-B14F-4D97-AF65-F5344CB8AC3E}">
        <p14:creationId xmlns:p14="http://schemas.microsoft.com/office/powerpoint/2010/main" val="3840231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fourth derivative?</a:t>
            </a:r>
          </a:p>
          <a:p>
            <a:endParaRPr lang="en-US" altLang="en-US" dirty="0"/>
          </a:p>
        </p:txBody>
      </p:sp>
      <p:sp>
        <p:nvSpPr>
          <p:cNvPr id="5" name="Rectangle 4">
            <a:extLst>
              <a:ext uri="{FF2B5EF4-FFF2-40B4-BE49-F238E27FC236}">
                <a16:creationId xmlns:a16="http://schemas.microsoft.com/office/drawing/2014/main" id="{D3F2689A-5009-4AC8-A0E4-96564295EAC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5i</a:t>
            </a:r>
            <a:endParaRPr lang="en-US" altLang="en-US" sz="2400" i="1" dirty="0">
              <a:solidFill>
                <a:schemeClr val="folHlink"/>
              </a:solidFill>
            </a:endParaRPr>
          </a:p>
        </p:txBody>
      </p:sp>
    </p:spTree>
    <p:extLst>
      <p:ext uri="{BB962C8B-B14F-4D97-AF65-F5344CB8AC3E}">
        <p14:creationId xmlns:p14="http://schemas.microsoft.com/office/powerpoint/2010/main" val="36412120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fourth derivative? </a:t>
            </a:r>
            <a:r>
              <a:rPr lang="en-US" altLang="en-US" dirty="0">
                <a:solidFill>
                  <a:srgbClr val="FFFF00"/>
                </a:solidFill>
              </a:rPr>
              <a:t>ft/sec</a:t>
            </a:r>
            <a:r>
              <a:rPr lang="en-US" altLang="en-US" baseline="30000" dirty="0">
                <a:solidFill>
                  <a:srgbClr val="FFFF00"/>
                </a:solidFill>
              </a:rPr>
              <a:t>4</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00C63F79-936D-447B-9AFF-648759A33FC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5i</a:t>
            </a:r>
            <a:endParaRPr lang="en-US" altLang="en-US" sz="2400" i="1" dirty="0">
              <a:solidFill>
                <a:schemeClr val="folHlink"/>
              </a:solidFill>
            </a:endParaRPr>
          </a:p>
        </p:txBody>
      </p:sp>
    </p:spTree>
    <p:extLst>
      <p:ext uri="{BB962C8B-B14F-4D97-AF65-F5344CB8AC3E}">
        <p14:creationId xmlns:p14="http://schemas.microsoft.com/office/powerpoint/2010/main" val="25404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B791D0B-B8A0-4C6B-B831-688144228F5B}"/>
              </a:ext>
            </a:extLst>
          </p:cNvPr>
          <p:cNvSpPr>
            <a:spLocks noGrp="1"/>
          </p:cNvSpPr>
          <p:nvPr>
            <p:ph type="title"/>
          </p:nvPr>
        </p:nvSpPr>
        <p:spPr/>
        <p:txBody>
          <a:bodyPr/>
          <a:lstStyle/>
          <a:p>
            <a:r>
              <a:rPr lang="en-US" altLang="en-US" sz="5300"/>
              <a:t>Derivatives/Differentiation</a:t>
            </a:r>
          </a:p>
        </p:txBody>
      </p:sp>
      <p:sp>
        <p:nvSpPr>
          <p:cNvPr id="16387" name="Content Placeholder 2">
            <a:extLst>
              <a:ext uri="{FF2B5EF4-FFF2-40B4-BE49-F238E27FC236}">
                <a16:creationId xmlns:a16="http://schemas.microsoft.com/office/drawing/2014/main" id="{A07B8384-B044-43C5-BFE3-19EC5DA871FE}"/>
              </a:ext>
            </a:extLst>
          </p:cNvPr>
          <p:cNvSpPr>
            <a:spLocks noGrp="1"/>
          </p:cNvSpPr>
          <p:nvPr>
            <p:ph idx="1"/>
          </p:nvPr>
        </p:nvSpPr>
        <p:spPr>
          <a:xfrm>
            <a:off x="0" y="1143000"/>
            <a:ext cx="9144000" cy="5638800"/>
          </a:xfrm>
        </p:spPr>
        <p:txBody>
          <a:bodyPr/>
          <a:lstStyle/>
          <a:p>
            <a:r>
              <a:rPr lang="en-US" altLang="en-US" dirty="0"/>
              <a:t>  Rule #4: derivatives of function  </a:t>
            </a:r>
          </a:p>
          <a:p>
            <a:r>
              <a:rPr lang="en-US" altLang="en-US" dirty="0"/>
              <a:t>   multiplications u</a:t>
            </a:r>
            <a:r>
              <a:rPr lang="en-US" altLang="en-US" dirty="0">
                <a:latin typeface="Symbol" panose="05050102010706020507" pitchFamily="18" charset="2"/>
              </a:rPr>
              <a:t> </a:t>
            </a:r>
            <a:r>
              <a:rPr lang="en-US" b="0" dirty="0">
                <a:latin typeface="Arial" panose="020B0604020202020204" pitchFamily="34" charset="0"/>
                <a:cs typeface="Arial" panose="020B0604020202020204" pitchFamily="34" charset="0"/>
              </a:rPr>
              <a:t>×</a:t>
            </a:r>
            <a:r>
              <a:rPr lang="en-US" altLang="en-US" dirty="0">
                <a:latin typeface="Symbol" panose="05050102010706020507" pitchFamily="18" charset="2"/>
              </a:rPr>
              <a:t> </a:t>
            </a:r>
            <a:r>
              <a:rPr lang="en-US" altLang="en-US" dirty="0"/>
              <a:t>v:</a:t>
            </a:r>
          </a:p>
          <a:p>
            <a:r>
              <a:rPr lang="en-US" altLang="en-US" sz="2000" dirty="0"/>
              <a:t> </a:t>
            </a:r>
          </a:p>
          <a:p>
            <a:pPr algn="ctr"/>
            <a:r>
              <a:rPr lang="en-US" altLang="en-US" dirty="0"/>
              <a:t> d(u</a:t>
            </a:r>
            <a:r>
              <a:rPr lang="en-US" altLang="en-US" dirty="0">
                <a:latin typeface="Symbol" panose="05050102010706020507" pitchFamily="18" charset="2"/>
              </a:rPr>
              <a:t> </a:t>
            </a:r>
            <a:r>
              <a:rPr lang="en-US" b="0" dirty="0">
                <a:latin typeface="Arial" panose="020B0604020202020204" pitchFamily="34" charset="0"/>
                <a:cs typeface="Arial" panose="020B0604020202020204" pitchFamily="34" charset="0"/>
              </a:rPr>
              <a:t>×</a:t>
            </a:r>
            <a:r>
              <a:rPr lang="en-US" altLang="en-US" dirty="0">
                <a:latin typeface="Symbol" panose="05050102010706020507" pitchFamily="18" charset="2"/>
              </a:rPr>
              <a:t> </a:t>
            </a:r>
            <a:r>
              <a:rPr lang="en-US" altLang="en-US" dirty="0"/>
              <a:t>v)/dx = </a:t>
            </a:r>
            <a:r>
              <a:rPr lang="en-US" altLang="en-US" dirty="0" err="1"/>
              <a:t>u</a:t>
            </a:r>
            <a:r>
              <a:rPr lang="en-US" b="0" dirty="0" err="1">
                <a:latin typeface="Arial" panose="020B0604020202020204" pitchFamily="34" charset="0"/>
                <a:cs typeface="Arial" panose="020B0604020202020204" pitchFamily="34" charset="0"/>
              </a:rPr>
              <a:t>×</a:t>
            </a:r>
            <a:r>
              <a:rPr lang="en-US" altLang="en-US" dirty="0" err="1"/>
              <a:t>dv</a:t>
            </a:r>
            <a:r>
              <a:rPr lang="en-US" altLang="en-US" dirty="0"/>
              <a:t>/dx + </a:t>
            </a:r>
            <a:r>
              <a:rPr lang="en-US" altLang="en-US" dirty="0" err="1"/>
              <a:t>v</a:t>
            </a:r>
            <a:r>
              <a:rPr lang="en-US" b="0" dirty="0" err="1">
                <a:latin typeface="Arial" panose="020B0604020202020204" pitchFamily="34" charset="0"/>
                <a:cs typeface="Arial" panose="020B0604020202020204" pitchFamily="34" charset="0"/>
              </a:rPr>
              <a:t>×</a:t>
            </a:r>
            <a:r>
              <a:rPr lang="en-US" altLang="en-US" dirty="0" err="1"/>
              <a:t>du</a:t>
            </a:r>
            <a:r>
              <a:rPr lang="en-US" altLang="en-US" dirty="0"/>
              <a:t>/dx</a:t>
            </a:r>
          </a:p>
          <a:p>
            <a:pPr algn="ctr"/>
            <a:r>
              <a:rPr lang="en-US" altLang="en-US" dirty="0">
                <a:solidFill>
                  <a:srgbClr val="FFC000"/>
                </a:solidFill>
              </a:rPr>
              <a:t>The Product Rule</a:t>
            </a:r>
          </a:p>
          <a:p>
            <a:endParaRPr lang="en-US"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eighteenth derivative?</a:t>
            </a:r>
          </a:p>
          <a:p>
            <a:endParaRPr lang="en-US" altLang="en-US" dirty="0"/>
          </a:p>
        </p:txBody>
      </p:sp>
      <p:sp>
        <p:nvSpPr>
          <p:cNvPr id="5" name="Rectangle 4">
            <a:extLst>
              <a:ext uri="{FF2B5EF4-FFF2-40B4-BE49-F238E27FC236}">
                <a16:creationId xmlns:a16="http://schemas.microsoft.com/office/drawing/2014/main" id="{C6E656AA-D071-45EE-8F64-0D5D7ED8DA2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5j</a:t>
            </a:r>
            <a:endParaRPr lang="en-US" altLang="en-US" sz="2400" i="1" dirty="0">
              <a:solidFill>
                <a:schemeClr val="folHlink"/>
              </a:solidFill>
            </a:endParaRPr>
          </a:p>
        </p:txBody>
      </p:sp>
    </p:spTree>
    <p:extLst>
      <p:ext uri="{BB962C8B-B14F-4D97-AF65-F5344CB8AC3E}">
        <p14:creationId xmlns:p14="http://schemas.microsoft.com/office/powerpoint/2010/main" val="6885046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eighteenth derivative? </a:t>
            </a:r>
            <a:r>
              <a:rPr lang="en-US" altLang="en-US" dirty="0">
                <a:solidFill>
                  <a:srgbClr val="FFFF00"/>
                </a:solidFill>
              </a:rPr>
              <a:t>ft/sec</a:t>
            </a:r>
            <a:r>
              <a:rPr lang="en-US" altLang="en-US" baseline="30000" dirty="0">
                <a:solidFill>
                  <a:srgbClr val="FFFF00"/>
                </a:solidFill>
              </a:rPr>
              <a:t>18</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E165A987-C0F3-4AA0-B202-2E9AF6B73FF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5j</a:t>
            </a:r>
            <a:endParaRPr lang="en-US" altLang="en-US" sz="2400" i="1" dirty="0">
              <a:solidFill>
                <a:schemeClr val="folHlink"/>
              </a:solidFill>
            </a:endParaRPr>
          </a:p>
        </p:txBody>
      </p:sp>
    </p:spTree>
    <p:extLst>
      <p:ext uri="{BB962C8B-B14F-4D97-AF65-F5344CB8AC3E}">
        <p14:creationId xmlns:p14="http://schemas.microsoft.com/office/powerpoint/2010/main" val="36218680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p:txBody>
          <a:bodyPr/>
          <a:lstStyle/>
          <a:p>
            <a:r>
              <a:rPr lang="en-US" altLang="en-US" dirty="0"/>
              <a:t>That is because you are actually taking a derivative with respect to t</a:t>
            </a:r>
            <a:r>
              <a:rPr lang="en-US" altLang="en-US" baseline="30000" dirty="0"/>
              <a:t>2</a:t>
            </a:r>
            <a:r>
              <a:rPr lang="en-US" altLang="en-US" dirty="0"/>
              <a:t> t</a:t>
            </a:r>
            <a:r>
              <a:rPr lang="en-US" altLang="en-US" baseline="30000" dirty="0"/>
              <a:t>3</a:t>
            </a:r>
            <a:r>
              <a:rPr lang="en-US" altLang="en-US" dirty="0"/>
              <a:t> t</a:t>
            </a:r>
            <a:r>
              <a:rPr lang="en-US" altLang="en-US" baseline="30000" dirty="0"/>
              <a:t>4</a:t>
            </a:r>
            <a:r>
              <a:rPr lang="en-US" altLang="en-US" dirty="0"/>
              <a:t> t</a:t>
            </a:r>
            <a:r>
              <a:rPr lang="en-US" altLang="en-US" baseline="30000" dirty="0"/>
              <a:t>18</a:t>
            </a:r>
            <a:r>
              <a:rPr lang="en-US" altLang="en-US" dirty="0"/>
              <a:t>…</a:t>
            </a:r>
          </a:p>
        </p:txBody>
      </p:sp>
      <p:sp>
        <p:nvSpPr>
          <p:cNvPr id="67587" name="Title 2">
            <a:extLst>
              <a:ext uri="{FF2B5EF4-FFF2-40B4-BE49-F238E27FC236}">
                <a16:creationId xmlns:a16="http://schemas.microsoft.com/office/drawing/2014/main" id="{D9C02637-EB1A-4237-9DA5-E66B02AFE632}"/>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0841363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304800" y="1219200"/>
            <a:ext cx="8686800" cy="5638800"/>
          </a:xfrm>
        </p:spPr>
        <p:txBody>
          <a:bodyPr/>
          <a:lstStyle/>
          <a:p>
            <a:r>
              <a:rPr lang="en-US" altLang="en-US" dirty="0"/>
              <a:t>s = ƒ(t)		position function</a:t>
            </a:r>
          </a:p>
          <a:p>
            <a:r>
              <a:rPr lang="en-US" altLang="en-US" dirty="0"/>
              <a:t>ƒ’(t)		ds/dt		velocity</a:t>
            </a:r>
          </a:p>
          <a:p>
            <a:r>
              <a:rPr lang="en-US" altLang="en-US" dirty="0"/>
              <a:t>ƒ’’(t)		d</a:t>
            </a:r>
            <a:r>
              <a:rPr lang="en-US" altLang="en-US" baseline="30000" dirty="0"/>
              <a:t>2</a:t>
            </a:r>
            <a:r>
              <a:rPr lang="en-US" altLang="en-US" dirty="0"/>
              <a:t>s/dt</a:t>
            </a:r>
            <a:r>
              <a:rPr lang="en-US" altLang="en-US" baseline="30000" dirty="0"/>
              <a:t>2</a:t>
            </a:r>
            <a:r>
              <a:rPr lang="en-US" altLang="en-US" dirty="0"/>
              <a:t>		acceleration</a:t>
            </a:r>
          </a:p>
          <a:p>
            <a:r>
              <a:rPr lang="en-US" altLang="en-US" dirty="0"/>
              <a:t>ƒ’’’(t)		d</a:t>
            </a:r>
            <a:r>
              <a:rPr lang="en-US" altLang="en-US" baseline="30000" dirty="0"/>
              <a:t>3</a:t>
            </a:r>
            <a:r>
              <a:rPr lang="en-US" altLang="en-US" dirty="0"/>
              <a:t>s/dt</a:t>
            </a:r>
            <a:r>
              <a:rPr lang="en-US" altLang="en-US" baseline="30000" dirty="0"/>
              <a:t>3</a:t>
            </a:r>
            <a:r>
              <a:rPr lang="en-US" altLang="en-US" dirty="0"/>
              <a:t>		jerk</a:t>
            </a:r>
          </a:p>
          <a:p>
            <a:r>
              <a:rPr lang="en-US" altLang="en-US" dirty="0"/>
              <a:t>ƒ’’’’(t)		d</a:t>
            </a:r>
            <a:r>
              <a:rPr lang="en-US" altLang="en-US" baseline="30000" dirty="0"/>
              <a:t>4</a:t>
            </a:r>
            <a:r>
              <a:rPr lang="en-US" altLang="en-US" dirty="0"/>
              <a:t>s/dt</a:t>
            </a:r>
            <a:r>
              <a:rPr lang="en-US" altLang="en-US" baseline="30000" dirty="0"/>
              <a:t>4</a:t>
            </a:r>
            <a:r>
              <a:rPr lang="en-US" altLang="en-US" dirty="0"/>
              <a:t>		snap</a:t>
            </a:r>
          </a:p>
          <a:p>
            <a:r>
              <a:rPr lang="en-US" altLang="en-US" dirty="0"/>
              <a:t>ƒ’’’’’(t)		d</a:t>
            </a:r>
            <a:r>
              <a:rPr lang="en-US" altLang="en-US" baseline="30000" dirty="0"/>
              <a:t>5</a:t>
            </a:r>
            <a:r>
              <a:rPr lang="en-US" altLang="en-US" dirty="0"/>
              <a:t>s/dt</a:t>
            </a:r>
            <a:r>
              <a:rPr lang="en-US" altLang="en-US" baseline="30000" dirty="0"/>
              <a:t>5</a:t>
            </a:r>
            <a:r>
              <a:rPr lang="en-US" altLang="en-US" dirty="0"/>
              <a:t> 	crackle</a:t>
            </a:r>
          </a:p>
          <a:p>
            <a:r>
              <a:rPr lang="en-US" altLang="en-US" dirty="0"/>
              <a:t>ƒ’’’’’’(t)		d</a:t>
            </a:r>
            <a:r>
              <a:rPr lang="en-US" altLang="en-US" baseline="30000" dirty="0"/>
              <a:t>6</a:t>
            </a:r>
            <a:r>
              <a:rPr lang="en-US" altLang="en-US" dirty="0"/>
              <a:t>s/dt</a:t>
            </a:r>
            <a:r>
              <a:rPr lang="en-US" altLang="en-US" baseline="30000" dirty="0"/>
              <a:t>6</a:t>
            </a:r>
            <a:r>
              <a:rPr lang="en-US" altLang="en-US" dirty="0"/>
              <a:t>		pop</a:t>
            </a:r>
          </a:p>
        </p:txBody>
      </p:sp>
      <p:sp>
        <p:nvSpPr>
          <p:cNvPr id="67587" name="Title 2">
            <a:extLst>
              <a:ext uri="{FF2B5EF4-FFF2-40B4-BE49-F238E27FC236}">
                <a16:creationId xmlns:a16="http://schemas.microsoft.com/office/drawing/2014/main" id="{D9C02637-EB1A-4237-9DA5-E66B02AFE632}"/>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446146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361554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6994D40-33BF-478C-A579-05C350BBA4DB}"/>
              </a:ext>
            </a:extLst>
          </p:cNvPr>
          <p:cNvSpPr>
            <a:spLocks noGrp="1"/>
          </p:cNvSpPr>
          <p:nvPr>
            <p:ph type="title"/>
          </p:nvPr>
        </p:nvSpPr>
        <p:spPr/>
        <p:txBody>
          <a:bodyPr/>
          <a:lstStyle/>
          <a:p>
            <a:r>
              <a:rPr lang="en-US" altLang="en-US" sz="5600" dirty="0"/>
              <a:t>Derivatives in Engineering</a:t>
            </a:r>
          </a:p>
        </p:txBody>
      </p:sp>
      <p:sp>
        <p:nvSpPr>
          <p:cNvPr id="4" name="Content Placeholder 2">
            <a:extLst>
              <a:ext uri="{FF2B5EF4-FFF2-40B4-BE49-F238E27FC236}">
                <a16:creationId xmlns:a16="http://schemas.microsoft.com/office/drawing/2014/main" id="{62009217-ADEF-4970-A30D-069D8630A1B3}"/>
              </a:ext>
            </a:extLst>
          </p:cNvPr>
          <p:cNvSpPr>
            <a:spLocks noGrp="1"/>
          </p:cNvSpPr>
          <p:nvPr>
            <p:ph idx="1"/>
          </p:nvPr>
        </p:nvSpPr>
        <p:spPr>
          <a:xfrm>
            <a:off x="457200" y="1219200"/>
            <a:ext cx="8153400" cy="5638800"/>
          </a:xfrm>
        </p:spPr>
        <p:txBody>
          <a:bodyPr/>
          <a:lstStyle/>
          <a:p>
            <a:r>
              <a:rPr lang="en-US" altLang="en-US" dirty="0"/>
              <a:t>If you have an energy function </a:t>
            </a:r>
            <a:r>
              <a:rPr lang="el-GR" altLang="en-US" dirty="0"/>
              <a:t>ω</a:t>
            </a:r>
            <a:endParaRPr lang="en-US" altLang="en-US" dirty="0"/>
          </a:p>
          <a:p>
            <a:r>
              <a:rPr lang="el-GR" altLang="en-US" dirty="0"/>
              <a:t>ω</a:t>
            </a:r>
            <a:r>
              <a:rPr lang="en-US" altLang="en-US" dirty="0"/>
              <a:t>’(t) = power</a:t>
            </a:r>
          </a:p>
          <a:p>
            <a:r>
              <a:rPr lang="el-GR" altLang="en-US" dirty="0"/>
              <a:t>ω</a:t>
            </a:r>
            <a:r>
              <a:rPr lang="en-US" altLang="en-US" dirty="0"/>
              <a:t>’’(t) = change in power</a:t>
            </a:r>
          </a:p>
        </p:txBody>
      </p:sp>
    </p:spTree>
    <p:extLst>
      <p:ext uri="{BB962C8B-B14F-4D97-AF65-F5344CB8AC3E}">
        <p14:creationId xmlns:p14="http://schemas.microsoft.com/office/powerpoint/2010/main" val="2139250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function?</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6a</a:t>
            </a:r>
            <a:endParaRPr lang="en-US" altLang="en-US" sz="2400" i="1" dirty="0">
              <a:solidFill>
                <a:schemeClr val="folHlink"/>
              </a:solidFill>
            </a:endParaRPr>
          </a:p>
        </p:txBody>
      </p:sp>
    </p:spTree>
    <p:extLst>
      <p:ext uri="{BB962C8B-B14F-4D97-AF65-F5344CB8AC3E}">
        <p14:creationId xmlns:p14="http://schemas.microsoft.com/office/powerpoint/2010/main" val="514229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a:t>
            </a:r>
            <a:r>
              <a:rPr lang="en-US" altLang="en-US" baseline="30000" dirty="0"/>
              <a:t>1</a:t>
            </a:r>
            <a:r>
              <a:rPr lang="en-US" altLang="en-US" dirty="0"/>
              <a:t> joules</a:t>
            </a:r>
          </a:p>
          <a:p>
            <a:r>
              <a:rPr lang="en-US" altLang="en-US" dirty="0"/>
              <a:t>What is the power function?</a:t>
            </a:r>
          </a:p>
          <a:p>
            <a:r>
              <a:rPr lang="el-GR" altLang="en-US" dirty="0"/>
              <a:t>ω</a:t>
            </a:r>
            <a:r>
              <a:rPr lang="en-US" altLang="en-US" dirty="0"/>
              <a:t>’(t) = power = 6t + 2</a:t>
            </a:r>
          </a:p>
          <a:p>
            <a:r>
              <a:rPr lang="en-US" altLang="en-US" dirty="0"/>
              <a:t>What’s the power at t=3 seconds?</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6b</a:t>
            </a:r>
            <a:endParaRPr lang="en-US" altLang="en-US" sz="2400" i="1" dirty="0">
              <a:solidFill>
                <a:schemeClr val="folHlink"/>
              </a:solidFill>
            </a:endParaRPr>
          </a:p>
        </p:txBody>
      </p:sp>
    </p:spTree>
    <p:extLst>
      <p:ext uri="{BB962C8B-B14F-4D97-AF65-F5344CB8AC3E}">
        <p14:creationId xmlns:p14="http://schemas.microsoft.com/office/powerpoint/2010/main" val="10676420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at t=3 seconds?</a:t>
            </a:r>
          </a:p>
          <a:p>
            <a:r>
              <a:rPr lang="el-GR" altLang="en-US" dirty="0"/>
              <a:t>ω</a:t>
            </a:r>
            <a:r>
              <a:rPr lang="en-US" altLang="en-US" dirty="0"/>
              <a:t>’(t) = power = 6t + 2</a:t>
            </a:r>
          </a:p>
          <a:p>
            <a:r>
              <a:rPr lang="el-GR" altLang="en-US" dirty="0"/>
              <a:t>ω</a:t>
            </a:r>
            <a:r>
              <a:rPr lang="en-US" altLang="en-US" dirty="0"/>
              <a:t>’(3) = 6(3) + 2 = 20  </a:t>
            </a:r>
            <a:r>
              <a:rPr lang="en-US" altLang="en-US" sz="3000" i="1" dirty="0" err="1"/>
              <a:t>whats</a:t>
            </a:r>
            <a:r>
              <a:rPr lang="en-US" altLang="en-US" sz="3000" i="1" dirty="0"/>
              <a:t>?</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6b</a:t>
            </a:r>
            <a:endParaRPr lang="en-US" altLang="en-US" sz="2400" i="1" dirty="0">
              <a:solidFill>
                <a:schemeClr val="folHlink"/>
              </a:solidFill>
            </a:endParaRPr>
          </a:p>
        </p:txBody>
      </p:sp>
    </p:spTree>
    <p:extLst>
      <p:ext uri="{BB962C8B-B14F-4D97-AF65-F5344CB8AC3E}">
        <p14:creationId xmlns:p14="http://schemas.microsoft.com/office/powerpoint/2010/main" val="2547527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at t=3 seconds?</a:t>
            </a:r>
          </a:p>
          <a:p>
            <a:r>
              <a:rPr lang="en-US" altLang="en-US" dirty="0"/>
              <a:t>d</a:t>
            </a:r>
            <a:r>
              <a:rPr lang="el-GR" altLang="en-US" dirty="0"/>
              <a:t>ω</a:t>
            </a:r>
            <a:r>
              <a:rPr lang="en-US" altLang="en-US" dirty="0"/>
              <a:t>/dt =</a:t>
            </a:r>
            <a:r>
              <a:rPr lang="el-GR" altLang="en-US" dirty="0"/>
              <a:t> ω</a:t>
            </a:r>
            <a:r>
              <a:rPr lang="en-US" altLang="en-US" dirty="0"/>
              <a:t>’(t) = power = 6t + 2</a:t>
            </a:r>
          </a:p>
          <a:p>
            <a:r>
              <a:rPr lang="el-GR" altLang="en-US" dirty="0"/>
              <a:t>ω</a:t>
            </a:r>
            <a:r>
              <a:rPr lang="en-US" altLang="en-US" dirty="0"/>
              <a:t>’(3) = 6(3) + 2 = </a:t>
            </a:r>
            <a:r>
              <a:rPr lang="en-US" altLang="en-US" dirty="0">
                <a:solidFill>
                  <a:srgbClr val="FFFF00"/>
                </a:solidFill>
              </a:rPr>
              <a:t>20 watts</a:t>
            </a:r>
            <a:endParaRPr lang="en-US" altLang="en-US" sz="3000" i="1" dirty="0">
              <a:solidFill>
                <a:srgbClr val="FFFF00"/>
              </a:solidFill>
            </a:endParaRP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6b</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439A050D-4363-45DC-B249-66CE4C6BE515}"/>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3699261437"/>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4183</TotalTime>
  <Words>4892</Words>
  <Application>Microsoft Office PowerPoint</Application>
  <PresentationFormat>On-screen Show (4:3)</PresentationFormat>
  <Paragraphs>828</Paragraphs>
  <Slides>136</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5" baseType="lpstr">
      <vt:lpstr>Arial</vt:lpstr>
      <vt:lpstr>Calibri</vt:lpstr>
      <vt:lpstr>Cambria Math</vt:lpstr>
      <vt:lpstr>Comic Sans MS</vt:lpstr>
      <vt:lpstr>helvetica neue</vt:lpstr>
      <vt:lpstr>Symbol</vt:lpstr>
      <vt:lpstr>Wingdings</vt:lpstr>
      <vt:lpstr>Office Theme</vt:lpstr>
      <vt:lpstr>Bitmap Image</vt:lpstr>
      <vt:lpstr>PowerPoint Presentation</vt:lpstr>
      <vt:lpstr>What’s Up?</vt:lpstr>
      <vt:lpstr>What’s Up?</vt:lpstr>
      <vt:lpstr>Review</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Transcendental Derivatives</vt:lpstr>
      <vt:lpstr>Transcendental Derivatives</vt:lpstr>
      <vt:lpstr>Derivatives</vt:lpstr>
      <vt:lpstr>Derivatives</vt:lpstr>
      <vt:lpstr>Derivatives</vt:lpstr>
      <vt:lpstr>Questions?</vt:lpstr>
      <vt:lpstr>Higher-Order Derivatives</vt:lpstr>
      <vt:lpstr>Higher-Order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Higher-Order Derivatives</vt:lpstr>
      <vt:lpstr>PowerPoint Presentation</vt:lpstr>
      <vt:lpstr>PowerPoint Presentation</vt:lpstr>
      <vt:lpstr>PowerPoint Presentation</vt:lpstr>
      <vt:lpstr>PowerPoint Presentation</vt:lpstr>
      <vt:lpstr>PowerPoint Presentation</vt:lpstr>
      <vt:lpstr>Higher-Order Derivatives</vt:lpstr>
      <vt:lpstr>PowerPoint Presentation</vt:lpstr>
      <vt:lpstr>PowerPoint Presentation</vt:lpstr>
      <vt:lpstr>Questions?</vt:lpstr>
      <vt:lpstr>Higher-Order Derivatives</vt:lpstr>
      <vt:lpstr>PowerPoint Presentation</vt:lpstr>
      <vt:lpstr>PowerPoint Presentation</vt:lpstr>
      <vt:lpstr>PowerPoint Presentation</vt:lpstr>
      <vt:lpstr>PowerPoint Presentation</vt:lpstr>
      <vt:lpstr>PowerPoint Presentation</vt:lpstr>
      <vt:lpstr>Higher-Order Derivatives</vt:lpstr>
      <vt:lpstr>PowerPoint Presentation</vt:lpstr>
      <vt:lpstr>PowerPoint Presentation</vt:lpstr>
      <vt:lpstr>PowerPoint Presentation</vt:lpstr>
      <vt:lpstr>PowerPoint Presentation</vt:lpstr>
      <vt:lpstr>PowerPoint Presentation</vt:lpstr>
      <vt:lpstr>Questions?</vt:lpstr>
      <vt:lpstr>Derivatives as Rates of Change</vt:lpstr>
      <vt:lpstr>Derivatives as Rates of Change</vt:lpstr>
      <vt:lpstr>Derivatives as Rates of Change</vt:lpstr>
      <vt:lpstr>Derivatives as Rates of Change</vt:lpstr>
      <vt:lpstr>Derivatives as Rates of Change</vt:lpstr>
      <vt:lpstr>PowerPoint Presentation</vt:lpstr>
      <vt:lpstr>PowerPoint Presentation</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 as Rates of Change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 as Rates of Change</vt:lpstr>
      <vt:lpstr>Derivatives as Rates of Change</vt:lpstr>
      <vt:lpstr>Questions?</vt:lpstr>
      <vt:lpstr>Derivatives in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Questions?</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Engineering?</vt:lpstr>
      <vt:lpstr>My Own Idea…</vt:lpstr>
      <vt:lpstr>My Own Idea…</vt:lpstr>
      <vt:lpstr>My Own Idea…</vt:lpstr>
      <vt:lpstr>My Own Idea…</vt:lpstr>
      <vt:lpstr>My Own Idea…</vt:lpstr>
      <vt:lpstr>My Own Idea…</vt:lpstr>
      <vt:lpstr>My Own Idea…</vt:lpstr>
      <vt:lpstr>My Own Idea…</vt:lpstr>
      <vt:lpstr>My Own Idea…</vt:lpstr>
      <vt:lpstr>My Own Idea…</vt:lpstr>
      <vt:lpstr>My Own Idea…</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301</cp:revision>
  <dcterms:created xsi:type="dcterms:W3CDTF">2012-09-06T22:30:26Z</dcterms:created>
  <dcterms:modified xsi:type="dcterms:W3CDTF">2023-01-10T10:39:58Z</dcterms:modified>
</cp:coreProperties>
</file>