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540" r:id="rId2"/>
    <p:sldId id="537" r:id="rId3"/>
    <p:sldId id="541" r:id="rId4"/>
    <p:sldId id="52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418" r:id="rId19"/>
    <p:sldId id="522" r:id="rId20"/>
    <p:sldId id="516" r:id="rId21"/>
    <p:sldId id="473" r:id="rId22"/>
    <p:sldId id="484" r:id="rId23"/>
    <p:sldId id="485" r:id="rId24"/>
    <p:sldId id="411" r:id="rId25"/>
    <p:sldId id="515" r:id="rId26"/>
    <p:sldId id="409" r:id="rId27"/>
    <p:sldId id="594" r:id="rId28"/>
    <p:sldId id="557" r:id="rId29"/>
    <p:sldId id="481" r:id="rId30"/>
    <p:sldId id="482" r:id="rId31"/>
    <p:sldId id="420" r:id="rId32"/>
    <p:sldId id="558" r:id="rId33"/>
    <p:sldId id="421" r:id="rId34"/>
    <p:sldId id="499" r:id="rId35"/>
    <p:sldId id="500" r:id="rId36"/>
    <p:sldId id="526" r:id="rId37"/>
    <p:sldId id="479" r:id="rId38"/>
    <p:sldId id="474" r:id="rId39"/>
    <p:sldId id="475" r:id="rId40"/>
    <p:sldId id="480" r:id="rId41"/>
    <p:sldId id="486" r:id="rId42"/>
    <p:sldId id="476" r:id="rId43"/>
    <p:sldId id="477" r:id="rId44"/>
    <p:sldId id="487" r:id="rId45"/>
    <p:sldId id="488" r:id="rId46"/>
    <p:sldId id="2847" r:id="rId47"/>
    <p:sldId id="519" r:id="rId48"/>
    <p:sldId id="483" r:id="rId49"/>
    <p:sldId id="489" r:id="rId50"/>
    <p:sldId id="490" r:id="rId51"/>
    <p:sldId id="559" r:id="rId52"/>
    <p:sldId id="595" r:id="rId53"/>
    <p:sldId id="560" r:id="rId54"/>
    <p:sldId id="589" r:id="rId55"/>
    <p:sldId id="590" r:id="rId56"/>
    <p:sldId id="591" r:id="rId57"/>
    <p:sldId id="592" r:id="rId58"/>
    <p:sldId id="593" r:id="rId59"/>
    <p:sldId id="596" r:id="rId60"/>
    <p:sldId id="527" r:id="rId61"/>
    <p:sldId id="491" r:id="rId62"/>
    <p:sldId id="518" r:id="rId63"/>
    <p:sldId id="492" r:id="rId64"/>
    <p:sldId id="493" r:id="rId65"/>
    <p:sldId id="494" r:id="rId66"/>
    <p:sldId id="398" r:id="rId67"/>
    <p:sldId id="495" r:id="rId68"/>
    <p:sldId id="597" r:id="rId69"/>
    <p:sldId id="598" r:id="rId70"/>
    <p:sldId id="2848" r:id="rId71"/>
    <p:sldId id="528" r:id="rId72"/>
    <p:sldId id="496" r:id="rId73"/>
    <p:sldId id="497" r:id="rId74"/>
    <p:sldId id="498" r:id="rId75"/>
    <p:sldId id="501" r:id="rId76"/>
    <p:sldId id="502" r:id="rId77"/>
    <p:sldId id="532" r:id="rId78"/>
    <p:sldId id="403" r:id="rId79"/>
    <p:sldId id="402" r:id="rId80"/>
    <p:sldId id="584" r:id="rId81"/>
    <p:sldId id="386" r:id="rId82"/>
    <p:sldId id="585" r:id="rId83"/>
    <p:sldId id="361" r:id="rId84"/>
    <p:sldId id="390" r:id="rId85"/>
    <p:sldId id="586" r:id="rId86"/>
    <p:sldId id="405" r:id="rId87"/>
    <p:sldId id="587" r:id="rId88"/>
    <p:sldId id="588" r:id="rId89"/>
    <p:sldId id="2917" r:id="rId90"/>
    <p:sldId id="533" r:id="rId91"/>
    <p:sldId id="539" r:id="rId92"/>
    <p:sldId id="561" r:id="rId93"/>
    <p:sldId id="563" r:id="rId94"/>
    <p:sldId id="564" r:id="rId95"/>
    <p:sldId id="531" r:id="rId96"/>
    <p:sldId id="2898" r:id="rId97"/>
    <p:sldId id="2916" r:id="rId98"/>
    <p:sldId id="504" r:id="rId99"/>
    <p:sldId id="2883" r:id="rId100"/>
    <p:sldId id="2899" r:id="rId101"/>
    <p:sldId id="2896" r:id="rId102"/>
    <p:sldId id="2900" r:id="rId103"/>
    <p:sldId id="505" r:id="rId104"/>
    <p:sldId id="513" r:id="rId105"/>
    <p:sldId id="506" r:id="rId106"/>
    <p:sldId id="514" r:id="rId107"/>
    <p:sldId id="2880" r:id="rId108"/>
    <p:sldId id="2882" r:id="rId109"/>
    <p:sldId id="2901" r:id="rId110"/>
    <p:sldId id="2902" r:id="rId111"/>
    <p:sldId id="2903" r:id="rId112"/>
    <p:sldId id="2881" r:id="rId113"/>
    <p:sldId id="523" r:id="rId114"/>
    <p:sldId id="1059" r:id="rId115"/>
    <p:sldId id="1829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9" autoAdjust="0"/>
    <p:restoredTop sz="94660"/>
  </p:normalViewPr>
  <p:slideViewPr>
    <p:cSldViewPr>
      <p:cViewPr varScale="1">
        <p:scale>
          <a:sx n="99" d="100"/>
          <a:sy n="99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149E6-2C9A-45B6-959C-9A3C22B3BD0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8CB9-2A14-40D4-9DD9-BB6CDC8A6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1 Part </a:t>
            </a:r>
            <a:r>
              <a:rPr lang="en-US" altLang="en-US" sz="6900" b="1" dirty="0">
                <a:solidFill>
                  <a:srgbClr val="CCFFFF"/>
                </a:solidFill>
              </a:rPr>
              <a:t>2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246246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 of Change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∆ location (distance you went)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–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endParaRPr lang="en-US" altLang="en-US" baseline="-25000" dirty="0"/>
          </a:p>
          <a:p>
            <a:r>
              <a:rPr lang="en-US" altLang="en-US" dirty="0"/>
              <a:t>∆ time (time it took)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–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initial</a:t>
            </a:r>
            <a:endParaRPr lang="en-US" altLang="en-US" baseline="-25000" dirty="0"/>
          </a:p>
          <a:p>
            <a:endParaRPr lang="en-US" altLang="en-US" sz="2000" dirty="0"/>
          </a:p>
          <a:p>
            <a:r>
              <a:rPr lang="en-US" altLang="en-US" dirty="0"/>
              <a:t>∆location / ∆time is the rate of change of your distance vs change in time  “</a:t>
            </a:r>
            <a:r>
              <a:rPr lang="en-US" altLang="en-US" dirty="0">
                <a:solidFill>
                  <a:srgbClr val="FFC000"/>
                </a:solidFill>
              </a:rPr>
              <a:t>mph</a:t>
            </a:r>
            <a:r>
              <a:rPr lang="en-US" alt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0992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457200" y="1674017"/>
            <a:ext cx="7996238" cy="51839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increasing across the domain?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Which are decreasing? Which are constant?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108EE-98D4-4BEE-97FB-317BCBA3858D}"/>
              </a:ext>
            </a:extLst>
          </p:cNvPr>
          <p:cNvSpPr txBox="1"/>
          <p:nvPr/>
        </p:nvSpPr>
        <p:spPr>
          <a:xfrm>
            <a:off x="935034" y="22860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135F6-2866-45D7-88FC-193939C8CE5F}"/>
              </a:ext>
            </a:extLst>
          </p:cNvPr>
          <p:cNvSpPr txBox="1"/>
          <p:nvPr/>
        </p:nvSpPr>
        <p:spPr>
          <a:xfrm>
            <a:off x="3352800" y="305966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5FC26-839E-4944-A5BD-1CC5C223B7F9}"/>
              </a:ext>
            </a:extLst>
          </p:cNvPr>
          <p:cNvSpPr txBox="1"/>
          <p:nvPr/>
        </p:nvSpPr>
        <p:spPr>
          <a:xfrm>
            <a:off x="3835774" y="23622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46A48-44B3-450D-8084-5603AC3F196E}"/>
              </a:ext>
            </a:extLst>
          </p:cNvPr>
          <p:cNvSpPr txBox="1"/>
          <p:nvPr/>
        </p:nvSpPr>
        <p:spPr>
          <a:xfrm>
            <a:off x="609600" y="34290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90BFC-EBFC-481F-A8E8-2B3BB0D04314}"/>
              </a:ext>
            </a:extLst>
          </p:cNvPr>
          <p:cNvSpPr txBox="1"/>
          <p:nvPr/>
        </p:nvSpPr>
        <p:spPr>
          <a:xfrm>
            <a:off x="2133600" y="359306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80AF7-5142-4ED4-8531-77A81358E21F}"/>
              </a:ext>
            </a:extLst>
          </p:cNvPr>
          <p:cNvSpPr txBox="1"/>
          <p:nvPr/>
        </p:nvSpPr>
        <p:spPr>
          <a:xfrm>
            <a:off x="7036174" y="50292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6ADE9-8BB3-4F6C-AD98-447FF2B16794}"/>
              </a:ext>
            </a:extLst>
          </p:cNvPr>
          <p:cNvSpPr txBox="1"/>
          <p:nvPr/>
        </p:nvSpPr>
        <p:spPr>
          <a:xfrm>
            <a:off x="838200" y="6248400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289E7-893F-4140-BBF2-DA99773BFFB3}"/>
              </a:ext>
            </a:extLst>
          </p:cNvPr>
          <p:cNvSpPr txBox="1"/>
          <p:nvPr/>
        </p:nvSpPr>
        <p:spPr>
          <a:xfrm>
            <a:off x="3911974" y="641246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D04A7-47F6-4B29-8A53-DA3F45913773}"/>
              </a:ext>
            </a:extLst>
          </p:cNvPr>
          <p:cNvSpPr txBox="1"/>
          <p:nvPr/>
        </p:nvSpPr>
        <p:spPr>
          <a:xfrm>
            <a:off x="7264774" y="6260068"/>
            <a:ext cx="126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increasing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61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457200" y="1674017"/>
            <a:ext cx="7996238" cy="51839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increasing across the domain?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Which are decreasing? Which are constant?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7E119-44B4-48AD-89A9-AC045237BB1D}"/>
              </a:ext>
            </a:extLst>
          </p:cNvPr>
          <p:cNvSpPr txBox="1"/>
          <p:nvPr/>
        </p:nvSpPr>
        <p:spPr>
          <a:xfrm>
            <a:off x="2461591" y="1942624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decreasing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85360-C1C4-4949-B4C5-64B429CBEEF2}"/>
              </a:ext>
            </a:extLst>
          </p:cNvPr>
          <p:cNvSpPr txBox="1"/>
          <p:nvPr/>
        </p:nvSpPr>
        <p:spPr>
          <a:xfrm>
            <a:off x="6934200" y="2095024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decreasing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3A97AF-5D7A-4AD6-920B-A7E7A5167C33}"/>
              </a:ext>
            </a:extLst>
          </p:cNvPr>
          <p:cNvSpPr txBox="1"/>
          <p:nvPr/>
        </p:nvSpPr>
        <p:spPr>
          <a:xfrm>
            <a:off x="5486400" y="36576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decreasing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3F214B-4EC3-4163-AB90-CD7B3F089FB9}"/>
              </a:ext>
            </a:extLst>
          </p:cNvPr>
          <p:cNvSpPr txBox="1"/>
          <p:nvPr/>
        </p:nvSpPr>
        <p:spPr>
          <a:xfrm>
            <a:off x="5410200" y="610766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decreasing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93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457200" y="1674017"/>
            <a:ext cx="7996238" cy="51839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increasing across the domain?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Which are decreasing? Which are constant?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7778C-FE95-42BD-B978-2BE5235C905E}"/>
              </a:ext>
            </a:extLst>
          </p:cNvPr>
          <p:cNvSpPr txBox="1"/>
          <p:nvPr/>
        </p:nvSpPr>
        <p:spPr>
          <a:xfrm>
            <a:off x="7162800" y="3709972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F3511-637D-4DF7-BE2D-8A469B6587B5}"/>
              </a:ext>
            </a:extLst>
          </p:cNvPr>
          <p:cNvSpPr txBox="1"/>
          <p:nvPr/>
        </p:nvSpPr>
        <p:spPr>
          <a:xfrm>
            <a:off x="5486400" y="473606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C66FC-2BEB-4605-88B4-FDE602280547}"/>
              </a:ext>
            </a:extLst>
          </p:cNvPr>
          <p:cNvSpPr txBox="1"/>
          <p:nvPr/>
        </p:nvSpPr>
        <p:spPr>
          <a:xfrm>
            <a:off x="3810000" y="473606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965DC9-7997-46AB-8507-00FEC6FD7814}"/>
              </a:ext>
            </a:extLst>
          </p:cNvPr>
          <p:cNvSpPr txBox="1"/>
          <p:nvPr/>
        </p:nvSpPr>
        <p:spPr>
          <a:xfrm>
            <a:off x="2209800" y="481226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46E66-4BD5-455D-8AB0-6A27B4C58807}"/>
              </a:ext>
            </a:extLst>
          </p:cNvPr>
          <p:cNvSpPr txBox="1"/>
          <p:nvPr/>
        </p:nvSpPr>
        <p:spPr>
          <a:xfrm>
            <a:off x="609600" y="47244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constant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4A4EF8-FC7F-477C-A912-9A0E10D0E688}"/>
              </a:ext>
            </a:extLst>
          </p:cNvPr>
          <p:cNvSpPr txBox="1"/>
          <p:nvPr/>
        </p:nvSpPr>
        <p:spPr>
          <a:xfrm>
            <a:off x="2209800" y="6211669"/>
            <a:ext cx="137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probably constant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64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0" y="263398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Even</a:t>
            </a:r>
            <a:r>
              <a:rPr lang="en-US" dirty="0"/>
              <a:t> functions are symmetric with respect to the </a:t>
            </a:r>
            <a:r>
              <a:rPr lang="en-US" i="1" dirty="0"/>
              <a:t>y</a:t>
            </a:r>
            <a:r>
              <a:rPr lang="en-US" dirty="0"/>
              <a:t>-axis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ƒ(–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41404516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functions written as equations have only even exponents of the variable</a:t>
            </a:r>
          </a:p>
          <a:p>
            <a:endParaRPr lang="en-US" sz="2000" dirty="0"/>
          </a:p>
          <a:p>
            <a:pPr algn="ctr"/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3x</a:t>
            </a:r>
            <a:r>
              <a:rPr lang="en-US" baseline="30000" dirty="0"/>
              <a:t>4</a:t>
            </a:r>
            <a:r>
              <a:rPr lang="en-US" dirty="0"/>
              <a:t> - 15x</a:t>
            </a:r>
            <a:r>
              <a:rPr lang="en-US" baseline="30000" dirty="0"/>
              <a:t>2</a:t>
            </a:r>
            <a:r>
              <a:rPr lang="en-US" dirty="0"/>
              <a:t> + 45</a:t>
            </a:r>
          </a:p>
        </p:txBody>
      </p:sp>
    </p:spTree>
    <p:extLst>
      <p:ext uri="{BB962C8B-B14F-4D97-AF65-F5344CB8AC3E}">
        <p14:creationId xmlns:p14="http://schemas.microsoft.com/office/powerpoint/2010/main" val="4854778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6035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Odd </a:t>
            </a:r>
            <a:r>
              <a:rPr lang="en-US" dirty="0"/>
              <a:t>functions are symmetric with respect to the origin </a:t>
            </a:r>
          </a:p>
          <a:p>
            <a:r>
              <a:rPr lang="en-US" dirty="0"/>
              <a:t>ƒ(-</a:t>
            </a:r>
            <a:r>
              <a:rPr lang="en-US" i="1" dirty="0"/>
              <a:t>x</a:t>
            </a:r>
            <a:r>
              <a:rPr lang="en-US" dirty="0"/>
              <a:t>) = –ƒ(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7728435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Odd functions written as equations have only odd exponents of the variable</a:t>
            </a:r>
          </a:p>
          <a:p>
            <a:endParaRPr lang="en-US" sz="2000" dirty="0"/>
          </a:p>
          <a:p>
            <a:pPr algn="ctr"/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3x</a:t>
            </a:r>
            <a:r>
              <a:rPr lang="en-US" baseline="30000" dirty="0"/>
              <a:t>5</a:t>
            </a:r>
            <a:r>
              <a:rPr lang="en-US" dirty="0"/>
              <a:t> - 15x</a:t>
            </a:r>
            <a:r>
              <a:rPr lang="en-US" baseline="30000" dirty="0"/>
              <a:t>3</a:t>
            </a:r>
            <a:r>
              <a:rPr lang="en-US" dirty="0"/>
              <a:t> + 45x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012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"/>
          <a:stretch/>
        </p:blipFill>
        <p:spPr>
          <a:xfrm>
            <a:off x="4762" y="990600"/>
            <a:ext cx="913447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37B7A-A4B2-411F-8466-2C02D667BEB4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even? Which are odd?</a:t>
            </a:r>
          </a:p>
        </p:txBody>
      </p:sp>
    </p:spTree>
    <p:extLst>
      <p:ext uri="{BB962C8B-B14F-4D97-AF65-F5344CB8AC3E}">
        <p14:creationId xmlns:p14="http://schemas.microsoft.com/office/powerpoint/2010/main" val="26976339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440EE81-861F-4CCF-84D9-DE7231D63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"/>
          <a:stretch/>
        </p:blipFill>
        <p:spPr>
          <a:xfrm>
            <a:off x="4762" y="990600"/>
            <a:ext cx="913447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1E85A-2182-4B30-88A2-269289F7391D}"/>
              </a:ext>
            </a:extLst>
          </p:cNvPr>
          <p:cNvSpPr txBox="1"/>
          <p:nvPr/>
        </p:nvSpPr>
        <p:spPr>
          <a:xfrm>
            <a:off x="4114800" y="4507468"/>
            <a:ext cx="73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22B30-F17C-4D02-BC2C-8002850B8183}"/>
              </a:ext>
            </a:extLst>
          </p:cNvPr>
          <p:cNvSpPr txBox="1"/>
          <p:nvPr/>
        </p:nvSpPr>
        <p:spPr>
          <a:xfrm>
            <a:off x="8077200" y="1154668"/>
            <a:ext cx="790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F5EE59-FE25-44B6-9477-0E9584F114CE}"/>
              </a:ext>
            </a:extLst>
          </p:cNvPr>
          <p:cNvSpPr txBox="1"/>
          <p:nvPr/>
        </p:nvSpPr>
        <p:spPr>
          <a:xfrm>
            <a:off x="685800" y="1569499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Odd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00CDE2-C0E0-4D99-A78C-91E5ACEBC124}"/>
              </a:ext>
            </a:extLst>
          </p:cNvPr>
          <p:cNvSpPr txBox="1"/>
          <p:nvPr/>
        </p:nvSpPr>
        <p:spPr>
          <a:xfrm>
            <a:off x="6019800" y="4343400"/>
            <a:ext cx="73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94C08-1AF6-4BE6-A627-DF8BB7BB5E62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even? Which are odd?</a:t>
            </a:r>
          </a:p>
        </p:txBody>
      </p:sp>
    </p:spTree>
    <p:extLst>
      <p:ext uri="{BB962C8B-B14F-4D97-AF65-F5344CB8AC3E}">
        <p14:creationId xmlns:p14="http://schemas.microsoft.com/office/powerpoint/2010/main" val="33981277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80" y="25019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functions: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piecewise functions</a:t>
            </a:r>
            <a:r>
              <a:rPr lang="en-US" dirty="0"/>
              <a:t> - defined by two or more </a:t>
            </a:r>
          </a:p>
          <a:p>
            <a:pPr>
              <a:spcBef>
                <a:spcPts val="0"/>
              </a:spcBef>
            </a:pPr>
            <a:r>
              <a:rPr lang="en-US" dirty="0"/>
              <a:t>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382434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Average Speed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mph an </a:t>
            </a:r>
            <a:r>
              <a:rPr lang="en-US" altLang="en-US" dirty="0">
                <a:solidFill>
                  <a:srgbClr val="FFC000"/>
                </a:solidFill>
              </a:rPr>
              <a:t>average </a:t>
            </a:r>
            <a:r>
              <a:rPr lang="en-US" altLang="en-US" dirty="0"/>
              <a:t>value over the entire journey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6136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Step functions</a:t>
            </a:r>
            <a:r>
              <a:rPr lang="en-US" dirty="0"/>
              <a:t>: function values graphically form discontinuous steps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26289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25989364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6968895-226F-4409-A43A-E45FE349C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"/>
          <a:stretch/>
        </p:blipFill>
        <p:spPr>
          <a:xfrm>
            <a:off x="4762" y="990600"/>
            <a:ext cx="913447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CD0C8-11B2-4DE8-A4A8-F0901116D7FA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piecewise? Which are step functions?</a:t>
            </a:r>
          </a:p>
        </p:txBody>
      </p:sp>
    </p:spTree>
    <p:extLst>
      <p:ext uri="{BB962C8B-B14F-4D97-AF65-F5344CB8AC3E}">
        <p14:creationId xmlns:p14="http://schemas.microsoft.com/office/powerpoint/2010/main" val="414157333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6968895-226F-4409-A43A-E45FE349C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"/>
          <a:stretch/>
        </p:blipFill>
        <p:spPr>
          <a:xfrm>
            <a:off x="4762" y="990600"/>
            <a:ext cx="913447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CD0C8-11B2-4DE8-A4A8-F0901116D7FA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piecewise? Which are step functions?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2F418-66AF-415D-83F3-E3AB83C77ADD}"/>
              </a:ext>
            </a:extLst>
          </p:cNvPr>
          <p:cNvSpPr txBox="1"/>
          <p:nvPr/>
        </p:nvSpPr>
        <p:spPr>
          <a:xfrm>
            <a:off x="3886200" y="2831068"/>
            <a:ext cx="73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C3B02-D7E2-408A-B8AE-9D20DFF9A914}"/>
              </a:ext>
            </a:extLst>
          </p:cNvPr>
          <p:cNvSpPr txBox="1"/>
          <p:nvPr/>
        </p:nvSpPr>
        <p:spPr>
          <a:xfrm>
            <a:off x="381000" y="305966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2790A-9BBA-406E-8D9B-4023D6E8DA2B}"/>
              </a:ext>
            </a:extLst>
          </p:cNvPr>
          <p:cNvSpPr txBox="1"/>
          <p:nvPr/>
        </p:nvSpPr>
        <p:spPr>
          <a:xfrm>
            <a:off x="2057400" y="320040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AFCA1-722D-4A51-9535-A4CB8F4192CF}"/>
              </a:ext>
            </a:extLst>
          </p:cNvPr>
          <p:cNvSpPr txBox="1"/>
          <p:nvPr/>
        </p:nvSpPr>
        <p:spPr>
          <a:xfrm>
            <a:off x="2057400" y="6260068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could be piecewise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1F74E-8CF8-4CAB-9BDE-03D9D52EE2CA}"/>
              </a:ext>
            </a:extLst>
          </p:cNvPr>
          <p:cNvSpPr txBox="1"/>
          <p:nvPr/>
        </p:nvSpPr>
        <p:spPr>
          <a:xfrm>
            <a:off x="3886200" y="563880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19913-19B8-4F6D-945E-98D30FF4E5EF}"/>
              </a:ext>
            </a:extLst>
          </p:cNvPr>
          <p:cNvSpPr txBox="1"/>
          <p:nvPr/>
        </p:nvSpPr>
        <p:spPr>
          <a:xfrm>
            <a:off x="6096000" y="580286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DD94F8-B5D4-4D56-914F-A63DCB13DC80}"/>
              </a:ext>
            </a:extLst>
          </p:cNvPr>
          <p:cNvSpPr txBox="1"/>
          <p:nvPr/>
        </p:nvSpPr>
        <p:spPr>
          <a:xfrm>
            <a:off x="7696200" y="624840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D4340-C3C3-4C6D-A490-01F97DD2FAA2}"/>
              </a:ext>
            </a:extLst>
          </p:cNvPr>
          <p:cNvSpPr txBox="1"/>
          <p:nvPr/>
        </p:nvSpPr>
        <p:spPr>
          <a:xfrm>
            <a:off x="762000" y="1676400"/>
            <a:ext cx="3048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could be </a:t>
            </a:r>
          </a:p>
          <a:p>
            <a:r>
              <a:rPr lang="en-US" dirty="0"/>
              <a:t>piecewise </a:t>
            </a:r>
          </a:p>
          <a:p>
            <a:r>
              <a:rPr lang="en-US" sz="1500" dirty="0"/>
              <a:t>(if you didn’t know the formula)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C8ADCE-A349-443C-ACAA-CBCA755339AB}"/>
              </a:ext>
            </a:extLst>
          </p:cNvPr>
          <p:cNvSpPr txBox="1"/>
          <p:nvPr/>
        </p:nvSpPr>
        <p:spPr>
          <a:xfrm>
            <a:off x="4272169" y="3443921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Piecewise</a:t>
            </a:r>
          </a:p>
        </p:txBody>
      </p:sp>
    </p:spTree>
    <p:extLst>
      <p:ext uri="{BB962C8B-B14F-4D97-AF65-F5344CB8AC3E}">
        <p14:creationId xmlns:p14="http://schemas.microsoft.com/office/powerpoint/2010/main" val="35807427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9122711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r>
              <a:rPr lang="en-US" sz="3800" dirty="0"/>
              <a:t>	Review of </a:t>
            </a:r>
            <a:r>
              <a:rPr lang="en-US" sz="3600" dirty="0"/>
              <a:t>Increments, Rate of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		Change, Limits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Functions, mathematical 			models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Instantaneous Speed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At any instant in time, your speed would be a bit different from the average</a:t>
            </a:r>
          </a:p>
          <a:p>
            <a:endParaRPr lang="en-US" altLang="en-US" sz="2000" dirty="0"/>
          </a:p>
          <a:p>
            <a:r>
              <a:rPr lang="en-US" altLang="en-US" dirty="0"/>
              <a:t>This is called your “</a:t>
            </a:r>
            <a:r>
              <a:rPr lang="en-US" altLang="en-US" dirty="0">
                <a:solidFill>
                  <a:srgbClr val="FFC000"/>
                </a:solidFill>
              </a:rPr>
              <a:t>instantaneous speed</a:t>
            </a:r>
            <a:r>
              <a:rPr lang="en-US" alt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1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Instantaneous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instantaneous speed is found by taking a smaller and smaller time interval:</a:t>
                </a:r>
              </a:p>
              <a:p>
                <a:endParaRPr lang="en-US" sz="20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 dirty="0" smtClean="0"/>
                            <m:t>distance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traveled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in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 1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minute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 dirty="0" smtClean="0"/>
                            <m:t>1 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minute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distance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traveled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1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second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second</m:t>
                        </m:r>
                      </m:den>
                    </m:f>
                  </m:oMath>
                </a14:m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05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Instantaneous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distance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traveled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in</m:t>
                          </m:r>
                          <m:r>
                            <m:rPr>
                              <m:nor/>
                            </m:rPr>
                            <a:rPr lang="en-US" dirty="0"/>
                            <m:t> 1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nano</m:t>
                          </m:r>
                          <m:r>
                            <m:rPr>
                              <m:nor/>
                            </m:rPr>
                            <a:rPr lang="en-US" dirty="0"/>
                            <m:t>second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1 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nano</m:t>
                          </m:r>
                          <m:r>
                            <m:rPr>
                              <m:nor/>
                            </m:rPr>
                            <a:rPr lang="en-US" dirty="0"/>
                            <m:t>second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sz="2000" dirty="0"/>
              </a:p>
              <a:p>
                <a:r>
                  <a:rPr lang="en-US" altLang="en-US" dirty="0"/>
                  <a:t>You can probably see that the time is never “0” (a true instant)</a:t>
                </a:r>
              </a:p>
              <a:p>
                <a:endParaRPr lang="en-US" altLang="en-US" sz="2000" dirty="0"/>
              </a:p>
              <a:p>
                <a:r>
                  <a:rPr lang="en-US" altLang="en-US" dirty="0"/>
                  <a:t>As it gets smaller and smaller, it never reaches “0”</a:t>
                </a:r>
              </a:p>
            </p:txBody>
          </p:sp>
        </mc:Choice>
        <mc:Fallback xmlns="">
          <p:sp>
            <p:nvSpPr>
              <p:cNvPr id="3789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  <a:blipFill rotWithShape="1">
                <a:blip r:embed="rId2"/>
                <a:stretch>
                  <a:fillRect l="-2500" r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68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Instantaneous Speed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is the basis for the first subject we study in calculus: </a:t>
            </a:r>
          </a:p>
          <a:p>
            <a:pPr algn="ctr"/>
            <a:r>
              <a:rPr lang="en-US" altLang="en-US" dirty="0">
                <a:solidFill>
                  <a:srgbClr val="FFC000"/>
                </a:solidFill>
              </a:rPr>
              <a:t>limits</a:t>
            </a:r>
          </a:p>
          <a:p>
            <a:r>
              <a:rPr lang="en-US" altLang="en-US" dirty="0"/>
              <a:t>As we get closer and closer to the thing we want to know, are we zeroing in on a single value or not?</a:t>
            </a:r>
          </a:p>
        </p:txBody>
      </p:sp>
    </p:spTree>
    <p:extLst>
      <p:ext uri="{BB962C8B-B14F-4D97-AF65-F5344CB8AC3E}">
        <p14:creationId xmlns:p14="http://schemas.microsoft.com/office/powerpoint/2010/main" val="115514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37" y="3047999"/>
            <a:ext cx="5609363" cy="372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Asymptotes</a:t>
            </a:r>
            <a:r>
              <a:rPr lang="en-US" altLang="en-US" dirty="0"/>
              <a:t> get closer and closer to a value, but never actually get there</a:t>
            </a:r>
          </a:p>
          <a:p>
            <a:endParaRPr lang="en-US" altLang="en-US" sz="2000" dirty="0"/>
          </a:p>
        </p:txBody>
      </p:sp>
      <p:sp>
        <p:nvSpPr>
          <p:cNvPr id="2" name="AutoShape 2" descr="Asympt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sympto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https://www.mathsisfun.com/algebra/asymptote.html</a:t>
            </a:r>
          </a:p>
        </p:txBody>
      </p:sp>
    </p:spTree>
    <p:extLst>
      <p:ext uri="{BB962C8B-B14F-4D97-AF65-F5344CB8AC3E}">
        <p14:creationId xmlns:p14="http://schemas.microsoft.com/office/powerpoint/2010/main" val="14300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concept of getting closer and closer to a value or a location on a graph is called  </a:t>
            </a:r>
          </a:p>
          <a:p>
            <a:pPr algn="ctr"/>
            <a:r>
              <a:rPr lang="en-US" altLang="en-US" dirty="0"/>
              <a:t>calculating a “</a:t>
            </a:r>
            <a:r>
              <a:rPr lang="en-US" altLang="en-US" dirty="0">
                <a:solidFill>
                  <a:srgbClr val="FFC000"/>
                </a:solidFill>
              </a:rPr>
              <a:t>limit</a:t>
            </a:r>
            <a:r>
              <a:rPr lang="en-US" alt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61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74453" y="914400"/>
            <a:ext cx="8229600" cy="5638800"/>
          </a:xfrm>
        </p:spPr>
        <p:txBody>
          <a:bodyPr/>
          <a:lstStyle/>
          <a:p>
            <a:r>
              <a:rPr lang="en-US" altLang="en-US" dirty="0"/>
              <a:t>We write this as: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  </a:t>
            </a:r>
            <a:r>
              <a:rPr lang="en-US" altLang="en-US" dirty="0" err="1"/>
              <a:t>lim</a:t>
            </a:r>
            <a:r>
              <a:rPr lang="en-US" altLang="en-US" dirty="0"/>
              <a:t>   = 64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altLang="en-US" sz="2000" dirty="0"/>
              <a:t>      change in time </a:t>
            </a:r>
            <a:r>
              <a:rPr lang="en-US" altLang="en-US" sz="2000" dirty="0">
                <a:sym typeface="Symbol" pitchFamily="18" charset="2"/>
              </a:rPr>
              <a:t>0</a:t>
            </a:r>
            <a:endParaRPr lang="en-US" altLang="en-US" sz="2000" dirty="0"/>
          </a:p>
          <a:p>
            <a:pPr algn="ctr">
              <a:spcBef>
                <a:spcPts val="0"/>
              </a:spcBef>
            </a:pPr>
            <a:r>
              <a:rPr lang="en-US" altLang="en-US" dirty="0"/>
              <a:t>or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  </a:t>
            </a:r>
            <a:r>
              <a:rPr lang="en-US" altLang="en-US" dirty="0" err="1"/>
              <a:t>lim</a:t>
            </a:r>
            <a:r>
              <a:rPr lang="en-US" altLang="en-US" dirty="0"/>
              <a:t>   = 64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altLang="en-US" sz="2800" dirty="0"/>
              <a:t>	     </a:t>
            </a:r>
            <a:r>
              <a:rPr lang="en-US" altLang="en-US" sz="2000" dirty="0"/>
              <a:t>∆time </a:t>
            </a:r>
            <a:r>
              <a:rPr lang="en-US" altLang="en-US" sz="2000" dirty="0">
                <a:sym typeface="Symbol" pitchFamily="18" charset="2"/>
              </a:rPr>
              <a:t>0</a:t>
            </a:r>
            <a:endParaRPr lang="en-US" altLang="en-US" sz="2000" dirty="0"/>
          </a:p>
          <a:p>
            <a:pPr algn="ctr">
              <a:spcBef>
                <a:spcPts val="0"/>
              </a:spcBef>
            </a:pPr>
            <a:r>
              <a:rPr lang="en-US" altLang="en-US" dirty="0"/>
              <a:t>or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  </a:t>
            </a:r>
            <a:r>
              <a:rPr lang="en-US" altLang="en-US" dirty="0" err="1"/>
              <a:t>lim</a:t>
            </a:r>
            <a:r>
              <a:rPr lang="en-US" altLang="en-US" dirty="0"/>
              <a:t>   = 64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altLang="en-US" sz="2800" dirty="0"/>
              <a:t>	        </a:t>
            </a:r>
            <a:r>
              <a:rPr lang="en-US" altLang="en-US" sz="2000" dirty="0"/>
              <a:t>∆t </a:t>
            </a:r>
            <a:r>
              <a:rPr lang="en-US" altLang="en-US" sz="2000" dirty="0">
                <a:sym typeface="Symbol" pitchFamily="18" charset="2"/>
              </a:rPr>
              <a:t>0</a:t>
            </a:r>
            <a:endParaRPr lang="en-US" altLang="en-US" sz="2000" dirty="0"/>
          </a:p>
          <a:p>
            <a:pPr algn="ctr">
              <a:spcBef>
                <a:spcPts val="0"/>
              </a:spcBef>
            </a:pPr>
            <a:r>
              <a:rPr lang="en-US" altLang="en-US" dirty="0"/>
              <a:t>or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   </a:t>
            </a:r>
            <a:r>
              <a:rPr lang="en-US" altLang="en-US" dirty="0" err="1"/>
              <a:t>lim</a:t>
            </a:r>
            <a:r>
              <a:rPr lang="en-US" altLang="en-US" dirty="0"/>
              <a:t>(</a:t>
            </a:r>
            <a:r>
              <a:rPr lang="en-US" altLang="en-US" sz="4000" dirty="0"/>
              <a:t>∆t </a:t>
            </a:r>
            <a:r>
              <a:rPr lang="en-US" altLang="en-US" sz="4000" dirty="0">
                <a:sym typeface="Symbol" pitchFamily="18" charset="2"/>
              </a:rPr>
              <a:t> 0)</a:t>
            </a:r>
            <a:r>
              <a:rPr lang="en-US" altLang="en-US" dirty="0"/>
              <a:t> = 64</a:t>
            </a:r>
          </a:p>
          <a:p>
            <a:pPr>
              <a:spcBef>
                <a:spcPts val="0"/>
              </a:spcBef>
            </a:pPr>
            <a:endParaRPr lang="en-US" altLang="en-US" dirty="0"/>
          </a:p>
          <a:p>
            <a:pPr algn="ctr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855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Increments, Rate of </a:t>
            </a:r>
          </a:p>
          <a:p>
            <a:pPr>
              <a:spcBef>
                <a:spcPts val="0"/>
              </a:spcBef>
            </a:pPr>
            <a:r>
              <a:rPr lang="en-US" dirty="0"/>
              <a:t>	Change, Limits</a:t>
            </a:r>
          </a:p>
          <a:p>
            <a:pPr>
              <a:spcBef>
                <a:spcPts val="960"/>
              </a:spcBef>
            </a:pPr>
            <a:r>
              <a:rPr lang="en-US" dirty="0"/>
              <a:t>New stuff: functions, evaluating 	functions, domain and range,</a:t>
            </a:r>
          </a:p>
          <a:p>
            <a:pPr>
              <a:spcBef>
                <a:spcPts val="0"/>
              </a:spcBef>
            </a:pPr>
            <a:r>
              <a:rPr lang="en-US" dirty="0"/>
              <a:t>	interpreting functions, types </a:t>
            </a:r>
          </a:p>
          <a:p>
            <a:pPr>
              <a:spcBef>
                <a:spcPts val="0"/>
              </a:spcBef>
            </a:pPr>
            <a:r>
              <a:rPr lang="en-US" dirty="0"/>
              <a:t>	of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06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term, "function" was coined by Gottfried Wilhelm Leibniz in 1673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576"/>
            <a:ext cx="2895600" cy="363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https://en.wikipedia.org/wiki/Gottfried_Wilhelm_Leibniz#/media/File:Christoph_Bernhard_Francke_-_Bildnis_des_Philosophen_Leibniz_(ca._1695).jpg</a:t>
            </a:r>
          </a:p>
        </p:txBody>
      </p:sp>
    </p:spTree>
    <p:extLst>
      <p:ext uri="{BB962C8B-B14F-4D97-AF65-F5344CB8AC3E}">
        <p14:creationId xmlns:p14="http://schemas.microsoft.com/office/powerpoint/2010/main" val="154153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ts val="5000"/>
              </a:lnSpc>
            </a:pPr>
            <a:r>
              <a:rPr lang="en-US" dirty="0"/>
              <a:t>Leibnitz observed that in many real-world processes there are inputs and outputs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a factory, the inputs are the components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819400"/>
            <a:ext cx="4457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0657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https://3.bp.blogspot.com/-DEIw6og908M/VuLU19CgaII/AAAAAAAACgg/</a:t>
            </a:r>
          </a:p>
          <a:p>
            <a:r>
              <a:rPr lang="en-US" sz="1500" dirty="0">
                <a:solidFill>
                  <a:srgbClr val="00B0F0"/>
                </a:solidFill>
              </a:rPr>
              <a:t>IcW5UTOy7MY4O9ZdcCeqPyV_NI63Ou-6Q/s1600/Screen%2BShot%2B2016-03-07%2Bat%2B11.23.54%2BAM.png</a:t>
            </a:r>
          </a:p>
        </p:txBody>
      </p:sp>
    </p:spTree>
    <p:extLst>
      <p:ext uri="{BB962C8B-B14F-4D97-AF65-F5344CB8AC3E}">
        <p14:creationId xmlns:p14="http://schemas.microsoft.com/office/powerpoint/2010/main" val="270795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/>
              <a:t>The output is the final product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590800"/>
            <a:ext cx="4543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4287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https://i89.photobucket.com/albums/k230/echassin/GTI008.jpg</a:t>
            </a:r>
          </a:p>
        </p:txBody>
      </p:sp>
    </p:spTree>
    <p:extLst>
      <p:ext uri="{BB962C8B-B14F-4D97-AF65-F5344CB8AC3E}">
        <p14:creationId xmlns:p14="http://schemas.microsoft.com/office/powerpoint/2010/main" val="4288223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formulas, some variables are “</a:t>
            </a:r>
            <a:r>
              <a:rPr lang="en-US" dirty="0">
                <a:solidFill>
                  <a:srgbClr val="FFC000"/>
                </a:solidFill>
              </a:rPr>
              <a:t>input</a:t>
            </a:r>
            <a:r>
              <a:rPr lang="en-US" dirty="0"/>
              <a:t>” variables</a:t>
            </a:r>
          </a:p>
          <a:p>
            <a:endParaRPr lang="en-US" dirty="0"/>
          </a:p>
          <a:p>
            <a:r>
              <a:rPr lang="en-US" dirty="0"/>
              <a:t>The thing  you are calculating with the formula is the “</a:t>
            </a:r>
            <a:r>
              <a:rPr lang="en-US" dirty="0">
                <a:solidFill>
                  <a:srgbClr val="FFC000"/>
                </a:solidFill>
              </a:rPr>
              <a:t>output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8903"/>
            <a:ext cx="54959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https://1.bp.blogspot.com/-YEqWLoN5V88/Wblu4NWyg4I/AAAAAAAAefY/G01iSXT2zn4L-W2-S-BETZHwvwHc_X1WQCLcBGAs/w530-h298-p/php-inbuilt-functions.jpg</a:t>
            </a:r>
          </a:p>
        </p:txBody>
      </p:sp>
    </p:spTree>
    <p:extLst>
      <p:ext uri="{BB962C8B-B14F-4D97-AF65-F5344CB8AC3E}">
        <p14:creationId xmlns:p14="http://schemas.microsoft.com/office/powerpoint/2010/main" val="361865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In the formula:</a:t>
            </a:r>
          </a:p>
          <a:p>
            <a:pPr algn="ctr"/>
            <a:r>
              <a:rPr lang="en-US" dirty="0"/>
              <a:t>A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</a:t>
            </a:r>
            <a:r>
              <a:rPr lang="el-GR" sz="5000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</a:p>
          <a:p>
            <a:r>
              <a:rPr lang="en-US" dirty="0"/>
              <a:t>What is the input variable?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In the formula:</a:t>
            </a:r>
          </a:p>
          <a:p>
            <a:pPr algn="ctr"/>
            <a:r>
              <a:rPr lang="en-US" dirty="0"/>
              <a:t>A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</a:t>
            </a:r>
            <a:r>
              <a:rPr lang="el-GR" sz="5000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</a:p>
          <a:p>
            <a:r>
              <a:rPr lang="en-US" dirty="0"/>
              <a:t>What is the input variable?</a:t>
            </a:r>
          </a:p>
          <a:p>
            <a:r>
              <a:rPr lang="en-US" dirty="0"/>
              <a:t>		“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”</a:t>
            </a:r>
          </a:p>
          <a:p>
            <a:r>
              <a:rPr lang="en-US" dirty="0"/>
              <a:t>What is the output variable?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In the formula:</a:t>
            </a:r>
          </a:p>
          <a:p>
            <a:pPr algn="ctr"/>
            <a:r>
              <a:rPr lang="en-US" dirty="0"/>
              <a:t>A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</a:t>
            </a:r>
            <a:r>
              <a:rPr lang="el-GR" sz="5000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</a:p>
          <a:p>
            <a:r>
              <a:rPr lang="en-US" dirty="0"/>
              <a:t>What is the input variable?</a:t>
            </a:r>
          </a:p>
          <a:p>
            <a:r>
              <a:rPr lang="en-US" dirty="0"/>
              <a:t>		“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”</a:t>
            </a:r>
          </a:p>
          <a:p>
            <a:r>
              <a:rPr lang="en-US" dirty="0"/>
              <a:t>What is the output variable?</a:t>
            </a:r>
          </a:p>
          <a:p>
            <a:r>
              <a:rPr lang="en-US" dirty="0"/>
              <a:t>		“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56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A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</a:t>
            </a:r>
            <a:r>
              <a:rPr lang="el-GR" sz="5000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The size of “r” the radius completely determines A</a:t>
            </a:r>
            <a:r>
              <a:rPr lang="en-US" baseline="-25000" dirty="0">
                <a:sym typeface="Wingdings" pitchFamily="2" charset="2"/>
              </a:rPr>
              <a:t> </a:t>
            </a:r>
            <a:r>
              <a:rPr lang="en-US" dirty="0"/>
              <a:t>the area of the circle</a:t>
            </a:r>
          </a:p>
        </p:txBody>
      </p:sp>
    </p:spTree>
    <p:extLst>
      <p:ext uri="{BB962C8B-B14F-4D97-AF65-F5344CB8AC3E}">
        <p14:creationId xmlns:p14="http://schemas.microsoft.com/office/powerpoint/2010/main" val="358498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2) </a:t>
            </a:r>
            <a:r>
              <a:rPr lang="en-US" sz="3200" dirty="0">
                <a:solidFill>
                  <a:srgbClr val="FFC000"/>
                </a:solidFill>
              </a:rPr>
              <a:t>Use algebra and limits </a:t>
            </a:r>
            <a:r>
              <a:rPr lang="en-US" sz="3200" dirty="0"/>
              <a:t>to examine the properties and graphs of functions</a:t>
            </a:r>
          </a:p>
          <a:p>
            <a:pPr lvl="0"/>
            <a:r>
              <a:rPr lang="en-US" sz="3200" dirty="0"/>
              <a:t>Outcome 7) </a:t>
            </a:r>
            <a:r>
              <a:rPr lang="en-US" sz="3200" dirty="0">
                <a:solidFill>
                  <a:srgbClr val="FFC000"/>
                </a:solidFill>
              </a:rPr>
              <a:t>Solve problems </a:t>
            </a:r>
            <a:r>
              <a:rPr lang="en-US" sz="3200" dirty="0"/>
              <a:t>by identifying the requirements, making a sketch as appropriate, and using calculus techniques to model the problem, calculating the final answer and verifying the solution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63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input variable is ALWAYS put on the x-axis (horizontal axis)</a:t>
            </a:r>
          </a:p>
          <a:p>
            <a:endParaRPr lang="en-US" dirty="0"/>
          </a:p>
          <a:p>
            <a:r>
              <a:rPr lang="en-US" dirty="0"/>
              <a:t>No reason – it’s a TRADITION!</a:t>
            </a:r>
          </a:p>
        </p:txBody>
      </p:sp>
    </p:spTree>
    <p:extLst>
      <p:ext uri="{BB962C8B-B14F-4D97-AF65-F5344CB8AC3E}">
        <p14:creationId xmlns:p14="http://schemas.microsoft.com/office/powerpoint/2010/main" val="1426880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Which variable goes on the horizontal axis in A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</a:t>
            </a:r>
            <a:r>
              <a:rPr lang="el-GR" sz="5000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?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6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Which variable goes on the horizontal axis in A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</a:t>
            </a:r>
            <a:r>
              <a:rPr lang="el-GR" sz="5000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  <a:p>
            <a:pPr>
              <a:spcBef>
                <a:spcPct val="0"/>
              </a:spcBef>
            </a:pPr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24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graph that tells the whole story!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78" y="2606675"/>
            <a:ext cx="70866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A19A8-2D26-427D-B504-1071A8368215}"/>
              </a:ext>
            </a:extLst>
          </p:cNvPr>
          <p:cNvSpPr txBox="1"/>
          <p:nvPr/>
        </p:nvSpPr>
        <p:spPr>
          <a:xfrm rot="16200000">
            <a:off x="2132484" y="3454389"/>
            <a:ext cx="533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94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output turns out to be depends on what the input is</a:t>
            </a:r>
          </a:p>
          <a:p>
            <a:endParaRPr lang="en-US" dirty="0"/>
          </a:p>
          <a:p>
            <a:r>
              <a:rPr lang="en-US" dirty="0"/>
              <a:t>The output is frequently called the “</a:t>
            </a:r>
            <a:r>
              <a:rPr lang="en-US" dirty="0">
                <a:solidFill>
                  <a:srgbClr val="FFC000"/>
                </a:solidFill>
              </a:rPr>
              <a:t>dependent</a:t>
            </a:r>
            <a:r>
              <a:rPr lang="en-US" dirty="0"/>
              <a:t>” variable</a:t>
            </a:r>
          </a:p>
        </p:txBody>
      </p:sp>
    </p:spTree>
    <p:extLst>
      <p:ext uri="{BB962C8B-B14F-4D97-AF65-F5344CB8AC3E}">
        <p14:creationId xmlns:p14="http://schemas.microsoft.com/office/powerpoint/2010/main" val="1844951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 is called the “</a:t>
            </a:r>
            <a:r>
              <a:rPr lang="en-US" dirty="0">
                <a:solidFill>
                  <a:srgbClr val="FFC000"/>
                </a:solidFill>
              </a:rPr>
              <a:t>independent</a:t>
            </a:r>
            <a:r>
              <a:rPr lang="en-US" dirty="0"/>
              <a:t>” variable because it’s value comes from an outside (sometimes uncontrollable) source</a:t>
            </a:r>
          </a:p>
        </p:txBody>
      </p:sp>
    </p:spTree>
    <p:extLst>
      <p:ext uri="{BB962C8B-B14F-4D97-AF65-F5344CB8AC3E}">
        <p14:creationId xmlns:p14="http://schemas.microsoft.com/office/powerpoint/2010/main" val="479699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21898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have a certain input, you want to be able to forecast exactly what the output will be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" y="4109280"/>
            <a:ext cx="3509010" cy="22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29" y="4090230"/>
            <a:ext cx="3010871" cy="22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14800" y="5216940"/>
            <a:ext cx="1371600" cy="0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14913" y="6611035"/>
            <a:ext cx="4129087" cy="55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https://i89.photobucket.com/albums/k230/echassin/GTI008.jpg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06570"/>
            <a:ext cx="8610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https://3.bp.blogspot.com/-DEIw6og908M/VuLU19CgaII/AAAAAAAACgg/IcW5UTOy7MY4O9ZdcCeqPyV_NI63Ou-6Q/s1600/Screen%2BShot%2B2016-03-07%2Bat%2B11.23.54%2BAM.png</a:t>
            </a:r>
          </a:p>
        </p:txBody>
      </p:sp>
    </p:spTree>
    <p:extLst>
      <p:ext uri="{BB962C8B-B14F-4D97-AF65-F5344CB8AC3E}">
        <p14:creationId xmlns:p14="http://schemas.microsoft.com/office/powerpoint/2010/main" val="3586246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want several possible outputs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947230"/>
            <a:ext cx="3509010" cy="22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245360" cy="16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50360" y="2973846"/>
            <a:ext cx="1371600" cy="962104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50360" y="3935950"/>
            <a:ext cx="1371600" cy="1017050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3935950"/>
            <a:ext cx="1666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14913" y="6611035"/>
            <a:ext cx="4129087" cy="55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https://i89.photobucket.com/albums/k230/echassin/GTI008.jpg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06570"/>
            <a:ext cx="8610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https://3.bp.blogspot.com/-DEIw6og908M/VuLU19CgaII/AAAAAAAACgg/IcW5UTOy7MY4O9ZdcCeqPyV_NI63Ou-6Q/s1600/Screen%2BShot%2B2016-03-07%2Bat%2B11.23.54%2BAM.png</a:t>
            </a:r>
          </a:p>
        </p:txBody>
      </p:sp>
    </p:spTree>
    <p:extLst>
      <p:ext uri="{BB962C8B-B14F-4D97-AF65-F5344CB8AC3E}">
        <p14:creationId xmlns:p14="http://schemas.microsoft.com/office/powerpoint/2010/main" val="4083277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type of mathematical formula was designed for input-outputs:  </a:t>
            </a:r>
            <a:r>
              <a:rPr lang="en-US" dirty="0">
                <a:solidFill>
                  <a:srgbClr val="FFC000"/>
                </a:solidFill>
              </a:rPr>
              <a:t>functions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1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735903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formula to be a function,  every </a:t>
            </a:r>
            <a:r>
              <a:rPr lang="en-US" i="1" dirty="0"/>
              <a:t>x</a:t>
            </a:r>
            <a:r>
              <a:rPr lang="en-US" dirty="0"/>
              <a:t> can have only one </a:t>
            </a:r>
            <a:r>
              <a:rPr lang="en-US" i="1" dirty="0"/>
              <a:t>y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771694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dirty="0"/>
              <a:t>The set:  {(1,3)(2,4)(7,25)}</a:t>
            </a:r>
          </a:p>
          <a:p>
            <a:r>
              <a:rPr lang="en-US" dirty="0"/>
              <a:t>is a function because:</a:t>
            </a:r>
          </a:p>
          <a:p>
            <a:endParaRPr lang="en-US" sz="2000" dirty="0"/>
          </a:p>
          <a:p>
            <a:r>
              <a:rPr lang="en-US" dirty="0"/>
              <a:t>every x-value (1,2,7) has only one y-value:</a:t>
            </a:r>
          </a:p>
          <a:p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1</a:t>
            </a:r>
            <a:r>
              <a:rPr lang="en-US" sz="6600" dirty="0">
                <a:cs typeface="Arial"/>
              </a:rPr>
              <a:t>→</a:t>
            </a:r>
            <a:r>
              <a:rPr lang="en-US" dirty="0"/>
              <a:t>3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2</a:t>
            </a:r>
            <a:r>
              <a:rPr lang="en-US" sz="6600" dirty="0">
                <a:cs typeface="Arial"/>
              </a:rPr>
              <a:t>→</a:t>
            </a:r>
            <a:r>
              <a:rPr lang="en-US" dirty="0"/>
              <a:t>4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7</a:t>
            </a:r>
            <a:r>
              <a:rPr lang="en-US" sz="6600" dirty="0">
                <a:cs typeface="Arial"/>
              </a:rPr>
              <a:t>→</a:t>
            </a:r>
            <a:r>
              <a:rPr lang="en-US" dirty="0"/>
              <a:t>25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6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{(0,-2)(5,0)(13,4.2)(8.1,6)}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37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{(0,-2)(5,0)(13,4.2)(8.1,6)}</a:t>
            </a:r>
          </a:p>
          <a:p>
            <a:r>
              <a:rPr lang="en-US" dirty="0">
                <a:solidFill>
                  <a:srgbClr val="FFFF00"/>
                </a:solidFill>
              </a:rPr>
              <a:t>YES!</a:t>
            </a:r>
            <a:r>
              <a:rPr lang="en-US" dirty="0"/>
              <a:t> Because every x-value has only one y-value:</a:t>
            </a:r>
          </a:p>
          <a:p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  </a:t>
            </a:r>
            <a:r>
              <a:rPr lang="en-US" dirty="0"/>
              <a:t>0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-2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500" dirty="0"/>
              <a:t>  </a:t>
            </a:r>
            <a:r>
              <a:rPr lang="en-US" dirty="0"/>
              <a:t>5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0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sz="1000" dirty="0"/>
              <a:t>   </a:t>
            </a:r>
            <a:r>
              <a:rPr lang="en-US" dirty="0"/>
              <a:t>13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4.2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8.1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6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65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{(0,-2)(5,0)(0,4.2)(8.1,6)}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36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{(0,-2)(5,0)(0,4.2)(8.1,6)}</a:t>
            </a:r>
          </a:p>
          <a:p>
            <a:r>
              <a:rPr lang="en-US" dirty="0">
                <a:solidFill>
                  <a:srgbClr val="FFFF00"/>
                </a:solidFill>
              </a:rPr>
              <a:t>NO! </a:t>
            </a:r>
            <a:r>
              <a:rPr lang="en-US" dirty="0"/>
              <a:t>Because when x = 0, the y-value could be -2 or 4.2:</a:t>
            </a:r>
          </a:p>
          <a:p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  </a:t>
            </a:r>
            <a:r>
              <a:rPr lang="en-US" dirty="0"/>
              <a:t>0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-2  or 4.2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500" dirty="0"/>
              <a:t>  </a:t>
            </a:r>
            <a:r>
              <a:rPr lang="en-US" dirty="0"/>
              <a:t>5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0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8.1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6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57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38292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Nikolai </a:t>
            </a:r>
            <a:r>
              <a:rPr lang="en-US" dirty="0" err="1"/>
              <a:t>Lobachevsky</a:t>
            </a:r>
            <a:r>
              <a:rPr lang="en-US" dirty="0"/>
              <a:t> gave the modern "formal" definition of a function as a relation in which every first element has a 			  unique second element</a:t>
            </a:r>
          </a:p>
          <a:p>
            <a:r>
              <a:rPr lang="en-US" dirty="0"/>
              <a:t>		  (1830-ish)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" y="3829729"/>
            <a:ext cx="2266122" cy="3028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0512" y="6611035"/>
            <a:ext cx="74477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https://en.wikipedia.org/wiki/Nikolai_Lobachevsky#/media/File:Lobachevsky.jpg</a:t>
            </a:r>
          </a:p>
        </p:txBody>
      </p:sp>
    </p:spTree>
    <p:extLst>
      <p:ext uri="{BB962C8B-B14F-4D97-AF65-F5344CB8AC3E}">
        <p14:creationId xmlns:p14="http://schemas.microsoft.com/office/powerpoint/2010/main" val="2960963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graph a function, only one of the points fall on a vertical line</a:t>
            </a:r>
          </a:p>
          <a:p>
            <a:endParaRPr lang="en-US" sz="1500" dirty="0"/>
          </a:p>
          <a:p>
            <a:r>
              <a:rPr lang="en-US" sz="2000" dirty="0"/>
              <a:t>a function                            not a function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733800"/>
            <a:ext cx="4162282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127500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C42F4-01AC-4826-8C78-884CE74B51A2}"/>
              </a:ext>
            </a:extLst>
          </p:cNvPr>
          <p:cNvCxnSpPr/>
          <p:nvPr/>
        </p:nvCxnSpPr>
        <p:spPr>
          <a:xfrm>
            <a:off x="8991600" y="3200400"/>
            <a:ext cx="0" cy="358140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87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test whether a formula is a function, you graph it and do the “</a:t>
            </a:r>
            <a:r>
              <a:rPr lang="en-US" dirty="0">
                <a:solidFill>
                  <a:srgbClr val="FFC000"/>
                </a:solidFill>
              </a:rPr>
              <a:t>vertical line test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If it passes the </a:t>
            </a:r>
            <a:r>
              <a:rPr lang="en-US" dirty="0">
                <a:solidFill>
                  <a:srgbClr val="FFC000"/>
                </a:solidFill>
              </a:rPr>
              <a:t>VLT</a:t>
            </a:r>
            <a:r>
              <a:rPr lang="en-US" dirty="0"/>
              <a:t>, it is a function</a:t>
            </a:r>
          </a:p>
        </p:txBody>
      </p:sp>
    </p:spTree>
    <p:extLst>
      <p:ext uri="{BB962C8B-B14F-4D97-AF65-F5344CB8AC3E}">
        <p14:creationId xmlns:p14="http://schemas.microsoft.com/office/powerpoint/2010/main" val="219977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 the mathematics of </a:t>
            </a:r>
            <a:r>
              <a:rPr lang="en-US" altLang="en-US">
                <a:solidFill>
                  <a:schemeClr val="tx1"/>
                </a:solidFill>
              </a:rPr>
              <a:t>CHANGE</a:t>
            </a:r>
          </a:p>
        </p:txBody>
      </p:sp>
      <p:pic>
        <p:nvPicPr>
          <p:cNvPr id="15364" name="Picture 5" descr="http://kelly-waters.me/wp-content/uploads/2012/07/change-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057400"/>
            <a:ext cx="6159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541711_329185230530409_2035452876_n.jpg</a:t>
            </a:r>
          </a:p>
        </p:txBody>
      </p:sp>
    </p:spTree>
    <p:extLst>
      <p:ext uri="{BB962C8B-B14F-4D97-AF65-F5344CB8AC3E}">
        <p14:creationId xmlns:p14="http://schemas.microsoft.com/office/powerpoint/2010/main" val="9559765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function?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286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4" y="2285999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522BC-2E98-4BFA-83B3-8955E905B528}"/>
              </a:ext>
            </a:extLst>
          </p:cNvPr>
          <p:cNvSpPr txBox="1"/>
          <p:nvPr/>
        </p:nvSpPr>
        <p:spPr>
          <a:xfrm>
            <a:off x="160020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6703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function?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286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4" y="2285999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4E052-85C5-485E-8189-88571A58E764}"/>
              </a:ext>
            </a:extLst>
          </p:cNvPr>
          <p:cNvSpPr txBox="1"/>
          <p:nvPr/>
        </p:nvSpPr>
        <p:spPr>
          <a:xfrm>
            <a:off x="125183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34117-45D1-427B-B6FB-B28E97B117F5}"/>
              </a:ext>
            </a:extLst>
          </p:cNvPr>
          <p:cNvSpPr txBox="1"/>
          <p:nvPr/>
        </p:nvSpPr>
        <p:spPr>
          <a:xfrm>
            <a:off x="502920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AC0C98-3FE8-472E-924E-FA9DA1AF4C34}"/>
              </a:ext>
            </a:extLst>
          </p:cNvPr>
          <p:cNvCxnSpPr/>
          <p:nvPr/>
        </p:nvCxnSpPr>
        <p:spPr>
          <a:xfrm>
            <a:off x="8991600" y="3200400"/>
            <a:ext cx="0" cy="358140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60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function?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286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4" y="2285999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4E052-85C5-485E-8189-88571A58E764}"/>
              </a:ext>
            </a:extLst>
          </p:cNvPr>
          <p:cNvSpPr txBox="1"/>
          <p:nvPr/>
        </p:nvSpPr>
        <p:spPr>
          <a:xfrm>
            <a:off x="125183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6F775-C3EC-43F8-B5DA-AD2D5944D40E}"/>
              </a:ext>
            </a:extLst>
          </p:cNvPr>
          <p:cNvSpPr txBox="1"/>
          <p:nvPr/>
        </p:nvSpPr>
        <p:spPr>
          <a:xfrm>
            <a:off x="487680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580891-285D-4766-BCB5-5B790BCDD97B}"/>
              </a:ext>
            </a:extLst>
          </p:cNvPr>
          <p:cNvCxnSpPr/>
          <p:nvPr/>
        </p:nvCxnSpPr>
        <p:spPr>
          <a:xfrm>
            <a:off x="8839200" y="2438400"/>
            <a:ext cx="0" cy="358140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78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it a function?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{(2,1), (4,5), (8,4), (1,0)}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{(0,8), (9,6), (6,6), (9,0)}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{(7,7), (7,8), (8,8), (9,8)}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43A99-FBD8-4DD1-961D-643CC50F61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2971800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DB4A1-A6E5-468B-A122-520C68A7215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21480"/>
            <a:ext cx="2971800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DE20D-F74A-4D47-BCD6-07D77ED91A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4880"/>
            <a:ext cx="2971800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44776-E6D4-4544-95A9-641435140FAC}"/>
              </a:ext>
            </a:extLst>
          </p:cNvPr>
          <p:cNvSpPr/>
          <p:nvPr/>
        </p:nvSpPr>
        <p:spPr>
          <a:xfrm>
            <a:off x="0" y="6553200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4232566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it a function?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{(2,1), (4,5), (8,4), (1,0)}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yes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{(0,8), (9,6), (6,6), (9,0)}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{(7,7), (7,8), (8,8), (9,8)}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43A99-FBD8-4DD1-961D-643CC50F61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2971800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DB4A1-A6E5-468B-A122-520C68A7215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21480"/>
            <a:ext cx="2971800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DE20D-F74A-4D47-BCD6-07D77ED91A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4880"/>
            <a:ext cx="2971800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44776-E6D4-4544-95A9-641435140FAC}"/>
              </a:ext>
            </a:extLst>
          </p:cNvPr>
          <p:cNvSpPr/>
          <p:nvPr/>
        </p:nvSpPr>
        <p:spPr>
          <a:xfrm>
            <a:off x="0" y="6553200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8301793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it a function?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{(2,1), (4,5), (8,4), (1,0)} yes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{(0,8), (9,6), (6,6), (9,0)}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no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{(7,7), (7,8), (8,8), (9,8)}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43A99-FBD8-4DD1-961D-643CC50F61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2971800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DB4A1-A6E5-468B-A122-520C68A7215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21480"/>
            <a:ext cx="2971800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DE20D-F74A-4D47-BCD6-07D77ED91A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4880"/>
            <a:ext cx="2971800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44776-E6D4-4544-95A9-641435140FAC}"/>
              </a:ext>
            </a:extLst>
          </p:cNvPr>
          <p:cNvSpPr/>
          <p:nvPr/>
        </p:nvSpPr>
        <p:spPr>
          <a:xfrm>
            <a:off x="0" y="6553200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843351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it a function?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{(2,1), (4,5), (8,4), (1,0)} yes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{(0,8), (9,6), (6,6), (9,0)} no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{(7,7), (7,8), (8,8), (9,8)}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no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43A99-FBD8-4DD1-961D-643CC50F61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2971800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DB4A1-A6E5-468B-A122-520C68A7215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21480"/>
            <a:ext cx="2971800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DE20D-F74A-4D47-BCD6-07D77ED91A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4880"/>
            <a:ext cx="2971800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44776-E6D4-4544-95A9-641435140FAC}"/>
              </a:ext>
            </a:extLst>
          </p:cNvPr>
          <p:cNvSpPr/>
          <p:nvPr/>
        </p:nvSpPr>
        <p:spPr>
          <a:xfrm>
            <a:off x="0" y="6553200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5480804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it a function?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{(2,1), (4,5), (8,4), (1,0)} yes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{(0,8), (9,6), (6,6), (9,0)} no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{(7,7), (7,8), (8,8), (9,8)} no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43A99-FBD8-4DD1-961D-643CC50F61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2971800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DB4A1-A6E5-468B-A122-520C68A7215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21480"/>
            <a:ext cx="2971800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DE20D-F74A-4D47-BCD6-07D77ED91A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4880"/>
            <a:ext cx="2971800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44776-E6D4-4544-95A9-641435140FAC}"/>
              </a:ext>
            </a:extLst>
          </p:cNvPr>
          <p:cNvSpPr/>
          <p:nvPr/>
        </p:nvSpPr>
        <p:spPr>
          <a:xfrm>
            <a:off x="0" y="6553200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92B0D-0F35-4774-8AB1-C21F48966B48}"/>
              </a:ext>
            </a:extLst>
          </p:cNvPr>
          <p:cNvSpPr txBox="1"/>
          <p:nvPr/>
        </p:nvSpPr>
        <p:spPr>
          <a:xfrm>
            <a:off x="370340" y="4046994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84621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it a function?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{(2,1), (4,5), (8,4), (1,0)} yes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{(0,8), (9,6), (6,6), (9,0)} no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{(7,7), (7,8), (8,8), (9,8)} no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43A99-FBD8-4DD1-961D-643CC50F61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2971800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DB4A1-A6E5-468B-A122-520C68A7215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21480"/>
            <a:ext cx="2971800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DE20D-F74A-4D47-BCD6-07D77ED91A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4880"/>
            <a:ext cx="2971800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44776-E6D4-4544-95A9-641435140FAC}"/>
              </a:ext>
            </a:extLst>
          </p:cNvPr>
          <p:cNvSpPr/>
          <p:nvPr/>
        </p:nvSpPr>
        <p:spPr>
          <a:xfrm>
            <a:off x="0" y="6553200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C3540-C738-4C4F-A790-2EC93CC45AF3}"/>
              </a:ext>
            </a:extLst>
          </p:cNvPr>
          <p:cNvSpPr txBox="1"/>
          <p:nvPr/>
        </p:nvSpPr>
        <p:spPr>
          <a:xfrm>
            <a:off x="370340" y="4046994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07FC6-F1C3-4B6B-BF63-013A57407EDF}"/>
              </a:ext>
            </a:extLst>
          </p:cNvPr>
          <p:cNvSpPr txBox="1"/>
          <p:nvPr/>
        </p:nvSpPr>
        <p:spPr>
          <a:xfrm>
            <a:off x="3276600" y="4473714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2492359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it a function?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{(2,1), (4,5), (8,4), (1,0)} yes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{(0,8), (9,6), (6,6), (9,0)} no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{(7,7), (7,8), (8,8), (9,8)} no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43A99-FBD8-4DD1-961D-643CC50F61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2971800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DB4A1-A6E5-468B-A122-520C68A7215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21480"/>
            <a:ext cx="2971800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DE20D-F74A-4D47-BCD6-07D77ED91A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4880"/>
            <a:ext cx="2971800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44776-E6D4-4544-95A9-641435140FAC}"/>
              </a:ext>
            </a:extLst>
          </p:cNvPr>
          <p:cNvSpPr/>
          <p:nvPr/>
        </p:nvSpPr>
        <p:spPr>
          <a:xfrm>
            <a:off x="0" y="6553200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C3540-C738-4C4F-A790-2EC93CC45AF3}"/>
              </a:ext>
            </a:extLst>
          </p:cNvPr>
          <p:cNvSpPr txBox="1"/>
          <p:nvPr/>
        </p:nvSpPr>
        <p:spPr>
          <a:xfrm>
            <a:off x="370340" y="4046994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07FC6-F1C3-4B6B-BF63-013A57407EDF}"/>
              </a:ext>
            </a:extLst>
          </p:cNvPr>
          <p:cNvSpPr txBox="1"/>
          <p:nvPr/>
        </p:nvSpPr>
        <p:spPr>
          <a:xfrm>
            <a:off x="3276600" y="4473714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3A1DF-CC87-428A-94CF-F3423937797A}"/>
              </a:ext>
            </a:extLst>
          </p:cNvPr>
          <p:cNvSpPr txBox="1"/>
          <p:nvPr/>
        </p:nvSpPr>
        <p:spPr>
          <a:xfrm>
            <a:off x="6172200" y="4626114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76428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Symbol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∆</a:t>
            </a:r>
            <a:r>
              <a:rPr lang="en-US" altLang="en-US" dirty="0"/>
              <a:t> means “change”</a:t>
            </a:r>
          </a:p>
          <a:p>
            <a:endParaRPr lang="en-US" altLang="en-US" dirty="0"/>
          </a:p>
          <a:p>
            <a:r>
              <a:rPr lang="en-US" altLang="en-US" dirty="0"/>
              <a:t>	∆x means the change in x</a:t>
            </a:r>
          </a:p>
          <a:p>
            <a:endParaRPr lang="en-US" altLang="en-US" sz="2000" dirty="0"/>
          </a:p>
          <a:p>
            <a:r>
              <a:rPr lang="en-US" altLang="en-US" dirty="0"/>
              <a:t>	∆y means the change in y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027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918593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Naturally, there is a special symbol for functions</a:t>
            </a:r>
          </a:p>
          <a:p>
            <a:endParaRPr lang="en-US" sz="2000" dirty="0"/>
          </a:p>
          <a:p>
            <a:r>
              <a:rPr lang="en-US" dirty="0"/>
              <a:t>Where you used to write</a:t>
            </a:r>
          </a:p>
          <a:p>
            <a:r>
              <a:rPr lang="en-US" dirty="0"/>
              <a:t>	y = 8x + 13</a:t>
            </a:r>
          </a:p>
          <a:p>
            <a:r>
              <a:rPr lang="en-US" dirty="0"/>
              <a:t>A function is written: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5400" dirty="0"/>
              <a:t>ƒ</a:t>
            </a:r>
            <a:r>
              <a:rPr lang="en-US" dirty="0"/>
              <a:t>(x) = 8x + 13</a:t>
            </a:r>
          </a:p>
          <a:p>
            <a:pPr>
              <a:spcBef>
                <a:spcPts val="0"/>
              </a:spcBef>
            </a:pPr>
            <a:r>
              <a:rPr lang="en-US" dirty="0"/>
              <a:t>read as: “f of x”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68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Alexis Claude </a:t>
            </a:r>
            <a:r>
              <a:rPr lang="en-US" dirty="0" err="1"/>
              <a:t>Clairaut</a:t>
            </a:r>
            <a:r>
              <a:rPr lang="en-US" dirty="0"/>
              <a:t> introduced the familiar notation "</a:t>
            </a:r>
            <a:r>
              <a:rPr lang="en-US" sz="5400" dirty="0"/>
              <a:t>ƒ</a:t>
            </a:r>
            <a:r>
              <a:rPr lang="en-US" dirty="0"/>
              <a:t>(x)" in 1734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3987"/>
            <a:ext cx="2895600" cy="3384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6553200"/>
            <a:ext cx="7391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https://en.wikipedia.org/wiki/Alexis_Clairaut#/media/File:Alexis_Clairault.jpg</a:t>
            </a:r>
          </a:p>
        </p:txBody>
      </p:sp>
    </p:spTree>
    <p:extLst>
      <p:ext uri="{BB962C8B-B14F-4D97-AF65-F5344CB8AC3E}">
        <p14:creationId xmlns:p14="http://schemas.microsoft.com/office/powerpoint/2010/main" val="2593149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ƒ(x)  shows that the formula uses “x” as the input and the output depends on it</a:t>
            </a:r>
          </a:p>
          <a:p>
            <a:endParaRPr lang="en-US" dirty="0"/>
          </a:p>
          <a:p>
            <a:r>
              <a:rPr lang="en-US" dirty="0"/>
              <a:t>y = ƒ(x) </a:t>
            </a:r>
          </a:p>
        </p:txBody>
      </p:sp>
    </p:spTree>
    <p:extLst>
      <p:ext uri="{BB962C8B-B14F-4D97-AF65-F5344CB8AC3E}">
        <p14:creationId xmlns:p14="http://schemas.microsoft.com/office/powerpoint/2010/main" val="3030386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</a:t>
            </a:r>
            <a:r>
              <a:rPr lang="en-US" dirty="0">
                <a:solidFill>
                  <a:srgbClr val="FFC000"/>
                </a:solidFill>
              </a:rPr>
              <a:t>evaluate </a:t>
            </a:r>
            <a:r>
              <a:rPr lang="en-US" dirty="0"/>
              <a:t>a function, you need to substitute the given value for </a:t>
            </a:r>
            <a:r>
              <a:rPr lang="en-US" i="1" dirty="0"/>
              <a:t>x</a:t>
            </a:r>
            <a:r>
              <a:rPr lang="en-US" dirty="0"/>
              <a:t> in the formula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26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ƒ(3)  means  “evaluate the function for x=3”</a:t>
            </a:r>
          </a:p>
        </p:txBody>
      </p:sp>
    </p:spTree>
    <p:extLst>
      <p:ext uri="{BB962C8B-B14F-4D97-AF65-F5344CB8AC3E}">
        <p14:creationId xmlns:p14="http://schemas.microsoft.com/office/powerpoint/2010/main" val="1711755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Evaluating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Order of Operations to get the right answer is: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	P	parentheses</a:t>
            </a:r>
          </a:p>
          <a:p>
            <a:pPr>
              <a:spcBef>
                <a:spcPts val="0"/>
              </a:spcBef>
            </a:pPr>
            <a:r>
              <a:rPr lang="en-US" dirty="0"/>
              <a:t>	E	exponents</a:t>
            </a:r>
          </a:p>
          <a:p>
            <a:pPr>
              <a:spcBef>
                <a:spcPts val="0"/>
              </a:spcBef>
            </a:pPr>
            <a:r>
              <a:rPr lang="en-US" dirty="0"/>
              <a:t>	M	multiplication</a:t>
            </a:r>
          </a:p>
          <a:p>
            <a:pPr>
              <a:spcBef>
                <a:spcPts val="0"/>
              </a:spcBef>
            </a:pPr>
            <a:r>
              <a:rPr lang="en-US" dirty="0"/>
              <a:t>	D	division</a:t>
            </a:r>
          </a:p>
          <a:p>
            <a:pPr>
              <a:spcBef>
                <a:spcPts val="0"/>
              </a:spcBef>
            </a:pPr>
            <a:r>
              <a:rPr lang="en-US" dirty="0"/>
              <a:t>	A	addition</a:t>
            </a:r>
          </a:p>
          <a:p>
            <a:pPr>
              <a:spcBef>
                <a:spcPts val="0"/>
              </a:spcBef>
            </a:pPr>
            <a:r>
              <a:rPr lang="en-US" dirty="0"/>
              <a:t>	S	subtraction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91200" y="3657600"/>
            <a:ext cx="3352800" cy="3124200"/>
            <a:chOff x="5791200" y="3657600"/>
            <a:chExt cx="3352800" cy="31242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6477000" y="4191000"/>
              <a:ext cx="2667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/>
                <a:t>Done at the same </a:t>
              </a:r>
            </a:p>
            <a:p>
              <a:pPr>
                <a:spcBef>
                  <a:spcPts val="0"/>
                </a:spcBef>
              </a:pPr>
              <a:r>
                <a:rPr lang="en-US" sz="2000" dirty="0"/>
                <a:t>time left to right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477000" y="5410200"/>
              <a:ext cx="2667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/>
                <a:t>Done at the same </a:t>
              </a:r>
            </a:p>
            <a:p>
              <a:pPr>
                <a:spcBef>
                  <a:spcPts val="0"/>
                </a:spcBef>
              </a:pPr>
              <a:r>
                <a:rPr lang="en-US" sz="2000" dirty="0"/>
                <a:t>time left to right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791200" y="3657600"/>
              <a:ext cx="2667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0" dirty="0">
                  <a:latin typeface="Arial Narrow" pitchFamily="34" charset="0"/>
                </a:rPr>
                <a:t>&gt;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5791200" y="4876800"/>
              <a:ext cx="2667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0" dirty="0">
                  <a:latin typeface="Arial Narrow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9420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8x + 13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</a:t>
            </a:r>
          </a:p>
          <a:p>
            <a:endParaRPr lang="en-US" sz="1000" dirty="0"/>
          </a:p>
          <a:p>
            <a:r>
              <a:rPr lang="en-US" dirty="0"/>
              <a:t>Calculate ƒ(-1) </a:t>
            </a:r>
          </a:p>
          <a:p>
            <a:endParaRPr lang="en-US" sz="1000" dirty="0"/>
          </a:p>
          <a:p>
            <a:r>
              <a:rPr lang="en-US" dirty="0"/>
              <a:t>Calculate ƒ(1)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596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8x + 13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 		</a:t>
            </a:r>
            <a:r>
              <a:rPr lang="en-US" dirty="0">
                <a:solidFill>
                  <a:srgbClr val="FFFF00"/>
                </a:solidFill>
              </a:rPr>
              <a:t>29</a:t>
            </a:r>
          </a:p>
          <a:p>
            <a:endParaRPr lang="en-US" sz="1000" dirty="0"/>
          </a:p>
          <a:p>
            <a:r>
              <a:rPr lang="en-US" dirty="0"/>
              <a:t>Calculate ƒ(-1) = </a:t>
            </a:r>
          </a:p>
          <a:p>
            <a:endParaRPr lang="en-US" sz="1000" dirty="0"/>
          </a:p>
          <a:p>
            <a:r>
              <a:rPr lang="en-US" dirty="0"/>
              <a:t>Calculate ƒ(1)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048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8x + 13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 		29</a:t>
            </a:r>
          </a:p>
          <a:p>
            <a:endParaRPr lang="en-US" sz="1000" dirty="0"/>
          </a:p>
          <a:p>
            <a:r>
              <a:rPr lang="en-US" dirty="0"/>
              <a:t>Calculate ƒ(-1) = 		</a:t>
            </a:r>
            <a:r>
              <a:rPr lang="en-US" sz="2000" dirty="0"/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5</a:t>
            </a:r>
            <a:r>
              <a:rPr lang="en-US" dirty="0"/>
              <a:t> </a:t>
            </a:r>
          </a:p>
          <a:p>
            <a:endParaRPr lang="en-US" sz="1000" dirty="0"/>
          </a:p>
          <a:p>
            <a:r>
              <a:rPr lang="en-US" dirty="0"/>
              <a:t>Calculate ƒ(1) =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5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500"/>
              <a:t>Another Way to Write It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dirty="0">
                <a:solidFill>
                  <a:srgbClr val="FFC000"/>
                </a:solidFill>
              </a:rPr>
              <a:t>d</a:t>
            </a:r>
            <a:r>
              <a:rPr lang="en-US" altLang="en-US" dirty="0"/>
              <a:t>” also means change</a:t>
            </a:r>
          </a:p>
          <a:p>
            <a:endParaRPr lang="en-US" altLang="en-US" dirty="0"/>
          </a:p>
          <a:p>
            <a:r>
              <a:rPr lang="en-US" altLang="en-US" dirty="0"/>
              <a:t>	dx means the change in x</a:t>
            </a:r>
          </a:p>
          <a:p>
            <a:endParaRPr lang="en-US" altLang="en-US" sz="2000" dirty="0"/>
          </a:p>
          <a:p>
            <a:r>
              <a:rPr lang="en-US" altLang="en-US" dirty="0"/>
              <a:t>	</a:t>
            </a:r>
            <a:r>
              <a:rPr lang="en-US" altLang="en-US" dirty="0" err="1"/>
              <a:t>dy</a:t>
            </a:r>
            <a:r>
              <a:rPr lang="en-US" altLang="en-US" dirty="0"/>
              <a:t> means the change in 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59596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8x + 13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 		29</a:t>
            </a:r>
          </a:p>
          <a:p>
            <a:endParaRPr lang="en-US" sz="1000" dirty="0"/>
          </a:p>
          <a:p>
            <a:r>
              <a:rPr lang="en-US" dirty="0"/>
              <a:t>Calculate ƒ(-1) = 		</a:t>
            </a:r>
            <a:r>
              <a:rPr lang="en-US" sz="2000" dirty="0"/>
              <a:t> </a:t>
            </a:r>
            <a:r>
              <a:rPr lang="en-US" dirty="0"/>
              <a:t> 5 </a:t>
            </a:r>
          </a:p>
          <a:p>
            <a:endParaRPr lang="en-US" sz="1000" dirty="0"/>
          </a:p>
          <a:p>
            <a:r>
              <a:rPr lang="en-US" dirty="0"/>
              <a:t>Calculate ƒ(1) = 		</a:t>
            </a:r>
            <a:r>
              <a:rPr lang="en-US" dirty="0">
                <a:solidFill>
                  <a:srgbClr val="FFFF00"/>
                </a:solidFill>
              </a:rPr>
              <a:t>21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74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035877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“legal” values for a function are called:</a:t>
            </a:r>
          </a:p>
          <a:p>
            <a:r>
              <a:rPr lang="en-US" dirty="0">
                <a:solidFill>
                  <a:srgbClr val="FFC000"/>
                </a:solidFill>
              </a:rPr>
              <a:t>Domain</a:t>
            </a:r>
            <a:r>
              <a:rPr lang="en-US" dirty="0"/>
              <a:t> - the </a:t>
            </a:r>
            <a:r>
              <a:rPr lang="en-US" i="1" dirty="0" err="1"/>
              <a:t>x</a:t>
            </a:r>
            <a:r>
              <a:rPr lang="en-US" dirty="0" err="1"/>
              <a:t>s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Range</a:t>
            </a:r>
            <a:r>
              <a:rPr lang="en-US" dirty="0"/>
              <a:t> - the </a:t>
            </a:r>
            <a:r>
              <a:rPr lang="en-US" i="1" dirty="0" err="1"/>
              <a:t>y</a:t>
            </a:r>
            <a:r>
              <a:rPr lang="en-US" dirty="0" err="1"/>
              <a:t>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300" dirty="0"/>
              <a:t>(aid to memory: x comes before y; d comes before 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492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domain for this function:</a:t>
            </a:r>
          </a:p>
          <a:p>
            <a:r>
              <a:rPr lang="en-US" dirty="0"/>
              <a:t>	{(0,-2)(5,0)(13,4.2)(8.1,6)}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48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domain for this function:</a:t>
            </a:r>
          </a:p>
          <a:p>
            <a:r>
              <a:rPr lang="en-US" dirty="0"/>
              <a:t>	{(0,-2)(5,0)(13,4.2)(8.1,6)}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Domain = 0,5,13,8.1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249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range for this function:</a:t>
            </a:r>
          </a:p>
          <a:p>
            <a:r>
              <a:rPr lang="en-US" dirty="0"/>
              <a:t>	{(0,-2)(5,0)(13,4.2)(8.1,6)}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288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range for this function:</a:t>
            </a:r>
          </a:p>
          <a:p>
            <a:r>
              <a:rPr lang="en-US" dirty="0"/>
              <a:t>	{(0,-2)(5,0)(13,4.2)(8.1,6)}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Range = -2,0,4.2,6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271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644545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“poly” means “many”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nomials</a:t>
            </a:r>
            <a:r>
              <a:rPr lang="en-US" dirty="0"/>
              <a:t>” means “names” 			 			  (variables)</a:t>
            </a:r>
          </a:p>
        </p:txBody>
      </p:sp>
    </p:spTree>
    <p:extLst>
      <p:ext uri="{BB962C8B-B14F-4D97-AF65-F5344CB8AC3E}">
        <p14:creationId xmlns:p14="http://schemas.microsoft.com/office/powerpoint/2010/main" val="41031133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Polynomials – algebraic formulas with only non-negative integer exponents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3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∆ Increments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C000"/>
                </a:solidFill>
              </a:rPr>
              <a:t>increment</a:t>
            </a:r>
            <a:r>
              <a:rPr lang="en-US" dirty="0"/>
              <a:t> Δ is the final value minus the initial value:</a:t>
            </a:r>
          </a:p>
          <a:p>
            <a:endParaRPr lang="en-US" sz="2000" dirty="0"/>
          </a:p>
          <a:p>
            <a:r>
              <a:rPr lang="en-US" sz="3500" dirty="0" err="1"/>
              <a:t>Δx</a:t>
            </a:r>
            <a:r>
              <a:rPr lang="en-US" sz="3500" dirty="0"/>
              <a:t> (the change in x) = </a:t>
            </a:r>
            <a:r>
              <a:rPr lang="en-US" sz="3500" dirty="0" err="1"/>
              <a:t>x</a:t>
            </a:r>
            <a:r>
              <a:rPr lang="en-US" sz="3500" baseline="-25000" dirty="0" err="1"/>
              <a:t>final</a:t>
            </a:r>
            <a:r>
              <a:rPr lang="en-US" sz="3500" baseline="-25000" dirty="0"/>
              <a:t>  </a:t>
            </a:r>
            <a:r>
              <a:rPr lang="en-US" sz="3500" dirty="0"/>
              <a:t>- </a:t>
            </a:r>
            <a:r>
              <a:rPr lang="en-US" sz="3500" dirty="0" err="1"/>
              <a:t>x</a:t>
            </a:r>
            <a:r>
              <a:rPr lang="en-US" sz="3500" baseline="-25000" dirty="0" err="1"/>
              <a:t>initial</a:t>
            </a:r>
            <a:endParaRPr lang="en-US" sz="3500" dirty="0"/>
          </a:p>
          <a:p>
            <a:r>
              <a:rPr lang="en-US" sz="3500" dirty="0" err="1"/>
              <a:t>Δy</a:t>
            </a:r>
            <a:r>
              <a:rPr lang="en-US" sz="3500" dirty="0"/>
              <a:t> (the change in y) = </a:t>
            </a:r>
            <a:r>
              <a:rPr lang="en-US" sz="3500" dirty="0" err="1"/>
              <a:t>y</a:t>
            </a:r>
            <a:r>
              <a:rPr lang="en-US" sz="3500" baseline="-25000" dirty="0" err="1"/>
              <a:t>final</a:t>
            </a:r>
            <a:r>
              <a:rPr lang="en-US" sz="3500" baseline="-25000" dirty="0"/>
              <a:t>  </a:t>
            </a:r>
            <a:r>
              <a:rPr lang="en-US" sz="3500" dirty="0"/>
              <a:t>- </a:t>
            </a:r>
            <a:r>
              <a:rPr lang="en-US" sz="3500" dirty="0" err="1"/>
              <a:t>y</a:t>
            </a:r>
            <a:r>
              <a:rPr lang="en-US" sz="3500" baseline="-25000" dirty="0" err="1"/>
              <a:t>initial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635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/>
          <a:lstStyle/>
          <a:p>
            <a:r>
              <a:rPr lang="en-US" dirty="0"/>
              <a:t>Contain many variables:</a:t>
            </a:r>
          </a:p>
          <a:p>
            <a:endParaRPr lang="en-US" dirty="0"/>
          </a:p>
          <a:p>
            <a:endParaRPr lang="en-US" sz="3300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379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Parts of a polynomial: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C000"/>
                </a:solidFill>
              </a:rPr>
              <a:t>Terms</a:t>
            </a:r>
            <a:r>
              <a:rPr lang="en-US" dirty="0"/>
              <a:t> are separated by  </a:t>
            </a:r>
          </a:p>
          <a:p>
            <a:r>
              <a:rPr lang="en-US" dirty="0"/>
              <a:t>		+  -  or  =   signs</a:t>
            </a:r>
          </a:p>
        </p:txBody>
      </p:sp>
    </p:spTree>
    <p:extLst>
      <p:ext uri="{BB962C8B-B14F-4D97-AF65-F5344CB8AC3E}">
        <p14:creationId xmlns:p14="http://schemas.microsoft.com/office/powerpoint/2010/main" val="19402695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/>
          <a:lstStyle/>
          <a:p>
            <a:r>
              <a:rPr lang="en-US" dirty="0"/>
              <a:t>Each “</a:t>
            </a:r>
            <a:r>
              <a:rPr lang="en-US" dirty="0">
                <a:solidFill>
                  <a:srgbClr val="FFC000"/>
                </a:solidFill>
              </a:rPr>
              <a:t>term</a:t>
            </a:r>
            <a:r>
              <a:rPr lang="en-US" dirty="0"/>
              <a:t>” is separated by a “+” “-” or “=”:</a:t>
            </a:r>
          </a:p>
          <a:p>
            <a:endParaRPr lang="en-US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C075B-240F-489D-BB86-B795536701B3}"/>
              </a:ext>
            </a:extLst>
          </p:cNvPr>
          <p:cNvSpPr txBox="1">
            <a:spLocks/>
          </p:cNvSpPr>
          <p:nvPr/>
        </p:nvSpPr>
        <p:spPr bwMode="auto">
          <a:xfrm>
            <a:off x="76200" y="3886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43E4A-6919-4A27-9D98-8A33E0B1AF68}"/>
              </a:ext>
            </a:extLst>
          </p:cNvPr>
          <p:cNvSpPr txBox="1">
            <a:spLocks/>
          </p:cNvSpPr>
          <p:nvPr/>
        </p:nvSpPr>
        <p:spPr bwMode="auto">
          <a:xfrm>
            <a:off x="1600200" y="3886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961415-492E-4804-B3A0-D5F0F66FF012}"/>
              </a:ext>
            </a:extLst>
          </p:cNvPr>
          <p:cNvSpPr txBox="1">
            <a:spLocks/>
          </p:cNvSpPr>
          <p:nvPr/>
        </p:nvSpPr>
        <p:spPr bwMode="auto">
          <a:xfrm>
            <a:off x="3505200" y="3886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5BE6FC-4E6F-4323-B441-C4FBB95A7375}"/>
              </a:ext>
            </a:extLst>
          </p:cNvPr>
          <p:cNvSpPr txBox="1">
            <a:spLocks/>
          </p:cNvSpPr>
          <p:nvPr/>
        </p:nvSpPr>
        <p:spPr bwMode="auto">
          <a:xfrm>
            <a:off x="5562600" y="3888357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858030-1FB1-4934-96C3-76E13E50FE07}"/>
              </a:ext>
            </a:extLst>
          </p:cNvPr>
          <p:cNvSpPr txBox="1">
            <a:spLocks/>
          </p:cNvSpPr>
          <p:nvPr/>
        </p:nvSpPr>
        <p:spPr bwMode="auto">
          <a:xfrm>
            <a:off x="7620000" y="3886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term5</a:t>
            </a:r>
          </a:p>
        </p:txBody>
      </p:sp>
    </p:spTree>
    <p:extLst>
      <p:ext uri="{BB962C8B-B14F-4D97-AF65-F5344CB8AC3E}">
        <p14:creationId xmlns:p14="http://schemas.microsoft.com/office/powerpoint/2010/main" val="31657600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3716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number multiplying a variable term is called a </a:t>
            </a:r>
            <a:r>
              <a:rPr lang="en-US" dirty="0">
                <a:solidFill>
                  <a:srgbClr val="FFC000"/>
                </a:solidFill>
              </a:rPr>
              <a:t>coefficient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that is not multiplying any variable term is called a </a:t>
            </a:r>
            <a:r>
              <a:rPr lang="en-US" dirty="0">
                <a:solidFill>
                  <a:srgbClr val="FFC000"/>
                </a:solidFill>
              </a:rPr>
              <a:t>constant</a:t>
            </a:r>
            <a:endParaRPr lang="en-US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587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/>
              <a:t>The number multiplying each term is called the “</a:t>
            </a:r>
            <a:r>
              <a:rPr lang="en-US" dirty="0">
                <a:solidFill>
                  <a:srgbClr val="FFC000"/>
                </a:solidFill>
              </a:rPr>
              <a:t>coefficient</a:t>
            </a:r>
            <a:r>
              <a:rPr lang="en-US" dirty="0"/>
              <a:t>”:</a:t>
            </a:r>
          </a:p>
          <a:p>
            <a:endParaRPr lang="en-US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C075B-240F-489D-BB86-B795536701B3}"/>
              </a:ext>
            </a:extLst>
          </p:cNvPr>
          <p:cNvSpPr txBox="1">
            <a:spLocks/>
          </p:cNvSpPr>
          <p:nvPr/>
        </p:nvSpPr>
        <p:spPr bwMode="auto">
          <a:xfrm>
            <a:off x="1524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coeff</a:t>
            </a:r>
            <a:endParaRPr lang="en-US" sz="2500" dirty="0"/>
          </a:p>
          <a:p>
            <a:r>
              <a:rPr lang="en-US" sz="2500" dirty="0"/>
              <a:t>term1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43E4A-6919-4A27-9D98-8A33E0B1AF68}"/>
              </a:ext>
            </a:extLst>
          </p:cNvPr>
          <p:cNvSpPr txBox="1">
            <a:spLocks/>
          </p:cNvSpPr>
          <p:nvPr/>
        </p:nvSpPr>
        <p:spPr bwMode="auto">
          <a:xfrm>
            <a:off x="16002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coeff</a:t>
            </a:r>
            <a:endParaRPr lang="en-US" sz="2500" dirty="0"/>
          </a:p>
          <a:p>
            <a:r>
              <a:rPr lang="en-US" sz="2500" dirty="0"/>
              <a:t>term2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961415-492E-4804-B3A0-D5F0F66FF012}"/>
              </a:ext>
            </a:extLst>
          </p:cNvPr>
          <p:cNvSpPr txBox="1">
            <a:spLocks/>
          </p:cNvSpPr>
          <p:nvPr/>
        </p:nvSpPr>
        <p:spPr bwMode="auto">
          <a:xfrm>
            <a:off x="33528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coeff</a:t>
            </a:r>
            <a:endParaRPr lang="en-US" sz="2500" dirty="0"/>
          </a:p>
          <a:p>
            <a:r>
              <a:rPr lang="en-US" sz="2500" dirty="0"/>
              <a:t>term3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5BE6FC-4E6F-4323-B441-C4FBB95A7375}"/>
              </a:ext>
            </a:extLst>
          </p:cNvPr>
          <p:cNvSpPr txBox="1">
            <a:spLocks/>
          </p:cNvSpPr>
          <p:nvPr/>
        </p:nvSpPr>
        <p:spPr bwMode="auto">
          <a:xfrm>
            <a:off x="5334000" y="4572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coeff</a:t>
            </a:r>
            <a:endParaRPr lang="en-US" sz="2500" dirty="0"/>
          </a:p>
          <a:p>
            <a:r>
              <a:rPr lang="en-US" sz="2500" dirty="0"/>
              <a:t>term4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858030-1FB1-4934-96C3-76E13E50FE07}"/>
              </a:ext>
            </a:extLst>
          </p:cNvPr>
          <p:cNvSpPr txBox="1">
            <a:spLocks/>
          </p:cNvSpPr>
          <p:nvPr/>
        </p:nvSpPr>
        <p:spPr bwMode="auto">
          <a:xfrm>
            <a:off x="7315200" y="45720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constant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D4E344-A866-4438-B517-4DA22E68CF76}"/>
              </a:ext>
            </a:extLst>
          </p:cNvPr>
          <p:cNvCxnSpPr/>
          <p:nvPr/>
        </p:nvCxnSpPr>
        <p:spPr>
          <a:xfrm flipH="1" flipV="1">
            <a:off x="381000" y="3886200"/>
            <a:ext cx="228600" cy="683643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DF55FB-69D3-4F39-94F5-991EFA179301}"/>
              </a:ext>
            </a:extLst>
          </p:cNvPr>
          <p:cNvCxnSpPr/>
          <p:nvPr/>
        </p:nvCxnSpPr>
        <p:spPr>
          <a:xfrm flipH="1" flipV="1">
            <a:off x="1981200" y="3886200"/>
            <a:ext cx="228600" cy="683643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045450-B7B7-404F-861D-D00791627614}"/>
              </a:ext>
            </a:extLst>
          </p:cNvPr>
          <p:cNvCxnSpPr/>
          <p:nvPr/>
        </p:nvCxnSpPr>
        <p:spPr>
          <a:xfrm flipH="1" flipV="1">
            <a:off x="3657600" y="3886200"/>
            <a:ext cx="228600" cy="683643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E1B472-5E57-4432-8722-F46978E8DEA7}"/>
              </a:ext>
            </a:extLst>
          </p:cNvPr>
          <p:cNvCxnSpPr/>
          <p:nvPr/>
        </p:nvCxnSpPr>
        <p:spPr>
          <a:xfrm flipH="1" flipV="1">
            <a:off x="5638800" y="3886200"/>
            <a:ext cx="228600" cy="683643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4F9024-B684-4325-B92B-E5EA4E23B36B}"/>
              </a:ext>
            </a:extLst>
          </p:cNvPr>
          <p:cNvCxnSpPr>
            <a:cxnSpLocks/>
          </p:cNvCxnSpPr>
          <p:nvPr/>
        </p:nvCxnSpPr>
        <p:spPr>
          <a:xfrm flipV="1">
            <a:off x="7924800" y="3923581"/>
            <a:ext cx="76200" cy="685801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0617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Degree</a:t>
            </a:r>
            <a:r>
              <a:rPr lang="en-US" dirty="0"/>
              <a:t> of a polynomial</a:t>
            </a:r>
          </a:p>
          <a:p>
            <a:r>
              <a:rPr lang="en-US" dirty="0"/>
              <a:t>	Sum the exponents in each </a:t>
            </a:r>
          </a:p>
          <a:p>
            <a:r>
              <a:rPr lang="en-US" dirty="0"/>
              <a:t>		term</a:t>
            </a:r>
          </a:p>
          <a:p>
            <a:r>
              <a:rPr lang="en-US" dirty="0"/>
              <a:t>	The </a:t>
            </a:r>
            <a:r>
              <a:rPr lang="en-US" dirty="0">
                <a:solidFill>
                  <a:schemeClr val="tx1"/>
                </a:solidFill>
              </a:rPr>
              <a:t>largest</a:t>
            </a:r>
            <a:r>
              <a:rPr lang="en-US" dirty="0"/>
              <a:t> sum is the </a:t>
            </a:r>
          </a:p>
          <a:p>
            <a:r>
              <a:rPr lang="en-US" dirty="0"/>
              <a:t>		degree of the polynomial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84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/>
              <a:t>The largest exponent determines the “</a:t>
            </a:r>
            <a:r>
              <a:rPr lang="en-US" dirty="0">
                <a:solidFill>
                  <a:srgbClr val="FFC000"/>
                </a:solidFill>
              </a:rPr>
              <a:t>degree</a:t>
            </a:r>
            <a:r>
              <a:rPr lang="en-US" dirty="0"/>
              <a:t>” of the polynomial:</a:t>
            </a:r>
          </a:p>
          <a:p>
            <a:endParaRPr lang="en-US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C075B-240F-489D-BB86-B795536701B3}"/>
              </a:ext>
            </a:extLst>
          </p:cNvPr>
          <p:cNvSpPr txBox="1">
            <a:spLocks/>
          </p:cNvSpPr>
          <p:nvPr/>
        </p:nvSpPr>
        <p:spPr bwMode="auto">
          <a:xfrm>
            <a:off x="1524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term1</a:t>
            </a:r>
          </a:p>
          <a:p>
            <a:pPr algn="ctr"/>
            <a:r>
              <a:rPr lang="en-US" sz="2500" dirty="0"/>
              <a:t>=2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43E4A-6919-4A27-9D98-8A33E0B1AF68}"/>
              </a:ext>
            </a:extLst>
          </p:cNvPr>
          <p:cNvSpPr txBox="1">
            <a:spLocks/>
          </p:cNvSpPr>
          <p:nvPr/>
        </p:nvSpPr>
        <p:spPr bwMode="auto">
          <a:xfrm>
            <a:off x="16764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term2</a:t>
            </a:r>
          </a:p>
          <a:p>
            <a:pPr algn="ctr"/>
            <a:r>
              <a:rPr lang="en-US" sz="2500" dirty="0"/>
              <a:t>=1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961415-492E-4804-B3A0-D5F0F66FF012}"/>
              </a:ext>
            </a:extLst>
          </p:cNvPr>
          <p:cNvSpPr txBox="1">
            <a:spLocks/>
          </p:cNvSpPr>
          <p:nvPr/>
        </p:nvSpPr>
        <p:spPr bwMode="auto">
          <a:xfrm>
            <a:off x="33528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add</a:t>
            </a:r>
          </a:p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term3</a:t>
            </a:r>
          </a:p>
          <a:p>
            <a:pPr algn="ctr"/>
            <a:r>
              <a:rPr lang="en-US" sz="2500" dirty="0"/>
              <a:t>=4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5BE6FC-4E6F-4323-B441-C4FBB95A7375}"/>
              </a:ext>
            </a:extLst>
          </p:cNvPr>
          <p:cNvSpPr txBox="1">
            <a:spLocks/>
          </p:cNvSpPr>
          <p:nvPr/>
        </p:nvSpPr>
        <p:spPr bwMode="auto">
          <a:xfrm>
            <a:off x="5486400" y="4572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term4 </a:t>
            </a:r>
          </a:p>
          <a:p>
            <a:pPr algn="ctr"/>
            <a:r>
              <a:rPr lang="en-US" sz="2500" dirty="0"/>
              <a:t>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858030-1FB1-4934-96C3-76E13E50FE07}"/>
              </a:ext>
            </a:extLst>
          </p:cNvPr>
          <p:cNvSpPr txBox="1">
            <a:spLocks/>
          </p:cNvSpPr>
          <p:nvPr/>
        </p:nvSpPr>
        <p:spPr bwMode="auto">
          <a:xfrm>
            <a:off x="7086600" y="45720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constant</a:t>
            </a:r>
          </a:p>
          <a:p>
            <a:pPr algn="ctr"/>
            <a:r>
              <a:rPr lang="en-US" sz="2500" dirty="0"/>
              <a:t>exponent is 0</a:t>
            </a:r>
          </a:p>
          <a:p>
            <a:pPr algn="ctr"/>
            <a:r>
              <a:rPr lang="en-US" sz="2500" dirty="0"/>
              <a:t>(x</a:t>
            </a:r>
            <a:r>
              <a:rPr lang="en-US" sz="2500" baseline="30000" dirty="0"/>
              <a:t>0</a:t>
            </a:r>
            <a:r>
              <a:rPr lang="en-US" sz="2500" dirty="0"/>
              <a:t>=1)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D4E344-A866-4438-B517-4DA22E68CF76}"/>
              </a:ext>
            </a:extLst>
          </p:cNvPr>
          <p:cNvCxnSpPr>
            <a:cxnSpLocks/>
          </p:cNvCxnSpPr>
          <p:nvPr/>
        </p:nvCxnSpPr>
        <p:spPr>
          <a:xfrm flipV="1">
            <a:off x="6096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4F9024-B684-4325-B92B-E5EA4E23B36B}"/>
              </a:ext>
            </a:extLst>
          </p:cNvPr>
          <p:cNvCxnSpPr>
            <a:cxnSpLocks/>
          </p:cNvCxnSpPr>
          <p:nvPr/>
        </p:nvCxnSpPr>
        <p:spPr>
          <a:xfrm flipV="1">
            <a:off x="7924800" y="3923581"/>
            <a:ext cx="76200" cy="685801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D73763-0D67-40D6-A3CC-B4C152C6E650}"/>
              </a:ext>
            </a:extLst>
          </p:cNvPr>
          <p:cNvCxnSpPr>
            <a:cxnSpLocks/>
          </p:cNvCxnSpPr>
          <p:nvPr/>
        </p:nvCxnSpPr>
        <p:spPr>
          <a:xfrm flipV="1">
            <a:off x="21336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DECD4A-5AE1-4B50-B706-46603EA086D7}"/>
              </a:ext>
            </a:extLst>
          </p:cNvPr>
          <p:cNvCxnSpPr>
            <a:cxnSpLocks/>
          </p:cNvCxnSpPr>
          <p:nvPr/>
        </p:nvCxnSpPr>
        <p:spPr>
          <a:xfrm flipV="1">
            <a:off x="39624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9FBA1C-0F0E-494D-8829-13962512F6E2}"/>
              </a:ext>
            </a:extLst>
          </p:cNvPr>
          <p:cNvCxnSpPr>
            <a:cxnSpLocks/>
          </p:cNvCxnSpPr>
          <p:nvPr/>
        </p:nvCxnSpPr>
        <p:spPr>
          <a:xfrm flipV="1">
            <a:off x="42672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9A6607-12C8-4BA0-B9B2-6B14920DF770}"/>
              </a:ext>
            </a:extLst>
          </p:cNvPr>
          <p:cNvCxnSpPr>
            <a:cxnSpLocks/>
          </p:cNvCxnSpPr>
          <p:nvPr/>
        </p:nvCxnSpPr>
        <p:spPr>
          <a:xfrm flipV="1">
            <a:off x="61722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970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/>
              <a:t>So the degree of this polynomial is “4”:</a:t>
            </a:r>
          </a:p>
          <a:p>
            <a:endParaRPr lang="en-US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C075B-240F-489D-BB86-B795536701B3}"/>
              </a:ext>
            </a:extLst>
          </p:cNvPr>
          <p:cNvSpPr txBox="1">
            <a:spLocks/>
          </p:cNvSpPr>
          <p:nvPr/>
        </p:nvSpPr>
        <p:spPr bwMode="auto">
          <a:xfrm>
            <a:off x="1524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term1</a:t>
            </a:r>
          </a:p>
          <a:p>
            <a:pPr algn="ctr"/>
            <a:r>
              <a:rPr lang="en-US" sz="2500" dirty="0"/>
              <a:t>=2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43E4A-6919-4A27-9D98-8A33E0B1AF68}"/>
              </a:ext>
            </a:extLst>
          </p:cNvPr>
          <p:cNvSpPr txBox="1">
            <a:spLocks/>
          </p:cNvSpPr>
          <p:nvPr/>
        </p:nvSpPr>
        <p:spPr bwMode="auto">
          <a:xfrm>
            <a:off x="16002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term2</a:t>
            </a:r>
          </a:p>
          <a:p>
            <a:pPr algn="ctr"/>
            <a:r>
              <a:rPr lang="en-US" sz="2500" dirty="0"/>
              <a:t>=1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961415-492E-4804-B3A0-D5F0F66FF012}"/>
              </a:ext>
            </a:extLst>
          </p:cNvPr>
          <p:cNvSpPr txBox="1">
            <a:spLocks/>
          </p:cNvSpPr>
          <p:nvPr/>
        </p:nvSpPr>
        <p:spPr bwMode="auto">
          <a:xfrm>
            <a:off x="33528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add</a:t>
            </a:r>
          </a:p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term3</a:t>
            </a:r>
          </a:p>
          <a:p>
            <a:pPr algn="ctr"/>
            <a:r>
              <a:rPr lang="en-US" sz="2500" dirty="0"/>
              <a:t>=4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5BE6FC-4E6F-4323-B441-C4FBB95A7375}"/>
              </a:ext>
            </a:extLst>
          </p:cNvPr>
          <p:cNvSpPr txBox="1">
            <a:spLocks/>
          </p:cNvSpPr>
          <p:nvPr/>
        </p:nvSpPr>
        <p:spPr bwMode="auto">
          <a:xfrm>
            <a:off x="5410200" y="4572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term4 </a:t>
            </a:r>
          </a:p>
          <a:p>
            <a:pPr algn="ctr"/>
            <a:r>
              <a:rPr lang="en-US" sz="2500" dirty="0"/>
              <a:t>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858030-1FB1-4934-96C3-76E13E50FE07}"/>
              </a:ext>
            </a:extLst>
          </p:cNvPr>
          <p:cNvSpPr txBox="1">
            <a:spLocks/>
          </p:cNvSpPr>
          <p:nvPr/>
        </p:nvSpPr>
        <p:spPr bwMode="auto">
          <a:xfrm>
            <a:off x="7162800" y="45720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constant</a:t>
            </a:r>
          </a:p>
          <a:p>
            <a:pPr algn="ctr"/>
            <a:r>
              <a:rPr lang="en-US" sz="2500" dirty="0"/>
              <a:t>exponent is 0</a:t>
            </a:r>
          </a:p>
          <a:p>
            <a:pPr algn="ctr"/>
            <a:r>
              <a:rPr lang="en-US" sz="2500" dirty="0"/>
              <a:t>(x</a:t>
            </a:r>
            <a:r>
              <a:rPr lang="en-US" sz="2500" baseline="30000" dirty="0"/>
              <a:t>0</a:t>
            </a:r>
            <a:r>
              <a:rPr lang="en-US" sz="2500" dirty="0"/>
              <a:t>=1)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D4E344-A866-4438-B517-4DA22E68CF76}"/>
              </a:ext>
            </a:extLst>
          </p:cNvPr>
          <p:cNvCxnSpPr>
            <a:cxnSpLocks/>
          </p:cNvCxnSpPr>
          <p:nvPr/>
        </p:nvCxnSpPr>
        <p:spPr>
          <a:xfrm flipV="1">
            <a:off x="6096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4F9024-B684-4325-B92B-E5EA4E23B36B}"/>
              </a:ext>
            </a:extLst>
          </p:cNvPr>
          <p:cNvCxnSpPr>
            <a:cxnSpLocks/>
          </p:cNvCxnSpPr>
          <p:nvPr/>
        </p:nvCxnSpPr>
        <p:spPr>
          <a:xfrm flipV="1">
            <a:off x="8001000" y="3923581"/>
            <a:ext cx="76200" cy="685801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D73763-0D67-40D6-A3CC-B4C152C6E650}"/>
              </a:ext>
            </a:extLst>
          </p:cNvPr>
          <p:cNvCxnSpPr>
            <a:cxnSpLocks/>
          </p:cNvCxnSpPr>
          <p:nvPr/>
        </p:nvCxnSpPr>
        <p:spPr>
          <a:xfrm flipV="1">
            <a:off x="21336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DECD4A-5AE1-4B50-B706-46603EA086D7}"/>
              </a:ext>
            </a:extLst>
          </p:cNvPr>
          <p:cNvCxnSpPr>
            <a:cxnSpLocks/>
          </p:cNvCxnSpPr>
          <p:nvPr/>
        </p:nvCxnSpPr>
        <p:spPr>
          <a:xfrm flipV="1">
            <a:off x="39624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9FBA1C-0F0E-494D-8829-13962512F6E2}"/>
              </a:ext>
            </a:extLst>
          </p:cNvPr>
          <p:cNvCxnSpPr>
            <a:cxnSpLocks/>
          </p:cNvCxnSpPr>
          <p:nvPr/>
        </p:nvCxnSpPr>
        <p:spPr>
          <a:xfrm flipV="1">
            <a:off x="42672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AE62BA-739F-4125-B5B5-173A4F171966}"/>
              </a:ext>
            </a:extLst>
          </p:cNvPr>
          <p:cNvCxnSpPr>
            <a:cxnSpLocks/>
          </p:cNvCxnSpPr>
          <p:nvPr/>
        </p:nvCxnSpPr>
        <p:spPr>
          <a:xfrm flipV="1">
            <a:off x="61722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3566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050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 of Change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ratio of two increments 	will be a rate of change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2244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Interpreting functions – what do they mean?</a:t>
            </a:r>
          </a:p>
        </p:txBody>
      </p:sp>
    </p:spTree>
    <p:extLst>
      <p:ext uri="{BB962C8B-B14F-4D97-AF65-F5344CB8AC3E}">
        <p14:creationId xmlns:p14="http://schemas.microsoft.com/office/powerpoint/2010/main" val="35471458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657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each line the graph of a function? Why or why not?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5918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2011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E9DCD-3480-479B-B210-0751F346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819650" cy="6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406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657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are the major "change" points for each line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5918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2011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E9DCD-3480-479B-B210-0751F346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819650" cy="6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220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657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ƒ(5) for each line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5918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2011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E9DCD-3480-479B-B210-0751F346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819650" cy="60193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37139E-2AD2-4B01-B6F6-0FCA223B53A9}"/>
              </a:ext>
            </a:extLst>
          </p:cNvPr>
          <p:cNvCxnSpPr/>
          <p:nvPr/>
        </p:nvCxnSpPr>
        <p:spPr>
          <a:xfrm>
            <a:off x="5967984" y="2923032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8E5E99-9F4B-4DCA-A833-654645CAB41B}"/>
              </a:ext>
            </a:extLst>
          </p:cNvPr>
          <p:cNvCxnSpPr>
            <a:cxnSpLocks/>
          </p:cNvCxnSpPr>
          <p:nvPr/>
        </p:nvCxnSpPr>
        <p:spPr>
          <a:xfrm flipH="1">
            <a:off x="3810000" y="5105400"/>
            <a:ext cx="3023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764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657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x at </a:t>
            </a:r>
          </a:p>
          <a:p>
            <a:pPr>
              <a:spcBef>
                <a:spcPts val="0"/>
              </a:spcBef>
            </a:pPr>
            <a:r>
              <a:rPr lang="en-US" dirty="0"/>
              <a:t>ƒ(x) = 20 for each line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5918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2011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E9DCD-3480-479B-B210-0751F346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62000"/>
            <a:ext cx="4819650" cy="60193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72D4B6-E1F5-48FA-96B5-8A0FF93781EE}"/>
              </a:ext>
            </a:extLst>
          </p:cNvPr>
          <p:cNvCxnSpPr>
            <a:cxnSpLocks/>
          </p:cNvCxnSpPr>
          <p:nvPr/>
        </p:nvCxnSpPr>
        <p:spPr>
          <a:xfrm flipH="1">
            <a:off x="4849368" y="490728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583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845203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152400" y="1239053"/>
            <a:ext cx="8667165" cy="56189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functions?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411A1C-B321-4B3E-B9CD-A47E056C3F48}"/>
              </a:ext>
            </a:extLst>
          </p:cNvPr>
          <p:cNvCxnSpPr/>
          <p:nvPr/>
        </p:nvCxnSpPr>
        <p:spPr>
          <a:xfrm>
            <a:off x="8991600" y="1638300"/>
            <a:ext cx="0" cy="358140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169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152400" y="1239053"/>
            <a:ext cx="8667165" cy="56189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functions?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1FEB5-A413-44C6-B1B6-4D7631884FE3}"/>
              </a:ext>
            </a:extLst>
          </p:cNvPr>
          <p:cNvSpPr txBox="1"/>
          <p:nvPr/>
        </p:nvSpPr>
        <p:spPr>
          <a:xfrm>
            <a:off x="412645" y="1716106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AFCD9-D622-41C2-8B88-60B5A2D458B1}"/>
              </a:ext>
            </a:extLst>
          </p:cNvPr>
          <p:cNvSpPr txBox="1"/>
          <p:nvPr/>
        </p:nvSpPr>
        <p:spPr>
          <a:xfrm>
            <a:off x="2209800" y="1716106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44F60-198D-448F-B91A-5B1D3543E2CF}"/>
              </a:ext>
            </a:extLst>
          </p:cNvPr>
          <p:cNvSpPr txBox="1"/>
          <p:nvPr/>
        </p:nvSpPr>
        <p:spPr>
          <a:xfrm>
            <a:off x="3927734" y="1721053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83977-D4D2-43A8-8511-A9862680C5EC}"/>
              </a:ext>
            </a:extLst>
          </p:cNvPr>
          <p:cNvSpPr txBox="1"/>
          <p:nvPr/>
        </p:nvSpPr>
        <p:spPr>
          <a:xfrm>
            <a:off x="7304657" y="1707801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75061-7EEF-442E-A85F-4C2E40EDC092}"/>
              </a:ext>
            </a:extLst>
          </p:cNvPr>
          <p:cNvSpPr txBox="1"/>
          <p:nvPr/>
        </p:nvSpPr>
        <p:spPr>
          <a:xfrm>
            <a:off x="422584" y="3059668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379A2-39C5-4B5F-8766-9028F18118CE}"/>
              </a:ext>
            </a:extLst>
          </p:cNvPr>
          <p:cNvSpPr txBox="1"/>
          <p:nvPr/>
        </p:nvSpPr>
        <p:spPr>
          <a:xfrm>
            <a:off x="3921108" y="3048000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8ED82B-1D47-4DB7-89D2-244A1E22381A}"/>
              </a:ext>
            </a:extLst>
          </p:cNvPr>
          <p:cNvSpPr txBox="1"/>
          <p:nvPr/>
        </p:nvSpPr>
        <p:spPr>
          <a:xfrm>
            <a:off x="5638800" y="3059668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626D5-FB5A-434D-9683-16AEE71576D0}"/>
              </a:ext>
            </a:extLst>
          </p:cNvPr>
          <p:cNvSpPr txBox="1"/>
          <p:nvPr/>
        </p:nvSpPr>
        <p:spPr>
          <a:xfrm>
            <a:off x="2140276" y="3040559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5BF383-F5F2-42D4-8DC9-F87BAB001108}"/>
              </a:ext>
            </a:extLst>
          </p:cNvPr>
          <p:cNvSpPr txBox="1"/>
          <p:nvPr/>
        </p:nvSpPr>
        <p:spPr>
          <a:xfrm>
            <a:off x="7229353" y="3058758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3CE27-4469-409A-A08B-886E3E65A54F}"/>
              </a:ext>
            </a:extLst>
          </p:cNvPr>
          <p:cNvSpPr txBox="1"/>
          <p:nvPr/>
        </p:nvSpPr>
        <p:spPr>
          <a:xfrm>
            <a:off x="412645" y="4485875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1A85CB-7BB1-438B-823D-60C50C7554DA}"/>
              </a:ext>
            </a:extLst>
          </p:cNvPr>
          <p:cNvSpPr txBox="1"/>
          <p:nvPr/>
        </p:nvSpPr>
        <p:spPr>
          <a:xfrm>
            <a:off x="2057400" y="4485875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444950-CD73-400C-B94D-789E5E3C625A}"/>
              </a:ext>
            </a:extLst>
          </p:cNvPr>
          <p:cNvSpPr txBox="1"/>
          <p:nvPr/>
        </p:nvSpPr>
        <p:spPr>
          <a:xfrm>
            <a:off x="3793898" y="4504074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79851-3D02-4CB5-8975-22614909B62E}"/>
              </a:ext>
            </a:extLst>
          </p:cNvPr>
          <p:cNvSpPr txBox="1"/>
          <p:nvPr/>
        </p:nvSpPr>
        <p:spPr>
          <a:xfrm>
            <a:off x="5606133" y="4469228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DB0780-A053-45CD-9090-1A0E7CD0EAFD}"/>
              </a:ext>
            </a:extLst>
          </p:cNvPr>
          <p:cNvSpPr txBox="1"/>
          <p:nvPr/>
        </p:nvSpPr>
        <p:spPr>
          <a:xfrm>
            <a:off x="7382559" y="4452581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48B827-9DEF-4C9E-8EAF-22B3E9CF218A}"/>
              </a:ext>
            </a:extLst>
          </p:cNvPr>
          <p:cNvSpPr txBox="1"/>
          <p:nvPr/>
        </p:nvSpPr>
        <p:spPr>
          <a:xfrm>
            <a:off x="324435" y="5926978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124F6D-4DD2-4BBF-A15F-9366C5A9F92A}"/>
              </a:ext>
            </a:extLst>
          </p:cNvPr>
          <p:cNvSpPr txBox="1"/>
          <p:nvPr/>
        </p:nvSpPr>
        <p:spPr>
          <a:xfrm>
            <a:off x="2057571" y="5911335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6EDB1D-4174-4B23-8B82-B9D74CF9CB12}"/>
              </a:ext>
            </a:extLst>
          </p:cNvPr>
          <p:cNvSpPr txBox="1"/>
          <p:nvPr/>
        </p:nvSpPr>
        <p:spPr>
          <a:xfrm>
            <a:off x="3793898" y="5911335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EC6DC-FA0F-4639-AEF0-3C97017C9A04}"/>
              </a:ext>
            </a:extLst>
          </p:cNvPr>
          <p:cNvSpPr txBox="1"/>
          <p:nvPr/>
        </p:nvSpPr>
        <p:spPr>
          <a:xfrm>
            <a:off x="5556900" y="5910331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3926EA-E12D-4CE5-9F20-6D0C7FDF3F6C}"/>
              </a:ext>
            </a:extLst>
          </p:cNvPr>
          <p:cNvSpPr txBox="1"/>
          <p:nvPr/>
        </p:nvSpPr>
        <p:spPr>
          <a:xfrm>
            <a:off x="7247308" y="5926978"/>
            <a:ext cx="111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386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Increasing</a:t>
            </a:r>
            <a:r>
              <a:rPr lang="en-US" dirty="0"/>
              <a:t> functions</a:t>
            </a:r>
          </a:p>
          <a:p>
            <a:r>
              <a:rPr lang="en-US" dirty="0">
                <a:solidFill>
                  <a:srgbClr val="FFC000"/>
                </a:solidFill>
              </a:rPr>
              <a:t>Decreasing </a:t>
            </a:r>
            <a:r>
              <a:rPr lang="en-US" dirty="0"/>
              <a:t>functions</a:t>
            </a:r>
          </a:p>
          <a:p>
            <a:r>
              <a:rPr lang="en-US" dirty="0">
                <a:solidFill>
                  <a:srgbClr val="FFC000"/>
                </a:solidFill>
              </a:rPr>
              <a:t>Constant</a:t>
            </a:r>
            <a:r>
              <a:rPr lang="en-US" dirty="0"/>
              <a:t> functions</a:t>
            </a:r>
          </a:p>
          <a:p>
            <a:r>
              <a:rPr lang="en-US" dirty="0"/>
              <a:t>relative maximums and minimums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876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2186368-E946-45D1-94E2-5C2488ED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6"/>
          <a:stretch/>
        </p:blipFill>
        <p:spPr>
          <a:xfrm>
            <a:off x="457200" y="1674017"/>
            <a:ext cx="7996238" cy="51839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082D3-12E0-449B-97CE-19DAEF2C910D}"/>
              </a:ext>
            </a:extLst>
          </p:cNvPr>
          <p:cNvSpPr/>
          <p:nvPr/>
        </p:nvSpPr>
        <p:spPr>
          <a:xfrm>
            <a:off x="36786" y="6534836"/>
            <a:ext cx="1868214" cy="32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DA12A-B43B-4364-BA1F-2C7E596E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E0DAE-7E9C-4903-AE07-693D907FD230}"/>
              </a:ext>
            </a:extLst>
          </p:cNvPr>
          <p:cNvSpPr txBox="1"/>
          <p:nvPr/>
        </p:nvSpPr>
        <p:spPr>
          <a:xfrm>
            <a:off x="36785" y="761999"/>
            <a:ext cx="91024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Identify which are increasing across the domain?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Which are decreasing? Which are constant?</a:t>
            </a:r>
          </a:p>
        </p:txBody>
      </p:sp>
    </p:spTree>
    <p:extLst>
      <p:ext uri="{BB962C8B-B14F-4D97-AF65-F5344CB8AC3E}">
        <p14:creationId xmlns:p14="http://schemas.microsoft.com/office/powerpoint/2010/main" val="795253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3129</Words>
  <Application>Microsoft Office PowerPoint</Application>
  <PresentationFormat>On-screen Show (4:3)</PresentationFormat>
  <Paragraphs>639</Paragraphs>
  <Slides>115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2" baseType="lpstr">
      <vt:lpstr>Arial</vt:lpstr>
      <vt:lpstr>Arial Narrow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CALCULUS</vt:lpstr>
      <vt:lpstr>New Symbol</vt:lpstr>
      <vt:lpstr>Another Way to Write It</vt:lpstr>
      <vt:lpstr>∆ Increments</vt:lpstr>
      <vt:lpstr>Rate of Change</vt:lpstr>
      <vt:lpstr>Rate of Change</vt:lpstr>
      <vt:lpstr>Average Speed</vt:lpstr>
      <vt:lpstr>Instantaneous Speed</vt:lpstr>
      <vt:lpstr>Instantaneous Speed</vt:lpstr>
      <vt:lpstr>Instantaneous Speed</vt:lpstr>
      <vt:lpstr>Instantaneous Speed</vt:lpstr>
      <vt:lpstr>Limits</vt:lpstr>
      <vt:lpstr>Limits</vt:lpstr>
      <vt:lpstr>Limits</vt:lpstr>
      <vt:lpstr>Questions?</vt:lpstr>
      <vt:lpstr>Functions</vt:lpstr>
      <vt:lpstr>Functions</vt:lpstr>
      <vt:lpstr>Functions</vt:lpstr>
      <vt:lpstr>Functions</vt:lpstr>
      <vt:lpstr>Functions</vt:lpstr>
      <vt:lpstr>Functions</vt:lpstr>
      <vt:lpstr>PowerPoint Presentation</vt:lpstr>
      <vt:lpstr>PowerPoint Presentation</vt:lpstr>
      <vt:lpstr>PowerPoint Presentation</vt:lpstr>
      <vt:lpstr>Functions</vt:lpstr>
      <vt:lpstr>Functions</vt:lpstr>
      <vt:lpstr>PowerPoint Presentation</vt:lpstr>
      <vt:lpstr>PowerPoint Presentation</vt:lpstr>
      <vt:lpstr>Functions</vt:lpstr>
      <vt:lpstr>Functions</vt:lpstr>
      <vt:lpstr>Functions</vt:lpstr>
      <vt:lpstr>Questions?</vt:lpstr>
      <vt:lpstr>Functions</vt:lpstr>
      <vt:lpstr>Functions</vt:lpstr>
      <vt:lpstr>Functions</vt:lpstr>
      <vt:lpstr>Functions</vt:lpstr>
      <vt:lpstr>Functions</vt:lpstr>
      <vt:lpstr>PowerPoint Presentation</vt:lpstr>
      <vt:lpstr>PowerPoint Presentation</vt:lpstr>
      <vt:lpstr>PowerPoint Presentation</vt:lpstr>
      <vt:lpstr>PowerPoint Presentation</vt:lpstr>
      <vt:lpstr>Questions?</vt:lpstr>
      <vt:lpstr>Functions</vt:lpstr>
      <vt:lpstr>Functions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Functions</vt:lpstr>
      <vt:lpstr>Functions</vt:lpstr>
      <vt:lpstr>Functions</vt:lpstr>
      <vt:lpstr>Functions</vt:lpstr>
      <vt:lpstr>Functions</vt:lpstr>
      <vt:lpstr>Evaluating Functions</vt:lpstr>
      <vt:lpstr>PowerPoint Presentation</vt:lpstr>
      <vt:lpstr>PowerPoint Presentation</vt:lpstr>
      <vt:lpstr>PowerPoint Presentation</vt:lpstr>
      <vt:lpstr>PowerPoint Presentation</vt:lpstr>
      <vt:lpstr>Questions?</vt:lpstr>
      <vt:lpstr>Functions</vt:lpstr>
      <vt:lpstr>PowerPoint Presentation</vt:lpstr>
      <vt:lpstr>PowerPoint Presentation</vt:lpstr>
      <vt:lpstr>PowerPoint Presentation</vt:lpstr>
      <vt:lpstr>PowerPoint Presentation</vt:lpstr>
      <vt:lpstr>Questions?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Questions?</vt:lpstr>
      <vt:lpstr>Functions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Functions</vt:lpstr>
      <vt:lpstr>PowerPoint Presentation</vt:lpstr>
      <vt:lpstr>PowerPoint Presentation</vt:lpstr>
      <vt:lpstr>PowerPoint Presentation</vt:lpstr>
      <vt:lpstr>PowerPoint Presentation</vt:lpstr>
      <vt:lpstr>Functions</vt:lpstr>
      <vt:lpstr>Functions</vt:lpstr>
      <vt:lpstr>Functions</vt:lpstr>
      <vt:lpstr>Functions</vt:lpstr>
      <vt:lpstr>PowerPoint Presentation</vt:lpstr>
      <vt:lpstr>PowerPoint Presentation</vt:lpstr>
      <vt:lpstr>Functions</vt:lpstr>
      <vt:lpstr>Functions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280</cp:revision>
  <dcterms:created xsi:type="dcterms:W3CDTF">2012-09-06T22:30:26Z</dcterms:created>
  <dcterms:modified xsi:type="dcterms:W3CDTF">2023-01-07T00:12:58Z</dcterms:modified>
</cp:coreProperties>
</file>