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1488" r:id="rId2"/>
    <p:sldId id="437" r:id="rId3"/>
    <p:sldId id="2198" r:id="rId4"/>
    <p:sldId id="649" r:id="rId5"/>
    <p:sldId id="2819" r:id="rId6"/>
    <p:sldId id="2825" r:id="rId7"/>
    <p:sldId id="2849" r:id="rId8"/>
    <p:sldId id="2850" r:id="rId9"/>
    <p:sldId id="2851" r:id="rId10"/>
    <p:sldId id="2852" r:id="rId11"/>
    <p:sldId id="2853" r:id="rId12"/>
    <p:sldId id="2854" r:id="rId13"/>
    <p:sldId id="2855" r:id="rId14"/>
    <p:sldId id="2856" r:id="rId15"/>
    <p:sldId id="2857" r:id="rId16"/>
    <p:sldId id="2858" r:id="rId17"/>
    <p:sldId id="2838" r:id="rId18"/>
    <p:sldId id="2839" r:id="rId19"/>
    <p:sldId id="2840" r:id="rId20"/>
    <p:sldId id="2841" r:id="rId21"/>
    <p:sldId id="2842" r:id="rId22"/>
    <p:sldId id="2848" r:id="rId23"/>
    <p:sldId id="480" r:id="rId24"/>
    <p:sldId id="486" r:id="rId25"/>
    <p:sldId id="476" r:id="rId26"/>
    <p:sldId id="477" r:id="rId27"/>
    <p:sldId id="487" r:id="rId28"/>
    <p:sldId id="488" r:id="rId29"/>
    <p:sldId id="2847" r:id="rId30"/>
    <p:sldId id="519" r:id="rId31"/>
    <p:sldId id="483" r:id="rId32"/>
    <p:sldId id="489" r:id="rId33"/>
    <p:sldId id="2906" r:id="rId34"/>
    <p:sldId id="559" r:id="rId35"/>
    <p:sldId id="595" r:id="rId36"/>
    <p:sldId id="540" r:id="rId37"/>
    <p:sldId id="491" r:id="rId38"/>
    <p:sldId id="2859" r:id="rId39"/>
    <p:sldId id="492" r:id="rId40"/>
    <p:sldId id="493" r:id="rId41"/>
    <p:sldId id="494" r:id="rId42"/>
    <p:sldId id="398" r:id="rId43"/>
    <p:sldId id="495" r:id="rId44"/>
    <p:sldId id="2866" r:id="rId45"/>
    <p:sldId id="2867" r:id="rId46"/>
    <p:sldId id="2903" r:id="rId47"/>
    <p:sldId id="2860" r:id="rId48"/>
    <p:sldId id="496" r:id="rId49"/>
    <p:sldId id="497" r:id="rId50"/>
    <p:sldId id="498" r:id="rId51"/>
    <p:sldId id="501" r:id="rId52"/>
    <p:sldId id="502" r:id="rId53"/>
    <p:sldId id="2861" r:id="rId54"/>
    <p:sldId id="533" r:id="rId55"/>
    <p:sldId id="539" r:id="rId56"/>
    <p:sldId id="2874" r:id="rId57"/>
    <p:sldId id="2875" r:id="rId58"/>
    <p:sldId id="2904" r:id="rId59"/>
    <p:sldId id="2876" r:id="rId60"/>
    <p:sldId id="2905" r:id="rId61"/>
    <p:sldId id="2907" r:id="rId62"/>
    <p:sldId id="561" r:id="rId63"/>
    <p:sldId id="563" r:id="rId64"/>
    <p:sldId id="564" r:id="rId65"/>
    <p:sldId id="2862" r:id="rId66"/>
    <p:sldId id="2898" r:id="rId67"/>
    <p:sldId id="2897" r:id="rId68"/>
    <p:sldId id="2908" r:id="rId69"/>
    <p:sldId id="2883" r:id="rId70"/>
    <p:sldId id="2899" r:id="rId71"/>
    <p:sldId id="2896" r:id="rId72"/>
    <p:sldId id="2900" r:id="rId73"/>
    <p:sldId id="505" r:id="rId74"/>
    <p:sldId id="513" r:id="rId75"/>
    <p:sldId id="506" r:id="rId76"/>
    <p:sldId id="514" r:id="rId77"/>
    <p:sldId id="2880" r:id="rId78"/>
    <p:sldId id="2882" r:id="rId79"/>
    <p:sldId id="503" r:id="rId80"/>
    <p:sldId id="507" r:id="rId81"/>
    <p:sldId id="2901" r:id="rId82"/>
    <p:sldId id="2881" r:id="rId83"/>
    <p:sldId id="541" r:id="rId84"/>
    <p:sldId id="421" r:id="rId85"/>
    <p:sldId id="2868" r:id="rId86"/>
    <p:sldId id="2887" r:id="rId87"/>
    <p:sldId id="2885" r:id="rId88"/>
    <p:sldId id="2886" r:id="rId89"/>
    <p:sldId id="2884" r:id="rId90"/>
    <p:sldId id="524" r:id="rId91"/>
    <p:sldId id="2889" r:id="rId92"/>
    <p:sldId id="2890" r:id="rId93"/>
    <p:sldId id="2891" r:id="rId94"/>
    <p:sldId id="2888" r:id="rId95"/>
    <p:sldId id="525" r:id="rId96"/>
    <p:sldId id="2893" r:id="rId97"/>
    <p:sldId id="2894" r:id="rId98"/>
    <p:sldId id="2895" r:id="rId99"/>
    <p:sldId id="2892" r:id="rId100"/>
    <p:sldId id="543" r:id="rId101"/>
    <p:sldId id="470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7F030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3" autoAdjust="0"/>
    <p:restoredTop sz="94660"/>
  </p:normalViewPr>
  <p:slideViewPr>
    <p:cSldViewPr>
      <p:cViewPr varScale="1">
        <p:scale>
          <a:sx n="85" d="100"/>
          <a:sy n="85" d="100"/>
        </p:scale>
        <p:origin x="9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C1B9702-2CC5-F879-7FEA-761F619E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1-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02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 is called the “</a:t>
            </a:r>
            <a:r>
              <a:rPr lang="en-US" dirty="0">
                <a:solidFill>
                  <a:srgbClr val="FFC000"/>
                </a:solidFill>
              </a:rPr>
              <a:t>independent</a:t>
            </a:r>
            <a:r>
              <a:rPr lang="en-US" dirty="0"/>
              <a:t>” variable because it’s value comes from an outside (sometimes uncontrollable) source</a:t>
            </a:r>
          </a:p>
        </p:txBody>
      </p:sp>
    </p:spTree>
    <p:extLst>
      <p:ext uri="{BB962C8B-B14F-4D97-AF65-F5344CB8AC3E}">
        <p14:creationId xmlns:p14="http://schemas.microsoft.com/office/powerpoint/2010/main" val="13630598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F8EF-7C1E-339C-9693-B692498AE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Mathematical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Modeling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Functions</a:t>
            </a:r>
          </a:p>
        </p:txBody>
      </p:sp>
    </p:spTree>
    <p:extLst>
      <p:ext uri="{BB962C8B-B14F-4D97-AF65-F5344CB8AC3E}">
        <p14:creationId xmlns:p14="http://schemas.microsoft.com/office/powerpoint/2010/main" val="9998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type of mathematical formula was designed for input-outputs:  </a:t>
            </a:r>
            <a:r>
              <a:rPr lang="en-US" dirty="0">
                <a:solidFill>
                  <a:srgbClr val="FFC000"/>
                </a:solidFill>
              </a:rPr>
              <a:t>functions</a:t>
            </a:r>
          </a:p>
          <a:p>
            <a:r>
              <a:rPr lang="en-US" dirty="0"/>
              <a:t>For a formula to be a function,  every </a:t>
            </a:r>
            <a:r>
              <a:rPr lang="en-US" i="1" dirty="0"/>
              <a:t>x</a:t>
            </a:r>
            <a:r>
              <a:rPr lang="en-US" dirty="0"/>
              <a:t> can have only one </a:t>
            </a:r>
            <a:r>
              <a:rPr lang="en-US" i="1" dirty="0"/>
              <a:t>y</a:t>
            </a:r>
            <a:r>
              <a:rPr lang="en-US" dirty="0"/>
              <a:t>: when you have a certain input, you can calculate exactly what the output will be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5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model is to understand the phenomenon and often to make predictions about future behavior (</a:t>
            </a:r>
            <a:r>
              <a:rPr lang="en-US" dirty="0">
                <a:solidFill>
                  <a:srgbClr val="FFC000"/>
                </a:solidFill>
              </a:rPr>
              <a:t>forecasts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415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485789"/>
            <a:ext cx="6773863" cy="43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Graphs of common algebraic functions: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r>
              <a:rPr lang="en-US" sz="2500" dirty="0"/>
              <a:t>constant   identity   </a:t>
            </a:r>
            <a:r>
              <a:rPr lang="en-US" sz="1500" dirty="0"/>
              <a:t> </a:t>
            </a:r>
            <a:r>
              <a:rPr lang="en-US" sz="2500" dirty="0"/>
              <a:t>abs value  quadratic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r>
              <a:rPr lang="en-US" sz="1200" dirty="0"/>
              <a:t>      </a:t>
            </a:r>
          </a:p>
          <a:p>
            <a:r>
              <a:rPr lang="en-US" sz="2500" dirty="0"/>
              <a:t>         square root    cubic      cube root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85051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8B26D8-C21D-4701-B2F3-77DB7939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2133600" y="2971800"/>
            <a:ext cx="6324600" cy="3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 functions (especially sine and cosine) are used to model cyclical phenomena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0BEE1-7E20-437F-B614-214184BBADF6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93540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Because data RARELY fits the known functions exactly, we have to transform the functions to fit the data</a:t>
            </a:r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104271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vertical shifts: </a:t>
            </a:r>
          </a:p>
          <a:p>
            <a:r>
              <a:rPr lang="en-US" i="1" dirty="0"/>
              <a:t>  </a:t>
            </a:r>
            <a:r>
              <a:rPr lang="en-US" dirty="0"/>
              <a:t>ƒ(x) + c    plus shifts up</a:t>
            </a:r>
          </a:p>
          <a:p>
            <a:r>
              <a:rPr lang="en-US" i="1" dirty="0"/>
              <a:t>  </a:t>
            </a:r>
            <a:r>
              <a:rPr lang="en-US" dirty="0"/>
              <a:t>ƒ(x) - c    minus shifts down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31935"/>
            <a:ext cx="5257800" cy="30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418615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vertical stretch: </a:t>
            </a:r>
          </a:p>
          <a:p>
            <a:r>
              <a:rPr lang="en-US" i="1" dirty="0"/>
              <a:t>  </a:t>
            </a:r>
            <a:r>
              <a:rPr lang="en-US" dirty="0"/>
              <a:t>ƒ(x)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    stretches</a:t>
            </a:r>
          </a:p>
          <a:p>
            <a:r>
              <a:rPr lang="en-US" i="1" dirty="0"/>
              <a:t>  </a:t>
            </a:r>
            <a:r>
              <a:rPr lang="en-US" dirty="0"/>
              <a:t>ƒ(x) ÷ c    squashes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508350"/>
            <a:ext cx="5257800" cy="31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53185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+ c)    shifts left</a:t>
            </a:r>
          </a:p>
          <a:p>
            <a:r>
              <a:rPr lang="en-US" i="1" dirty="0"/>
              <a:t>  </a:t>
            </a:r>
            <a:r>
              <a:rPr lang="en-US" dirty="0"/>
              <a:t>ƒ(x - c)    shifts right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98588"/>
            <a:ext cx="5277251" cy="31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600211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c)    squashes</a:t>
            </a:r>
          </a:p>
          <a:p>
            <a:r>
              <a:rPr lang="en-US" i="1" dirty="0"/>
              <a:t>  </a:t>
            </a:r>
            <a:r>
              <a:rPr lang="en-US" dirty="0"/>
              <a:t>ƒ(x ÷ c)    stretches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12" y="3489570"/>
            <a:ext cx="5276398" cy="31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93701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Review: Mathematical </a:t>
            </a:r>
          </a:p>
          <a:p>
            <a:pPr>
              <a:spcBef>
                <a:spcPts val="0"/>
              </a:spcBef>
            </a:pPr>
            <a:r>
              <a:rPr lang="en-US" dirty="0"/>
              <a:t>		modeling</a:t>
            </a:r>
          </a:p>
          <a:p>
            <a:r>
              <a:rPr lang="en-US" dirty="0"/>
              <a:t>	New: Review of Functions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outside of the parentheses affects the “y” values</a:t>
            </a:r>
          </a:p>
          <a:p>
            <a:endParaRPr lang="en-US" sz="2000" dirty="0"/>
          </a:p>
          <a:p>
            <a:r>
              <a:rPr lang="en-US" dirty="0"/>
              <a:t>These operations lead to an </a:t>
            </a:r>
            <a:r>
              <a:rPr lang="en-US" dirty="0">
                <a:solidFill>
                  <a:srgbClr val="FFC000"/>
                </a:solidFill>
              </a:rPr>
              <a:t>intuitive</a:t>
            </a:r>
            <a:r>
              <a:rPr lang="en-US" dirty="0"/>
              <a:t> result</a:t>
            </a:r>
          </a:p>
        </p:txBody>
      </p:sp>
    </p:spTree>
    <p:extLst>
      <p:ext uri="{BB962C8B-B14F-4D97-AF65-F5344CB8AC3E}">
        <p14:creationId xmlns:p14="http://schemas.microsoft.com/office/powerpoint/2010/main" val="326622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inside the parentheses affects the “x” values</a:t>
            </a:r>
          </a:p>
          <a:p>
            <a:endParaRPr lang="en-US" sz="2000" dirty="0"/>
          </a:p>
          <a:p>
            <a:r>
              <a:rPr lang="en-US" dirty="0"/>
              <a:t>These operations lead to a </a:t>
            </a:r>
            <a:r>
              <a:rPr lang="en-US" dirty="0">
                <a:solidFill>
                  <a:srgbClr val="FFC000"/>
                </a:solidFill>
              </a:rPr>
              <a:t>counterintuitive </a:t>
            </a:r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610213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20703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formula to be a function,  every </a:t>
            </a:r>
            <a:r>
              <a:rPr lang="en-US" i="1" dirty="0"/>
              <a:t>x</a:t>
            </a:r>
            <a:r>
              <a:rPr lang="en-US" dirty="0"/>
              <a:t> can have only one </a:t>
            </a:r>
            <a:r>
              <a:rPr lang="en-US" i="1" dirty="0"/>
              <a:t>y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77169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/>
              <a:t>The set:  {(1,3)(2,4)(7,25)}</a:t>
            </a:r>
          </a:p>
          <a:p>
            <a:r>
              <a:rPr lang="en-US" dirty="0"/>
              <a:t>is a function because:</a:t>
            </a:r>
          </a:p>
          <a:p>
            <a:endParaRPr lang="en-US" sz="2000" dirty="0"/>
          </a:p>
          <a:p>
            <a:r>
              <a:rPr lang="en-US" dirty="0"/>
              <a:t>every x-value (1,2,7) has only one y-value:</a:t>
            </a:r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1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3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2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4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7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25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6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{(1,-1)(4,1)(10,3.6)(1.2,4)}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3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{(1,-1)(4,1)(10,3.6)(1.2,4)}</a:t>
            </a:r>
          </a:p>
          <a:p>
            <a:r>
              <a:rPr lang="en-US" dirty="0">
                <a:solidFill>
                  <a:srgbClr val="FFFF00"/>
                </a:solidFill>
              </a:rPr>
              <a:t>YES!</a:t>
            </a:r>
            <a:r>
              <a:rPr lang="en-US" dirty="0"/>
              <a:t> Because every x-value has only one y-value:</a:t>
            </a:r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  </a:t>
            </a:r>
            <a:r>
              <a:rPr lang="en-US" dirty="0"/>
              <a:t>1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-1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500" dirty="0"/>
              <a:t>  </a:t>
            </a:r>
            <a:r>
              <a:rPr lang="en-US" dirty="0"/>
              <a:t>4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1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sz="1000" dirty="0"/>
              <a:t>   </a:t>
            </a:r>
            <a:r>
              <a:rPr lang="en-US" dirty="0"/>
              <a:t>10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3.6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1.2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4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65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{(1,-1)(4,1)(1,3.6)(1.2,4)}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36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{(1,-1)(4,1)(1,3.6)(1.2,4)}</a:t>
            </a:r>
          </a:p>
          <a:p>
            <a:r>
              <a:rPr lang="en-US" dirty="0">
                <a:solidFill>
                  <a:srgbClr val="FFFF00"/>
                </a:solidFill>
              </a:rPr>
              <a:t>NO! </a:t>
            </a:r>
            <a:r>
              <a:rPr lang="en-US" dirty="0"/>
              <a:t>Because when x = 1, the y-value could be -1 or 3.6:</a:t>
            </a:r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  </a:t>
            </a:r>
            <a:r>
              <a:rPr lang="en-US" dirty="0"/>
              <a:t>1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-1 or 3.6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500" dirty="0"/>
              <a:t>  </a:t>
            </a:r>
            <a:r>
              <a:rPr lang="en-US" dirty="0"/>
              <a:t>4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1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1.2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4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57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3829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12) Solve a problem by identifying the given data, making a sketch as appropriate, using trigonometric tools to model the problem, and calculating the final answer.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Nikolai </a:t>
            </a:r>
            <a:r>
              <a:rPr lang="en-US" dirty="0" err="1"/>
              <a:t>Lobachevsky</a:t>
            </a:r>
            <a:r>
              <a:rPr lang="en-US" dirty="0"/>
              <a:t> gave the modern "formal" definition of a function as a relation in which every first element has a 			  unique second element</a:t>
            </a:r>
          </a:p>
          <a:p>
            <a:r>
              <a:rPr lang="en-US" dirty="0"/>
              <a:t>		  (1830-ish)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" y="3829729"/>
            <a:ext cx="2266122" cy="3028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0512" y="6611035"/>
            <a:ext cx="74477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https://en.wikipedia.org/wiki/Nikolai_Lobachevsky#/media/File:Lobachevsky.jpg</a:t>
            </a:r>
          </a:p>
        </p:txBody>
      </p:sp>
    </p:spTree>
    <p:extLst>
      <p:ext uri="{BB962C8B-B14F-4D97-AF65-F5344CB8AC3E}">
        <p14:creationId xmlns:p14="http://schemas.microsoft.com/office/powerpoint/2010/main" val="2960963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graph a function, none of the points fall on a vertical line</a:t>
            </a:r>
          </a:p>
          <a:p>
            <a:endParaRPr lang="en-US" sz="1500" dirty="0"/>
          </a:p>
          <a:p>
            <a:r>
              <a:rPr lang="en-US" sz="2000" dirty="0"/>
              <a:t>a function                            not a function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162282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127500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792D81-E641-4D7C-AA5B-E3280E76C7AE}"/>
              </a:ext>
            </a:extLst>
          </p:cNvPr>
          <p:cNvCxnSpPr/>
          <p:nvPr/>
        </p:nvCxnSpPr>
        <p:spPr>
          <a:xfrm>
            <a:off x="8991600" y="3050925"/>
            <a:ext cx="0" cy="3581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87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whether a formula is a function, you graph it and do the “</a:t>
            </a:r>
            <a:r>
              <a:rPr lang="en-US" dirty="0">
                <a:solidFill>
                  <a:srgbClr val="FFC000"/>
                </a:solidFill>
              </a:rPr>
              <a:t>vertical line test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If it passes the </a:t>
            </a:r>
            <a:r>
              <a:rPr lang="en-US" dirty="0">
                <a:solidFill>
                  <a:srgbClr val="FFC000"/>
                </a:solidFill>
              </a:rPr>
              <a:t>VLT</a:t>
            </a:r>
            <a:r>
              <a:rPr lang="en-US" dirty="0"/>
              <a:t>, it is a function</a:t>
            </a:r>
          </a:p>
        </p:txBody>
      </p:sp>
    </p:spTree>
    <p:extLst>
      <p:ext uri="{BB962C8B-B14F-4D97-AF65-F5344CB8AC3E}">
        <p14:creationId xmlns:p14="http://schemas.microsoft.com/office/powerpoint/2010/main" val="219977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function?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286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4" y="2285999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522BC-2E98-4BFA-83B3-8955E905B528}"/>
              </a:ext>
            </a:extLst>
          </p:cNvPr>
          <p:cNvSpPr txBox="1"/>
          <p:nvPr/>
        </p:nvSpPr>
        <p:spPr>
          <a:xfrm>
            <a:off x="160020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786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function?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286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4" y="2285999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4E052-85C5-485E-8189-88571A58E764}"/>
              </a:ext>
            </a:extLst>
          </p:cNvPr>
          <p:cNvSpPr txBox="1"/>
          <p:nvPr/>
        </p:nvSpPr>
        <p:spPr>
          <a:xfrm>
            <a:off x="125183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34117-45D1-427B-B6FB-B28E97B117F5}"/>
              </a:ext>
            </a:extLst>
          </p:cNvPr>
          <p:cNvSpPr txBox="1"/>
          <p:nvPr/>
        </p:nvSpPr>
        <p:spPr>
          <a:xfrm>
            <a:off x="502920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4460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function?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286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4" y="2285999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4E052-85C5-485E-8189-88571A58E764}"/>
              </a:ext>
            </a:extLst>
          </p:cNvPr>
          <p:cNvSpPr txBox="1"/>
          <p:nvPr/>
        </p:nvSpPr>
        <p:spPr>
          <a:xfrm>
            <a:off x="125183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6F775-C3EC-43F8-B5DA-AD2D5944D40E}"/>
              </a:ext>
            </a:extLst>
          </p:cNvPr>
          <p:cNvSpPr txBox="1"/>
          <p:nvPr/>
        </p:nvSpPr>
        <p:spPr>
          <a:xfrm>
            <a:off x="487680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37278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34796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Naturally, there is a special symbol for functions</a:t>
            </a:r>
          </a:p>
          <a:p>
            <a:endParaRPr lang="en-US" sz="2000" dirty="0"/>
          </a:p>
          <a:p>
            <a:r>
              <a:rPr lang="en-US" dirty="0"/>
              <a:t>Where you used to write</a:t>
            </a:r>
          </a:p>
          <a:p>
            <a:r>
              <a:rPr lang="en-US" dirty="0"/>
              <a:t>	y = 6x + 11</a:t>
            </a:r>
          </a:p>
          <a:p>
            <a:r>
              <a:rPr lang="en-US" dirty="0"/>
              <a:t>A function is written: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5400" dirty="0"/>
              <a:t>ƒ</a:t>
            </a:r>
            <a:r>
              <a:rPr lang="en-US" dirty="0"/>
              <a:t>(x) = 6x + 11</a:t>
            </a:r>
          </a:p>
          <a:p>
            <a:pPr>
              <a:spcBef>
                <a:spcPts val="0"/>
              </a:spcBef>
            </a:pPr>
            <a:r>
              <a:rPr lang="en-US" dirty="0"/>
              <a:t>read as: “f of x”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8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Alexis Claude </a:t>
            </a:r>
            <a:r>
              <a:rPr lang="en-US" dirty="0" err="1"/>
              <a:t>Clairaut</a:t>
            </a:r>
            <a:r>
              <a:rPr lang="en-US" dirty="0"/>
              <a:t> introduced the familiar notation "</a:t>
            </a:r>
            <a:r>
              <a:rPr lang="en-US" sz="5400" dirty="0"/>
              <a:t>ƒ</a:t>
            </a:r>
            <a:r>
              <a:rPr lang="en-US" dirty="0"/>
              <a:t>(x)" in 1734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3987"/>
            <a:ext cx="2895600" cy="3384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6553200"/>
            <a:ext cx="7391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https://en.wikipedia.org/wiki/Alexis_Clairaut#/media/File:Alexis_Clairault.jpg</a:t>
            </a:r>
          </a:p>
        </p:txBody>
      </p:sp>
    </p:spTree>
    <p:extLst>
      <p:ext uri="{BB962C8B-B14F-4D97-AF65-F5344CB8AC3E}">
        <p14:creationId xmlns:p14="http://schemas.microsoft.com/office/powerpoint/2010/main" val="2593149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ƒ(x)  shows that the formula uses “x” as the input and the output depends on it </a:t>
            </a:r>
          </a:p>
        </p:txBody>
      </p:sp>
    </p:spTree>
    <p:extLst>
      <p:ext uri="{BB962C8B-B14F-4D97-AF65-F5344CB8AC3E}">
        <p14:creationId xmlns:p14="http://schemas.microsoft.com/office/powerpoint/2010/main" val="303038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</a:t>
            </a:r>
            <a:r>
              <a:rPr lang="en-US" dirty="0">
                <a:solidFill>
                  <a:srgbClr val="FFC000"/>
                </a:solidFill>
              </a:rPr>
              <a:t>evaluate </a:t>
            </a:r>
            <a:r>
              <a:rPr lang="en-US" dirty="0"/>
              <a:t>a function, you need to substitute the given value for </a:t>
            </a:r>
            <a:r>
              <a:rPr lang="en-US" i="1" dirty="0"/>
              <a:t>x</a:t>
            </a:r>
            <a:r>
              <a:rPr lang="en-US" dirty="0"/>
              <a:t> in the formula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26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ƒ(3)  means  “evaluate the function for x=3”</a:t>
            </a:r>
          </a:p>
        </p:txBody>
      </p:sp>
    </p:spTree>
    <p:extLst>
      <p:ext uri="{BB962C8B-B14F-4D97-AF65-F5344CB8AC3E}">
        <p14:creationId xmlns:p14="http://schemas.microsoft.com/office/powerpoint/2010/main" val="1711755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Order of Operations to get the right answer is: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	P	parentheses</a:t>
            </a:r>
          </a:p>
          <a:p>
            <a:pPr>
              <a:spcBef>
                <a:spcPts val="0"/>
              </a:spcBef>
            </a:pPr>
            <a:r>
              <a:rPr lang="en-US" dirty="0"/>
              <a:t>	E	exponents</a:t>
            </a:r>
          </a:p>
          <a:p>
            <a:pPr>
              <a:spcBef>
                <a:spcPts val="0"/>
              </a:spcBef>
            </a:pPr>
            <a:r>
              <a:rPr lang="en-US" dirty="0"/>
              <a:t>	M	multiplication</a:t>
            </a:r>
          </a:p>
          <a:p>
            <a:pPr>
              <a:spcBef>
                <a:spcPts val="0"/>
              </a:spcBef>
            </a:pPr>
            <a:r>
              <a:rPr lang="en-US" dirty="0"/>
              <a:t>	D	division</a:t>
            </a:r>
          </a:p>
          <a:p>
            <a:pPr>
              <a:spcBef>
                <a:spcPts val="0"/>
              </a:spcBef>
            </a:pPr>
            <a:r>
              <a:rPr lang="en-US" dirty="0"/>
              <a:t>	A	addition</a:t>
            </a:r>
          </a:p>
          <a:p>
            <a:pPr>
              <a:spcBef>
                <a:spcPts val="0"/>
              </a:spcBef>
            </a:pPr>
            <a:r>
              <a:rPr lang="en-US" dirty="0"/>
              <a:t>	S	subtraction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91200" y="3657600"/>
            <a:ext cx="3352800" cy="3124200"/>
            <a:chOff x="5791200" y="3657600"/>
            <a:chExt cx="3352800" cy="31242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6477000" y="4191000"/>
              <a:ext cx="2667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/>
                <a:t>Done at the same </a:t>
              </a:r>
            </a:p>
            <a:p>
              <a:pPr>
                <a:spcBef>
                  <a:spcPts val="0"/>
                </a:spcBef>
              </a:pPr>
              <a:r>
                <a:rPr lang="en-US" sz="2000" dirty="0"/>
                <a:t>time left to right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477000" y="5410200"/>
              <a:ext cx="2667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/>
                <a:t>Done at the same </a:t>
              </a:r>
            </a:p>
            <a:p>
              <a:pPr>
                <a:spcBef>
                  <a:spcPts val="0"/>
                </a:spcBef>
              </a:pPr>
              <a:r>
                <a:rPr lang="en-US" sz="2000" dirty="0"/>
                <a:t>time left to right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791200" y="3657600"/>
              <a:ext cx="2667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0" dirty="0">
                  <a:latin typeface="Arial Narrow" pitchFamily="34" charset="0"/>
                </a:rPr>
                <a:t>&gt;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5791200" y="4876800"/>
              <a:ext cx="2667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0" dirty="0">
                  <a:latin typeface="Arial Narrow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942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6x + 11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</a:t>
            </a:r>
          </a:p>
          <a:p>
            <a:endParaRPr lang="en-US" sz="1000" dirty="0"/>
          </a:p>
          <a:p>
            <a:r>
              <a:rPr lang="en-US" dirty="0"/>
              <a:t>Calculate ƒ(-1) </a:t>
            </a:r>
          </a:p>
          <a:p>
            <a:endParaRPr lang="en-US" sz="1000" dirty="0"/>
          </a:p>
          <a:p>
            <a:r>
              <a:rPr lang="en-US" dirty="0"/>
              <a:t>Calculate ƒ(1)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59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6x + 11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       		</a:t>
            </a:r>
            <a:r>
              <a:rPr lang="en-US" dirty="0">
                <a:solidFill>
                  <a:srgbClr val="FFFF00"/>
                </a:solidFill>
              </a:rPr>
              <a:t>23</a:t>
            </a:r>
          </a:p>
          <a:p>
            <a:endParaRPr lang="en-US" sz="1000" dirty="0"/>
          </a:p>
          <a:p>
            <a:r>
              <a:rPr lang="en-US" dirty="0"/>
              <a:t>Calculate ƒ(-1) =  </a:t>
            </a:r>
          </a:p>
          <a:p>
            <a:endParaRPr lang="en-US" sz="1000" dirty="0"/>
          </a:p>
          <a:p>
            <a:r>
              <a:rPr lang="en-US" dirty="0"/>
              <a:t>Calculate ƒ(1)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21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6x + 11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	=			23</a:t>
            </a:r>
          </a:p>
          <a:p>
            <a:endParaRPr lang="en-US" sz="1000" dirty="0"/>
          </a:p>
          <a:p>
            <a:r>
              <a:rPr lang="en-US" dirty="0"/>
              <a:t>Calculate ƒ(-1) =			 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5</a:t>
            </a:r>
            <a:r>
              <a:rPr lang="en-US" dirty="0"/>
              <a:t> </a:t>
            </a:r>
          </a:p>
          <a:p>
            <a:endParaRPr lang="en-US" sz="1000" dirty="0"/>
          </a:p>
          <a:p>
            <a:r>
              <a:rPr lang="en-US" dirty="0"/>
              <a:t>Calculate ƒ(1) =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7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6x + 11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	=			23</a:t>
            </a:r>
          </a:p>
          <a:p>
            <a:endParaRPr lang="en-US" sz="1000" dirty="0"/>
          </a:p>
          <a:p>
            <a:r>
              <a:rPr lang="en-US" dirty="0"/>
              <a:t>Calculate ƒ(-1) =			 </a:t>
            </a:r>
            <a:r>
              <a:rPr lang="en-US" sz="2000" dirty="0"/>
              <a:t> </a:t>
            </a:r>
            <a:r>
              <a:rPr lang="en-US" dirty="0"/>
              <a:t>5</a:t>
            </a:r>
          </a:p>
          <a:p>
            <a:endParaRPr lang="en-US" sz="1000" dirty="0"/>
          </a:p>
          <a:p>
            <a:r>
              <a:rPr lang="en-US" dirty="0"/>
              <a:t>Calculate ƒ(1)	=		 </a:t>
            </a:r>
            <a:r>
              <a:rPr lang="en-US" sz="2000" dirty="0"/>
              <a:t> 	</a:t>
            </a:r>
            <a:r>
              <a:rPr lang="en-US" dirty="0">
                <a:solidFill>
                  <a:srgbClr val="FFFF00"/>
                </a:solidFill>
              </a:rPr>
              <a:t>17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97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54122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“legal” values for a function are called:</a:t>
            </a:r>
          </a:p>
          <a:p>
            <a:r>
              <a:rPr lang="en-US" dirty="0">
                <a:solidFill>
                  <a:srgbClr val="FFC000"/>
                </a:solidFill>
              </a:rPr>
              <a:t>Domain</a:t>
            </a:r>
            <a:r>
              <a:rPr lang="en-US" dirty="0"/>
              <a:t> - the </a:t>
            </a:r>
            <a:r>
              <a:rPr lang="en-US" i="1" dirty="0" err="1"/>
              <a:t>x</a:t>
            </a:r>
            <a:r>
              <a:rPr lang="en-US" dirty="0" err="1"/>
              <a:t>s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Range </a:t>
            </a:r>
            <a:r>
              <a:rPr lang="en-US" dirty="0"/>
              <a:t>- the </a:t>
            </a:r>
            <a:r>
              <a:rPr lang="en-US" i="1" dirty="0" err="1"/>
              <a:t>y</a:t>
            </a:r>
            <a:r>
              <a:rPr lang="en-US" dirty="0" err="1"/>
              <a:t>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300" dirty="0"/>
              <a:t>(aid to memory: x comes before y; d comes before 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49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domain for this function:</a:t>
            </a:r>
          </a:p>
          <a:p>
            <a:pPr algn="ctr"/>
            <a:r>
              <a:rPr lang="en-US" dirty="0"/>
              <a:t>{(1,-1)(4,1)(10,3.6)(1.2,4)}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E80A-0D94-4D62-9B7A-F01676D5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40D1-62DE-4E21-A155-7E4B7CBB8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formulas are everywhere in science, engineering, and business</a:t>
            </a:r>
          </a:p>
          <a:p>
            <a:r>
              <a:rPr lang="en-US" dirty="0"/>
              <a:t>These models use letters to designate variables in the formulas - often the first letter in the real-world item in the formula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36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domain for this function:</a:t>
            </a:r>
          </a:p>
          <a:p>
            <a:pPr algn="ctr"/>
            <a:r>
              <a:rPr lang="en-US" dirty="0"/>
              <a:t>{(1,-1)(4,1)(10,3.6)(1.2,4)}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Domain = 1,4,10,1.2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24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range for this function:</a:t>
            </a:r>
          </a:p>
          <a:p>
            <a:pPr algn="ctr"/>
            <a:r>
              <a:rPr lang="en-US" dirty="0"/>
              <a:t>{(1,-1)(4,1)(10,3.6)(1.2,4)}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28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range for this function:</a:t>
            </a:r>
          </a:p>
          <a:p>
            <a:pPr algn="ctr"/>
            <a:r>
              <a:rPr lang="en-US" dirty="0"/>
              <a:t>{(1,-1)(4,1)(10,3.6)(1.2,4)}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Range = -1,1,3.6,4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271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584447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Interpreting functions – what do they mean?</a:t>
            </a:r>
          </a:p>
        </p:txBody>
      </p:sp>
    </p:spTree>
    <p:extLst>
      <p:ext uri="{BB962C8B-B14F-4D97-AF65-F5344CB8AC3E}">
        <p14:creationId xmlns:p14="http://schemas.microsoft.com/office/powerpoint/2010/main" val="3547145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838200"/>
            <a:ext cx="4800600" cy="58674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Why is this a function?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1475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04021C8A-8D95-447B-AD46-215CCBC2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0"/>
            <a:ext cx="4267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40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838200"/>
            <a:ext cx="4800600" cy="58674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Estimate ƒ(–2)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1475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04021C8A-8D95-447B-AD46-215CCBC2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0"/>
            <a:ext cx="4267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13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838200"/>
            <a:ext cx="4800600" cy="58674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domain of ƒ?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1475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04021C8A-8D95-447B-AD46-215CCBC2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0"/>
            <a:ext cx="4267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3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838200"/>
            <a:ext cx="4800600" cy="58674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domain of ƒ?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-2 ≤ x &lt; 2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1475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04021C8A-8D95-447B-AD46-215CCBC2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0"/>
            <a:ext cx="4267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26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838200"/>
            <a:ext cx="4800600" cy="58674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range of ƒ?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1475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04021C8A-8D95-447B-AD46-215CCBC2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0"/>
            <a:ext cx="4267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models are “</a:t>
            </a:r>
            <a:r>
              <a:rPr lang="en-US" dirty="0">
                <a:solidFill>
                  <a:srgbClr val="FFC000"/>
                </a:solidFill>
              </a:rPr>
              <a:t>functions</a:t>
            </a:r>
            <a:r>
              <a:rPr lang="en-US" dirty="0"/>
              <a:t>” – for every set of number you plug into the model, you will get only ONE possible (right) numerical answer</a:t>
            </a:r>
          </a:p>
        </p:txBody>
      </p:sp>
    </p:spTree>
    <p:extLst>
      <p:ext uri="{BB962C8B-B14F-4D97-AF65-F5344CB8AC3E}">
        <p14:creationId xmlns:p14="http://schemas.microsoft.com/office/powerpoint/2010/main" val="18190294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838200"/>
            <a:ext cx="4800600" cy="58674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range of ƒ?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-1 &lt; y ≤ 2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1475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04021C8A-8D95-447B-AD46-215CCBC2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0"/>
            <a:ext cx="4267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2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each line the graph of a function? Why or why not?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591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E9DCD-3480-479B-B210-0751F346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819650" cy="6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85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are the major "change" points for each line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591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E9DCD-3480-479B-B210-0751F346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819650" cy="6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22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ƒ(5) for each line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591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E9DCD-3480-479B-B210-0751F346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819650" cy="60193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37139E-2AD2-4B01-B6F6-0FCA223B53A9}"/>
              </a:ext>
            </a:extLst>
          </p:cNvPr>
          <p:cNvCxnSpPr/>
          <p:nvPr/>
        </p:nvCxnSpPr>
        <p:spPr>
          <a:xfrm>
            <a:off x="5967984" y="2923032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8E5E99-9F4B-4DCA-A833-654645CAB41B}"/>
              </a:ext>
            </a:extLst>
          </p:cNvPr>
          <p:cNvCxnSpPr>
            <a:cxnSpLocks/>
          </p:cNvCxnSpPr>
          <p:nvPr/>
        </p:nvCxnSpPr>
        <p:spPr>
          <a:xfrm flipH="1">
            <a:off x="4885944" y="4267200"/>
            <a:ext cx="3023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76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x at </a:t>
            </a:r>
          </a:p>
          <a:p>
            <a:pPr>
              <a:spcBef>
                <a:spcPts val="0"/>
              </a:spcBef>
            </a:pPr>
            <a:r>
              <a:rPr lang="en-US" dirty="0"/>
              <a:t>ƒ(x) = 20 for each line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591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E9DCD-3480-479B-B210-0751F346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819650" cy="60193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72D4B6-E1F5-48FA-96B5-8A0FF93781EE}"/>
              </a:ext>
            </a:extLst>
          </p:cNvPr>
          <p:cNvCxnSpPr>
            <a:cxnSpLocks/>
          </p:cNvCxnSpPr>
          <p:nvPr/>
        </p:nvCxnSpPr>
        <p:spPr>
          <a:xfrm flipH="1">
            <a:off x="4849368" y="490728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583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28966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152400" y="1239053"/>
            <a:ext cx="8667165" cy="56189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functions?</a:t>
            </a:r>
          </a:p>
        </p:txBody>
      </p:sp>
    </p:spTree>
    <p:extLst>
      <p:ext uri="{BB962C8B-B14F-4D97-AF65-F5344CB8AC3E}">
        <p14:creationId xmlns:p14="http://schemas.microsoft.com/office/powerpoint/2010/main" val="3554516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152400" y="1239053"/>
            <a:ext cx="8667165" cy="56189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functions?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15190-D2D1-40CA-9B72-394D8005B4AB}"/>
              </a:ext>
            </a:extLst>
          </p:cNvPr>
          <p:cNvSpPr txBox="1"/>
          <p:nvPr/>
        </p:nvSpPr>
        <p:spPr>
          <a:xfrm>
            <a:off x="635374" y="18288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E5EA2-D264-471F-AA0D-D78E800A0247}"/>
              </a:ext>
            </a:extLst>
          </p:cNvPr>
          <p:cNvSpPr txBox="1"/>
          <p:nvPr/>
        </p:nvSpPr>
        <p:spPr>
          <a:xfrm>
            <a:off x="2286000" y="1644134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7B266-F6B8-474A-A76E-A9F8B255DCDB}"/>
              </a:ext>
            </a:extLst>
          </p:cNvPr>
          <p:cNvSpPr txBox="1"/>
          <p:nvPr/>
        </p:nvSpPr>
        <p:spPr>
          <a:xfrm>
            <a:off x="3851169" y="175499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3A565-85A8-4C3C-9D62-E6F0822C3FA4}"/>
              </a:ext>
            </a:extLst>
          </p:cNvPr>
          <p:cNvSpPr txBox="1"/>
          <p:nvPr/>
        </p:nvSpPr>
        <p:spPr>
          <a:xfrm>
            <a:off x="7239000" y="175499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C4909-AB42-48DE-BD61-1A4A9A0F664D}"/>
              </a:ext>
            </a:extLst>
          </p:cNvPr>
          <p:cNvSpPr txBox="1"/>
          <p:nvPr/>
        </p:nvSpPr>
        <p:spPr>
          <a:xfrm>
            <a:off x="533400" y="309442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731B9-D2E2-42F5-8AB6-D7F1520E285D}"/>
              </a:ext>
            </a:extLst>
          </p:cNvPr>
          <p:cNvSpPr txBox="1"/>
          <p:nvPr/>
        </p:nvSpPr>
        <p:spPr>
          <a:xfrm>
            <a:off x="2211261" y="3332946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5BDA9-FE30-41FF-8AFB-D8732FD42D11}"/>
              </a:ext>
            </a:extLst>
          </p:cNvPr>
          <p:cNvSpPr txBox="1"/>
          <p:nvPr/>
        </p:nvSpPr>
        <p:spPr>
          <a:xfrm>
            <a:off x="4206761" y="3511856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C6F7B-7BFC-4D7F-B462-FCCD86E939E3}"/>
              </a:ext>
            </a:extLst>
          </p:cNvPr>
          <p:cNvSpPr txBox="1"/>
          <p:nvPr/>
        </p:nvSpPr>
        <p:spPr>
          <a:xfrm>
            <a:off x="5592731" y="3286582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230F0-7AD5-4862-8959-ACF676DAE491}"/>
              </a:ext>
            </a:extLst>
          </p:cNvPr>
          <p:cNvSpPr txBox="1"/>
          <p:nvPr/>
        </p:nvSpPr>
        <p:spPr>
          <a:xfrm>
            <a:off x="7535248" y="349452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73BF17-D388-4159-A0FF-EAB1840F4845}"/>
              </a:ext>
            </a:extLst>
          </p:cNvPr>
          <p:cNvSpPr txBox="1"/>
          <p:nvPr/>
        </p:nvSpPr>
        <p:spPr>
          <a:xfrm>
            <a:off x="533400" y="4444432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BCA0A-C890-455C-99AB-CEB9BB99D3F9}"/>
              </a:ext>
            </a:extLst>
          </p:cNvPr>
          <p:cNvSpPr txBox="1"/>
          <p:nvPr/>
        </p:nvSpPr>
        <p:spPr>
          <a:xfrm>
            <a:off x="2181686" y="4837092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C49C8-3F0E-43FF-94DA-CFE1FA647535}"/>
              </a:ext>
            </a:extLst>
          </p:cNvPr>
          <p:cNvSpPr txBox="1"/>
          <p:nvPr/>
        </p:nvSpPr>
        <p:spPr>
          <a:xfrm>
            <a:off x="3937187" y="4837092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4DA2B4-55CB-43E1-834D-85185D47C301}"/>
              </a:ext>
            </a:extLst>
          </p:cNvPr>
          <p:cNvSpPr txBox="1"/>
          <p:nvPr/>
        </p:nvSpPr>
        <p:spPr>
          <a:xfrm>
            <a:off x="5715000" y="4436026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045A9F-CD81-4336-8058-005E1E509A3E}"/>
              </a:ext>
            </a:extLst>
          </p:cNvPr>
          <p:cNvSpPr txBox="1"/>
          <p:nvPr/>
        </p:nvSpPr>
        <p:spPr>
          <a:xfrm>
            <a:off x="7535248" y="4620692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11D210-A9DC-439D-BE57-9F635D213FE0}"/>
              </a:ext>
            </a:extLst>
          </p:cNvPr>
          <p:cNvSpPr txBox="1"/>
          <p:nvPr/>
        </p:nvSpPr>
        <p:spPr>
          <a:xfrm>
            <a:off x="795210" y="6165504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E20582-FA41-4198-BB37-31CF8F2FEE23}"/>
              </a:ext>
            </a:extLst>
          </p:cNvPr>
          <p:cNvSpPr txBox="1"/>
          <p:nvPr/>
        </p:nvSpPr>
        <p:spPr>
          <a:xfrm>
            <a:off x="2155912" y="6165504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D25E46-6F99-46FA-8A80-567AF01122A2}"/>
              </a:ext>
            </a:extLst>
          </p:cNvPr>
          <p:cNvSpPr txBox="1"/>
          <p:nvPr/>
        </p:nvSpPr>
        <p:spPr>
          <a:xfrm>
            <a:off x="4127036" y="6409284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7D85D-A455-46E8-97B1-509DBDFE7649}"/>
              </a:ext>
            </a:extLst>
          </p:cNvPr>
          <p:cNvSpPr txBox="1"/>
          <p:nvPr/>
        </p:nvSpPr>
        <p:spPr>
          <a:xfrm>
            <a:off x="5631009" y="6430032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185B9D-0B65-4AE1-8D6B-B020123B6442}"/>
              </a:ext>
            </a:extLst>
          </p:cNvPr>
          <p:cNvSpPr txBox="1"/>
          <p:nvPr/>
        </p:nvSpPr>
        <p:spPr>
          <a:xfrm>
            <a:off x="7549939" y="6245366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903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Increasing</a:t>
            </a:r>
            <a:r>
              <a:rPr lang="en-US" dirty="0"/>
              <a:t> functions</a:t>
            </a:r>
          </a:p>
          <a:p>
            <a:r>
              <a:rPr lang="en-US" dirty="0">
                <a:solidFill>
                  <a:srgbClr val="FFC000"/>
                </a:solidFill>
              </a:rPr>
              <a:t>Decreasing </a:t>
            </a:r>
            <a:r>
              <a:rPr lang="en-US" dirty="0"/>
              <a:t>functions</a:t>
            </a:r>
          </a:p>
          <a:p>
            <a:r>
              <a:rPr lang="en-US" dirty="0">
                <a:solidFill>
                  <a:srgbClr val="FFC000"/>
                </a:solidFill>
              </a:rPr>
              <a:t>Constant</a:t>
            </a:r>
            <a:r>
              <a:rPr lang="en-US" dirty="0"/>
              <a:t> functions</a:t>
            </a:r>
          </a:p>
          <a:p>
            <a:r>
              <a:rPr lang="en-US" dirty="0"/>
              <a:t>relative maximums and minimums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63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457200" y="1674017"/>
            <a:ext cx="7996238" cy="5183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increasing across the domain?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Which are decreasing? Which are constant?</a:t>
            </a:r>
          </a:p>
        </p:txBody>
      </p:sp>
    </p:spTree>
    <p:extLst>
      <p:ext uri="{BB962C8B-B14F-4D97-AF65-F5344CB8AC3E}">
        <p14:creationId xmlns:p14="http://schemas.microsoft.com/office/powerpoint/2010/main" val="79525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formulas, some variables are “</a:t>
            </a:r>
            <a:r>
              <a:rPr lang="en-US" dirty="0">
                <a:solidFill>
                  <a:srgbClr val="FFC000"/>
                </a:solidFill>
              </a:rPr>
              <a:t>input</a:t>
            </a:r>
            <a:r>
              <a:rPr lang="en-US" dirty="0"/>
              <a:t>” variables</a:t>
            </a:r>
          </a:p>
          <a:p>
            <a:endParaRPr lang="en-US" sz="2000" dirty="0"/>
          </a:p>
          <a:p>
            <a:r>
              <a:rPr lang="en-US" dirty="0"/>
              <a:t>The thing  you are </a:t>
            </a:r>
          </a:p>
          <a:p>
            <a:pPr>
              <a:spcBef>
                <a:spcPts val="0"/>
              </a:spcBef>
            </a:pPr>
            <a:r>
              <a:rPr lang="en-US" dirty="0"/>
              <a:t>calculating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formula is the </a:t>
            </a:r>
          </a:p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output</a:t>
            </a:r>
            <a:r>
              <a:rPr lang="en-US" dirty="0"/>
              <a:t>”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8899961-0466-47D2-87E2-EF7C6079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67" y="3303924"/>
            <a:ext cx="3486133" cy="330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45A06A-3091-48D2-A72D-CBB9C513CE7A}"/>
              </a:ext>
            </a:extLst>
          </p:cNvPr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https://1.bp.blogspot.com/-YEqWLoN5V88/Wblu4NWyg4I/AAAAAAAAefY/G01iSXT2zn4L-W2-S-BETZHwvwHc_X1WQCLcBGAs/w530-h298-p/php-inbuilt-functions.jpg</a:t>
            </a:r>
          </a:p>
        </p:txBody>
      </p:sp>
    </p:spTree>
    <p:extLst>
      <p:ext uri="{BB962C8B-B14F-4D97-AF65-F5344CB8AC3E}">
        <p14:creationId xmlns:p14="http://schemas.microsoft.com/office/powerpoint/2010/main" val="30533809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457200" y="1674017"/>
            <a:ext cx="7996238" cy="5183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increasing across the domain?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Which are decreasing? Which are constant?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108EE-98D4-4BEE-97FB-317BCBA3858D}"/>
              </a:ext>
            </a:extLst>
          </p:cNvPr>
          <p:cNvSpPr txBox="1"/>
          <p:nvPr/>
        </p:nvSpPr>
        <p:spPr>
          <a:xfrm>
            <a:off x="935034" y="22860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135F6-2866-45D7-88FC-193939C8CE5F}"/>
              </a:ext>
            </a:extLst>
          </p:cNvPr>
          <p:cNvSpPr txBox="1"/>
          <p:nvPr/>
        </p:nvSpPr>
        <p:spPr>
          <a:xfrm>
            <a:off x="3352800" y="305966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5FC26-839E-4944-A5BD-1CC5C223B7F9}"/>
              </a:ext>
            </a:extLst>
          </p:cNvPr>
          <p:cNvSpPr txBox="1"/>
          <p:nvPr/>
        </p:nvSpPr>
        <p:spPr>
          <a:xfrm>
            <a:off x="3835774" y="23622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46A48-44B3-450D-8084-5603AC3F196E}"/>
              </a:ext>
            </a:extLst>
          </p:cNvPr>
          <p:cNvSpPr txBox="1"/>
          <p:nvPr/>
        </p:nvSpPr>
        <p:spPr>
          <a:xfrm>
            <a:off x="609600" y="34290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90BFC-EBFC-481F-A8E8-2B3BB0D04314}"/>
              </a:ext>
            </a:extLst>
          </p:cNvPr>
          <p:cNvSpPr txBox="1"/>
          <p:nvPr/>
        </p:nvSpPr>
        <p:spPr>
          <a:xfrm>
            <a:off x="2133600" y="359306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80AF7-5142-4ED4-8531-77A81358E21F}"/>
              </a:ext>
            </a:extLst>
          </p:cNvPr>
          <p:cNvSpPr txBox="1"/>
          <p:nvPr/>
        </p:nvSpPr>
        <p:spPr>
          <a:xfrm>
            <a:off x="7036174" y="50292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6ADE9-8BB3-4F6C-AD98-447FF2B16794}"/>
              </a:ext>
            </a:extLst>
          </p:cNvPr>
          <p:cNvSpPr txBox="1"/>
          <p:nvPr/>
        </p:nvSpPr>
        <p:spPr>
          <a:xfrm>
            <a:off x="838200" y="62484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289E7-893F-4140-BBF2-DA99773BFFB3}"/>
              </a:ext>
            </a:extLst>
          </p:cNvPr>
          <p:cNvSpPr txBox="1"/>
          <p:nvPr/>
        </p:nvSpPr>
        <p:spPr>
          <a:xfrm>
            <a:off x="3911974" y="641246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D04A7-47F6-4B29-8A53-DA3F45913773}"/>
              </a:ext>
            </a:extLst>
          </p:cNvPr>
          <p:cNvSpPr txBox="1"/>
          <p:nvPr/>
        </p:nvSpPr>
        <p:spPr>
          <a:xfrm>
            <a:off x="7264774" y="626006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6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457200" y="1674017"/>
            <a:ext cx="7996238" cy="5183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increasing across the domain?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Which are decreasing? Which are constant?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7E119-44B4-48AD-89A9-AC045237BB1D}"/>
              </a:ext>
            </a:extLst>
          </p:cNvPr>
          <p:cNvSpPr txBox="1"/>
          <p:nvPr/>
        </p:nvSpPr>
        <p:spPr>
          <a:xfrm>
            <a:off x="2461591" y="1942624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decreasing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85360-C1C4-4949-B4C5-64B429CBEEF2}"/>
              </a:ext>
            </a:extLst>
          </p:cNvPr>
          <p:cNvSpPr txBox="1"/>
          <p:nvPr/>
        </p:nvSpPr>
        <p:spPr>
          <a:xfrm>
            <a:off x="6934200" y="2095024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decreasing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3A97AF-5D7A-4AD6-920B-A7E7A5167C33}"/>
              </a:ext>
            </a:extLst>
          </p:cNvPr>
          <p:cNvSpPr txBox="1"/>
          <p:nvPr/>
        </p:nvSpPr>
        <p:spPr>
          <a:xfrm>
            <a:off x="5486400" y="36576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decreasing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3F214B-4EC3-4163-AB90-CD7B3F089FB9}"/>
              </a:ext>
            </a:extLst>
          </p:cNvPr>
          <p:cNvSpPr txBox="1"/>
          <p:nvPr/>
        </p:nvSpPr>
        <p:spPr>
          <a:xfrm>
            <a:off x="5410200" y="610766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decreasing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93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457200" y="1674017"/>
            <a:ext cx="7996238" cy="5183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increasing across the domain?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Which are decreasing? Which are constant?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7778C-FE95-42BD-B978-2BE5235C905E}"/>
              </a:ext>
            </a:extLst>
          </p:cNvPr>
          <p:cNvSpPr txBox="1"/>
          <p:nvPr/>
        </p:nvSpPr>
        <p:spPr>
          <a:xfrm>
            <a:off x="7162800" y="3709972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F3511-637D-4DF7-BE2D-8A469B6587B5}"/>
              </a:ext>
            </a:extLst>
          </p:cNvPr>
          <p:cNvSpPr txBox="1"/>
          <p:nvPr/>
        </p:nvSpPr>
        <p:spPr>
          <a:xfrm>
            <a:off x="5486400" y="473606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C66FC-2BEB-4605-88B4-FDE602280547}"/>
              </a:ext>
            </a:extLst>
          </p:cNvPr>
          <p:cNvSpPr txBox="1"/>
          <p:nvPr/>
        </p:nvSpPr>
        <p:spPr>
          <a:xfrm>
            <a:off x="3810000" y="473606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965DC9-7997-46AB-8507-00FEC6FD7814}"/>
              </a:ext>
            </a:extLst>
          </p:cNvPr>
          <p:cNvSpPr txBox="1"/>
          <p:nvPr/>
        </p:nvSpPr>
        <p:spPr>
          <a:xfrm>
            <a:off x="2209800" y="481226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46E66-4BD5-455D-8AB0-6A27B4C58807}"/>
              </a:ext>
            </a:extLst>
          </p:cNvPr>
          <p:cNvSpPr txBox="1"/>
          <p:nvPr/>
        </p:nvSpPr>
        <p:spPr>
          <a:xfrm>
            <a:off x="609600" y="47244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A4EF8-FC7F-477C-A912-9A0E10D0E688}"/>
              </a:ext>
            </a:extLst>
          </p:cNvPr>
          <p:cNvSpPr txBox="1"/>
          <p:nvPr/>
        </p:nvSpPr>
        <p:spPr>
          <a:xfrm>
            <a:off x="2209800" y="6211669"/>
            <a:ext cx="137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probably constant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64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0" y="263398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Even</a:t>
            </a:r>
            <a:r>
              <a:rPr lang="en-US" dirty="0"/>
              <a:t> functions are symmetric with respect to the </a:t>
            </a:r>
            <a:r>
              <a:rPr lang="en-US" i="1" dirty="0"/>
              <a:t>y</a:t>
            </a:r>
            <a:r>
              <a:rPr lang="en-US" dirty="0"/>
              <a:t>-axis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ƒ(–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41404516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functions written as equations have only even exponents of the variable</a:t>
            </a:r>
          </a:p>
          <a:p>
            <a:endParaRPr lang="en-US" sz="2000" dirty="0"/>
          </a:p>
          <a:p>
            <a:pPr algn="ctr"/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3x</a:t>
            </a:r>
            <a:r>
              <a:rPr lang="en-US" baseline="30000" dirty="0"/>
              <a:t>4</a:t>
            </a:r>
            <a:r>
              <a:rPr lang="en-US" dirty="0"/>
              <a:t> - 15x</a:t>
            </a:r>
            <a:r>
              <a:rPr lang="en-US" baseline="30000" dirty="0"/>
              <a:t>2</a:t>
            </a:r>
            <a:r>
              <a:rPr lang="en-US" dirty="0"/>
              <a:t> + 45</a:t>
            </a:r>
          </a:p>
        </p:txBody>
      </p:sp>
    </p:spTree>
    <p:extLst>
      <p:ext uri="{BB962C8B-B14F-4D97-AF65-F5344CB8AC3E}">
        <p14:creationId xmlns:p14="http://schemas.microsoft.com/office/powerpoint/2010/main" val="4854778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6035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Odd</a:t>
            </a:r>
            <a:r>
              <a:rPr lang="en-US" dirty="0"/>
              <a:t> functions are symmetric with respect to the origin </a:t>
            </a:r>
          </a:p>
          <a:p>
            <a:r>
              <a:rPr lang="en-US" dirty="0"/>
              <a:t>ƒ(-</a:t>
            </a:r>
            <a:r>
              <a:rPr lang="en-US" i="1" dirty="0"/>
              <a:t>x</a:t>
            </a:r>
            <a:r>
              <a:rPr lang="en-US" dirty="0"/>
              <a:t>) = –ƒ(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7728435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Odd functions written as equations have only odd exponents of the variable</a:t>
            </a:r>
          </a:p>
          <a:p>
            <a:endParaRPr lang="en-US" sz="2000" dirty="0"/>
          </a:p>
          <a:p>
            <a:pPr algn="ctr"/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3x</a:t>
            </a:r>
            <a:r>
              <a:rPr lang="en-US" baseline="30000" dirty="0"/>
              <a:t>5</a:t>
            </a:r>
            <a:r>
              <a:rPr lang="en-US" dirty="0"/>
              <a:t> - 15x</a:t>
            </a:r>
            <a:r>
              <a:rPr lang="en-US" baseline="30000" dirty="0"/>
              <a:t>3</a:t>
            </a:r>
            <a:r>
              <a:rPr lang="en-US" dirty="0"/>
              <a:t> + 45x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012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4762" y="990600"/>
            <a:ext cx="913447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37B7A-A4B2-411F-8466-2C02D667BEB4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even? Which are odd?</a:t>
            </a:r>
          </a:p>
        </p:txBody>
      </p:sp>
    </p:spTree>
    <p:extLst>
      <p:ext uri="{BB962C8B-B14F-4D97-AF65-F5344CB8AC3E}">
        <p14:creationId xmlns:p14="http://schemas.microsoft.com/office/powerpoint/2010/main" val="26976339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440EE81-861F-4CCF-84D9-DE7231D63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4762" y="990600"/>
            <a:ext cx="913447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1E85A-2182-4B30-88A2-269289F7391D}"/>
              </a:ext>
            </a:extLst>
          </p:cNvPr>
          <p:cNvSpPr txBox="1"/>
          <p:nvPr/>
        </p:nvSpPr>
        <p:spPr>
          <a:xfrm>
            <a:off x="4114800" y="4507468"/>
            <a:ext cx="73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22B30-F17C-4D02-BC2C-8002850B8183}"/>
              </a:ext>
            </a:extLst>
          </p:cNvPr>
          <p:cNvSpPr txBox="1"/>
          <p:nvPr/>
        </p:nvSpPr>
        <p:spPr>
          <a:xfrm>
            <a:off x="8077200" y="1154668"/>
            <a:ext cx="790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F5EE59-FE25-44B6-9477-0E9584F114CE}"/>
              </a:ext>
            </a:extLst>
          </p:cNvPr>
          <p:cNvSpPr txBox="1"/>
          <p:nvPr/>
        </p:nvSpPr>
        <p:spPr>
          <a:xfrm>
            <a:off x="685800" y="1569499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Odd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00CDE2-C0E0-4D99-A78C-91E5ACEBC124}"/>
              </a:ext>
            </a:extLst>
          </p:cNvPr>
          <p:cNvSpPr txBox="1"/>
          <p:nvPr/>
        </p:nvSpPr>
        <p:spPr>
          <a:xfrm>
            <a:off x="6019800" y="4343400"/>
            <a:ext cx="73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94C08-1AF6-4BE6-A627-DF8BB7BB5E62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even? Which are odd?</a:t>
            </a:r>
          </a:p>
        </p:txBody>
      </p:sp>
    </p:spTree>
    <p:extLst>
      <p:ext uri="{BB962C8B-B14F-4D97-AF65-F5344CB8AC3E}">
        <p14:creationId xmlns:p14="http://schemas.microsoft.com/office/powerpoint/2010/main" val="33981277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80" y="25019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functions: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piecewise functions</a:t>
            </a:r>
            <a:r>
              <a:rPr lang="en-US" dirty="0"/>
              <a:t> - defined by two or more </a:t>
            </a:r>
          </a:p>
          <a:p>
            <a:pPr>
              <a:spcBef>
                <a:spcPts val="0"/>
              </a:spcBef>
            </a:pPr>
            <a:r>
              <a:rPr lang="en-US" dirty="0"/>
              <a:t>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41799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input variable is ALWAYS put on the x-axis (horizontal axis)</a:t>
            </a:r>
          </a:p>
          <a:p>
            <a:endParaRPr lang="en-US" dirty="0"/>
          </a:p>
          <a:p>
            <a:r>
              <a:rPr lang="en-US" dirty="0"/>
              <a:t>No reason – it’s a TRADITION!</a:t>
            </a:r>
          </a:p>
        </p:txBody>
      </p:sp>
    </p:spTree>
    <p:extLst>
      <p:ext uri="{BB962C8B-B14F-4D97-AF65-F5344CB8AC3E}">
        <p14:creationId xmlns:p14="http://schemas.microsoft.com/office/powerpoint/2010/main" val="4387516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Step functions</a:t>
            </a:r>
            <a:r>
              <a:rPr lang="en-US" dirty="0"/>
              <a:t>: function values graphically form discontinuous steps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6289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29477414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6968895-226F-4409-A43A-E45FE349C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4762" y="990600"/>
            <a:ext cx="913447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CD0C8-11B2-4DE8-A4A8-F0901116D7FA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piecewise? Which are step functions?</a:t>
            </a:r>
          </a:p>
        </p:txBody>
      </p:sp>
    </p:spTree>
    <p:extLst>
      <p:ext uri="{BB962C8B-B14F-4D97-AF65-F5344CB8AC3E}">
        <p14:creationId xmlns:p14="http://schemas.microsoft.com/office/powerpoint/2010/main" val="41415733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6968895-226F-4409-A43A-E45FE349C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4762" y="990600"/>
            <a:ext cx="913447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CD0C8-11B2-4DE8-A4A8-F0901116D7FA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piecewise? Which are step functions?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2F418-66AF-415D-83F3-E3AB83C77ADD}"/>
              </a:ext>
            </a:extLst>
          </p:cNvPr>
          <p:cNvSpPr txBox="1"/>
          <p:nvPr/>
        </p:nvSpPr>
        <p:spPr>
          <a:xfrm>
            <a:off x="3886200" y="2831068"/>
            <a:ext cx="73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C3B02-D7E2-408A-B8AE-9D20DFF9A914}"/>
              </a:ext>
            </a:extLst>
          </p:cNvPr>
          <p:cNvSpPr txBox="1"/>
          <p:nvPr/>
        </p:nvSpPr>
        <p:spPr>
          <a:xfrm>
            <a:off x="381000" y="30596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2790A-9BBA-406E-8D9B-4023D6E8DA2B}"/>
              </a:ext>
            </a:extLst>
          </p:cNvPr>
          <p:cNvSpPr txBox="1"/>
          <p:nvPr/>
        </p:nvSpPr>
        <p:spPr>
          <a:xfrm>
            <a:off x="2057400" y="320040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AFCA1-722D-4A51-9535-A4CB8F4192CF}"/>
              </a:ext>
            </a:extLst>
          </p:cNvPr>
          <p:cNvSpPr txBox="1"/>
          <p:nvPr/>
        </p:nvSpPr>
        <p:spPr>
          <a:xfrm>
            <a:off x="2057400" y="6260068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could be piecewise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1F74E-8CF8-4CAB-9BDE-03D9D52EE2CA}"/>
              </a:ext>
            </a:extLst>
          </p:cNvPr>
          <p:cNvSpPr txBox="1"/>
          <p:nvPr/>
        </p:nvSpPr>
        <p:spPr>
          <a:xfrm>
            <a:off x="3886200" y="563880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19913-19B8-4F6D-945E-98D30FF4E5EF}"/>
              </a:ext>
            </a:extLst>
          </p:cNvPr>
          <p:cNvSpPr txBox="1"/>
          <p:nvPr/>
        </p:nvSpPr>
        <p:spPr>
          <a:xfrm>
            <a:off x="6096000" y="58028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DD94F8-B5D4-4D56-914F-A63DCB13DC80}"/>
              </a:ext>
            </a:extLst>
          </p:cNvPr>
          <p:cNvSpPr txBox="1"/>
          <p:nvPr/>
        </p:nvSpPr>
        <p:spPr>
          <a:xfrm>
            <a:off x="7696200" y="624840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D4340-C3C3-4C6D-A490-01F97DD2FAA2}"/>
              </a:ext>
            </a:extLst>
          </p:cNvPr>
          <p:cNvSpPr txBox="1"/>
          <p:nvPr/>
        </p:nvSpPr>
        <p:spPr>
          <a:xfrm>
            <a:off x="762000" y="1676400"/>
            <a:ext cx="3048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could be </a:t>
            </a:r>
          </a:p>
          <a:p>
            <a:r>
              <a:rPr lang="en-US" dirty="0"/>
              <a:t>piecewise </a:t>
            </a:r>
          </a:p>
          <a:p>
            <a:r>
              <a:rPr lang="en-US" sz="1500" dirty="0"/>
              <a:t>(if you didn’t know the formula)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8ADCE-A349-443C-ACAA-CBCA755339AB}"/>
              </a:ext>
            </a:extLst>
          </p:cNvPr>
          <p:cNvSpPr txBox="1"/>
          <p:nvPr/>
        </p:nvSpPr>
        <p:spPr>
          <a:xfrm>
            <a:off x="4272169" y="3443921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</p:spTree>
    <p:extLst>
      <p:ext uri="{BB962C8B-B14F-4D97-AF65-F5344CB8AC3E}">
        <p14:creationId xmlns:p14="http://schemas.microsoft.com/office/powerpoint/2010/main" val="35807427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16111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Combining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/>
              <a:t>ƒ + </a:t>
            </a:r>
            <a:r>
              <a:rPr lang="en-US" i="1" dirty="0"/>
              <a:t>g</a:t>
            </a:r>
            <a:r>
              <a:rPr lang="en-US" dirty="0"/>
              <a:t>)(x) = ƒ(x) + </a:t>
            </a:r>
            <a:r>
              <a:rPr lang="en-US" i="1" dirty="0"/>
              <a:t>g</a:t>
            </a:r>
            <a:r>
              <a:rPr lang="en-US" sz="2000" i="1" dirty="0"/>
              <a:t> </a:t>
            </a:r>
            <a:r>
              <a:rPr lang="en-US" dirty="0"/>
              <a:t>(x)</a:t>
            </a:r>
          </a:p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/>
              <a:t>ƒ - </a:t>
            </a:r>
            <a:r>
              <a:rPr lang="en-US" i="1" dirty="0"/>
              <a:t>g</a:t>
            </a:r>
            <a:r>
              <a:rPr lang="en-US" dirty="0"/>
              <a:t>)(x) = ƒ(x) – </a:t>
            </a:r>
            <a:r>
              <a:rPr lang="en-US" i="1" dirty="0"/>
              <a:t>g</a:t>
            </a:r>
            <a:r>
              <a:rPr lang="en-US" sz="2000" i="1" dirty="0"/>
              <a:t> </a:t>
            </a:r>
            <a:r>
              <a:rPr lang="en-US" dirty="0"/>
              <a:t>(x)</a:t>
            </a:r>
          </a:p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 err="1"/>
              <a:t>ƒ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i="1" dirty="0" err="1"/>
              <a:t>g</a:t>
            </a:r>
            <a:r>
              <a:rPr lang="en-US" dirty="0"/>
              <a:t>)(x) = ƒ(x)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sz="2000" i="1" dirty="0"/>
              <a:t> </a:t>
            </a:r>
            <a:r>
              <a:rPr lang="en-US" dirty="0"/>
              <a:t>(x)</a:t>
            </a:r>
          </a:p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/>
              <a:t>ƒ/</a:t>
            </a:r>
            <a:r>
              <a:rPr lang="en-US" sz="1000" i="1" dirty="0"/>
              <a:t> </a:t>
            </a:r>
            <a:r>
              <a:rPr lang="en-US" i="1" dirty="0"/>
              <a:t>g</a:t>
            </a:r>
            <a:r>
              <a:rPr lang="en-US" dirty="0"/>
              <a:t>)(x) = ƒ(x)</a:t>
            </a:r>
            <a:r>
              <a:rPr lang="en-US" sz="2000" dirty="0"/>
              <a:t> </a:t>
            </a:r>
            <a:r>
              <a:rPr lang="en-US" dirty="0"/>
              <a:t>/</a:t>
            </a:r>
            <a:r>
              <a:rPr lang="en-US" sz="1000" dirty="0"/>
              <a:t> </a:t>
            </a:r>
            <a:r>
              <a:rPr lang="en-US" i="1" dirty="0"/>
              <a:t>g</a:t>
            </a:r>
            <a:r>
              <a:rPr lang="en-US" sz="2000" i="1" dirty="0"/>
              <a:t> </a:t>
            </a:r>
            <a:r>
              <a:rPr lang="en-US" dirty="0"/>
              <a:t>(x)   </a:t>
            </a:r>
          </a:p>
          <a:p>
            <a:r>
              <a:rPr lang="en-US" dirty="0"/>
              <a:t>              when </a:t>
            </a:r>
            <a:r>
              <a:rPr lang="en-US" i="1" dirty="0"/>
              <a:t>g</a:t>
            </a:r>
            <a:r>
              <a:rPr lang="en-US" sz="2000" dirty="0"/>
              <a:t> </a:t>
            </a:r>
            <a:r>
              <a:rPr lang="en-US" dirty="0"/>
              <a:t>(x) ≠ 0</a:t>
            </a:r>
          </a:p>
        </p:txBody>
      </p:sp>
    </p:spTree>
    <p:extLst>
      <p:ext uri="{BB962C8B-B14F-4D97-AF65-F5344CB8AC3E}">
        <p14:creationId xmlns:p14="http://schemas.microsoft.com/office/powerpoint/2010/main" val="230948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 </a:t>
            </a:r>
            <a:r>
              <a:rPr lang="en-US" dirty="0"/>
              <a:t>+ 6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</a:t>
            </a:r>
            <a:endParaRPr lang="en-US" dirty="0"/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endParaRPr lang="en-US" dirty="0"/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endParaRPr lang="en-US" dirty="0"/>
          </a:p>
          <a:p>
            <a:r>
              <a:rPr lang="en-US" sz="2000" dirty="0"/>
              <a:t> 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810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 </a:t>
            </a:r>
            <a:r>
              <a:rPr lang="en-US" dirty="0"/>
              <a:t>+ 6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7</a:t>
            </a:r>
            <a:r>
              <a:rPr lang="en-US" i="1" dirty="0">
                <a:solidFill>
                  <a:srgbClr val="FFFF00"/>
                </a:solidFill>
              </a:rPr>
              <a:t>x </a:t>
            </a:r>
            <a:r>
              <a:rPr lang="en-US" dirty="0">
                <a:solidFill>
                  <a:srgbClr val="FFFF00"/>
                </a:solidFill>
              </a:rPr>
              <a:t>+ 5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</a:t>
            </a:r>
            <a:r>
              <a:rPr lang="en-US" dirty="0"/>
              <a:t> = 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 </a:t>
            </a:r>
            <a:r>
              <a:rPr lang="en-US" dirty="0"/>
              <a:t> 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 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sz="2000" dirty="0"/>
              <a:t> 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357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 </a:t>
            </a:r>
            <a:r>
              <a:rPr lang="en-US" dirty="0"/>
              <a:t>+ 6   	  5x + 6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dirty="0"/>
              <a:t> – 1		-2x -- 1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7</a:t>
            </a:r>
            <a:r>
              <a:rPr lang="en-US" i="1" dirty="0"/>
              <a:t>x </a:t>
            </a:r>
            <a:r>
              <a:rPr lang="en-US" dirty="0"/>
              <a:t>+ 5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i="1" dirty="0">
                <a:solidFill>
                  <a:srgbClr val="FFFF00"/>
                </a:solidFill>
              </a:rPr>
              <a:t>x </a:t>
            </a:r>
            <a:r>
              <a:rPr lang="en-US" dirty="0">
                <a:solidFill>
                  <a:srgbClr val="FFFF00"/>
                </a:solidFill>
              </a:rPr>
              <a:t>+ 7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 </a:t>
            </a:r>
            <a:r>
              <a:rPr lang="en-US" dirty="0"/>
              <a:t>= 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 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sz="2000" dirty="0"/>
              <a:t> 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148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 </a:t>
            </a:r>
            <a:r>
              <a:rPr lang="en-US" dirty="0"/>
              <a:t>+ 6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7</a:t>
            </a:r>
            <a:r>
              <a:rPr lang="en-US" i="1" dirty="0"/>
              <a:t>x </a:t>
            </a:r>
            <a:r>
              <a:rPr lang="en-US" dirty="0"/>
              <a:t>+ 5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</a:t>
            </a:r>
            <a:r>
              <a:rPr lang="en-US" dirty="0"/>
              <a:t> = 3</a:t>
            </a:r>
            <a:r>
              <a:rPr lang="en-US" i="1" dirty="0"/>
              <a:t>x </a:t>
            </a:r>
            <a:r>
              <a:rPr lang="en-US" dirty="0"/>
              <a:t>+ 7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10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+7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-6 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 </a:t>
            </a:r>
            <a:r>
              <a:rPr lang="en-US" dirty="0"/>
              <a:t>= </a:t>
            </a:r>
            <a:r>
              <a:rPr lang="en-US" sz="2000" dirty="0"/>
              <a:t> 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080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 </a:t>
            </a:r>
            <a:r>
              <a:rPr lang="en-US" dirty="0"/>
              <a:t>+ 6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7</a:t>
            </a:r>
            <a:r>
              <a:rPr lang="en-US" i="1" dirty="0"/>
              <a:t>x </a:t>
            </a:r>
            <a:r>
              <a:rPr lang="en-US" dirty="0"/>
              <a:t>+ 5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</a:t>
            </a:r>
            <a:r>
              <a:rPr lang="en-US" dirty="0"/>
              <a:t> = 3</a:t>
            </a:r>
            <a:r>
              <a:rPr lang="en-US" i="1" dirty="0"/>
              <a:t>x </a:t>
            </a:r>
            <a:r>
              <a:rPr lang="en-US" dirty="0"/>
              <a:t>+ 7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 </a:t>
            </a:r>
            <a:r>
              <a:rPr lang="en-US" dirty="0"/>
              <a:t>= 10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+7</a:t>
            </a:r>
            <a:r>
              <a:rPr lang="en-US" i="1" dirty="0"/>
              <a:t>x</a:t>
            </a:r>
            <a:r>
              <a:rPr lang="en-US" dirty="0"/>
              <a:t>-6 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(5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+6)/(2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–1)</a:t>
            </a:r>
          </a:p>
          <a:p>
            <a:r>
              <a:rPr lang="en-US" sz="2000" dirty="0"/>
              <a:t> 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5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output turns out to be depends on what the input is</a:t>
            </a:r>
          </a:p>
          <a:p>
            <a:endParaRPr lang="en-US" sz="2000" dirty="0"/>
          </a:p>
          <a:p>
            <a:r>
              <a:rPr lang="en-US" dirty="0"/>
              <a:t>The output is frequently called the “</a:t>
            </a:r>
            <a:r>
              <a:rPr lang="en-US" dirty="0">
                <a:solidFill>
                  <a:srgbClr val="FFC000"/>
                </a:solidFill>
              </a:rPr>
              <a:t>dependent</a:t>
            </a:r>
            <a:r>
              <a:rPr lang="en-US" dirty="0"/>
              <a:t>” variable</a:t>
            </a:r>
          </a:p>
        </p:txBody>
      </p:sp>
    </p:spTree>
    <p:extLst>
      <p:ext uri="{BB962C8B-B14F-4D97-AF65-F5344CB8AC3E}">
        <p14:creationId xmlns:p14="http://schemas.microsoft.com/office/powerpoint/2010/main" val="7775497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 </a:t>
            </a:r>
            <a:r>
              <a:rPr lang="en-US" dirty="0"/>
              <a:t>+ 4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 </a:t>
            </a:r>
            <a:r>
              <a:rPr lang="en-US" dirty="0"/>
              <a:t>+ 7  </a:t>
            </a:r>
          </a:p>
          <a:p>
            <a:r>
              <a:rPr lang="en-US" dirty="0"/>
              <a:t>  Develop ƒ +</a:t>
            </a:r>
            <a:r>
              <a:rPr lang="en-US" i="1" dirty="0"/>
              <a:t> g</a:t>
            </a:r>
            <a:r>
              <a:rPr lang="en-US" dirty="0"/>
              <a:t> = 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</a:t>
            </a:r>
            <a:endParaRPr lang="en-US" dirty="0"/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endParaRPr lang="en-US" dirty="0"/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209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 </a:t>
            </a:r>
            <a:r>
              <a:rPr lang="en-US" dirty="0"/>
              <a:t>+ 4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 </a:t>
            </a:r>
            <a:r>
              <a:rPr lang="en-US" dirty="0"/>
              <a:t>+ 7  </a:t>
            </a:r>
          </a:p>
          <a:p>
            <a:r>
              <a:rPr lang="en-US" dirty="0"/>
              <a:t>  Develop ƒ +</a:t>
            </a:r>
            <a:r>
              <a:rPr lang="en-US" i="1" dirty="0"/>
              <a:t> 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21</a:t>
            </a:r>
            <a:r>
              <a:rPr lang="en-US" i="1" dirty="0">
                <a:solidFill>
                  <a:srgbClr val="FFFF00"/>
                </a:solidFill>
              </a:rPr>
              <a:t>x </a:t>
            </a:r>
            <a:r>
              <a:rPr lang="en-US" dirty="0">
                <a:solidFill>
                  <a:srgbClr val="FFFF00"/>
                </a:solidFill>
              </a:rPr>
              <a:t>+ 11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 </a:t>
            </a:r>
            <a:r>
              <a:rPr lang="en-US" dirty="0"/>
              <a:t>= 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15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 </a:t>
            </a:r>
            <a:r>
              <a:rPr lang="en-US" dirty="0"/>
              <a:t>+ 4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 </a:t>
            </a:r>
            <a:r>
              <a:rPr lang="en-US" dirty="0"/>
              <a:t>+ 7  </a:t>
            </a:r>
          </a:p>
          <a:p>
            <a:r>
              <a:rPr lang="en-US" dirty="0"/>
              <a:t>  Develop ƒ +</a:t>
            </a:r>
            <a:r>
              <a:rPr lang="en-US" i="1" dirty="0"/>
              <a:t> g</a:t>
            </a:r>
            <a:r>
              <a:rPr lang="en-US" dirty="0"/>
              <a:t> = 21</a:t>
            </a:r>
            <a:r>
              <a:rPr lang="en-US" i="1" dirty="0"/>
              <a:t>x </a:t>
            </a:r>
            <a:r>
              <a:rPr lang="en-US" dirty="0"/>
              <a:t>+ 11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-5</a:t>
            </a:r>
            <a:r>
              <a:rPr lang="en-US" i="1" dirty="0">
                <a:solidFill>
                  <a:srgbClr val="FFFF00"/>
                </a:solidFill>
              </a:rPr>
              <a:t>x </a:t>
            </a:r>
            <a:r>
              <a:rPr lang="en-US" dirty="0">
                <a:solidFill>
                  <a:srgbClr val="FFFF00"/>
                </a:solidFill>
              </a:rPr>
              <a:t>- 3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= 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37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 </a:t>
            </a:r>
            <a:r>
              <a:rPr lang="en-US" dirty="0"/>
              <a:t>+ 4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 </a:t>
            </a:r>
            <a:r>
              <a:rPr lang="en-US" dirty="0"/>
              <a:t>+ 7  </a:t>
            </a:r>
          </a:p>
          <a:p>
            <a:r>
              <a:rPr lang="en-US" dirty="0"/>
              <a:t>  Develop ƒ +</a:t>
            </a:r>
            <a:r>
              <a:rPr lang="en-US" i="1" dirty="0"/>
              <a:t> g</a:t>
            </a:r>
            <a:r>
              <a:rPr lang="en-US" dirty="0"/>
              <a:t> = 21</a:t>
            </a:r>
            <a:r>
              <a:rPr lang="en-US" i="1" dirty="0"/>
              <a:t>x </a:t>
            </a:r>
            <a:r>
              <a:rPr lang="en-US" dirty="0"/>
              <a:t>+ 11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 </a:t>
            </a:r>
            <a:r>
              <a:rPr lang="en-US" dirty="0"/>
              <a:t>= -5</a:t>
            </a:r>
            <a:r>
              <a:rPr lang="en-US" i="1" dirty="0"/>
              <a:t>x </a:t>
            </a:r>
            <a:r>
              <a:rPr lang="en-US" dirty="0"/>
              <a:t>- 3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104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+108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+28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r>
              <a:rPr lang="en-US" dirty="0"/>
              <a:t> =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193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 </a:t>
            </a:r>
            <a:r>
              <a:rPr lang="en-US" dirty="0"/>
              <a:t>+ 4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 </a:t>
            </a:r>
            <a:r>
              <a:rPr lang="en-US" dirty="0"/>
              <a:t>+ 7  </a:t>
            </a:r>
          </a:p>
          <a:p>
            <a:r>
              <a:rPr lang="en-US" dirty="0"/>
              <a:t>  Develop ƒ +</a:t>
            </a:r>
            <a:r>
              <a:rPr lang="en-US" i="1" dirty="0"/>
              <a:t> g</a:t>
            </a:r>
            <a:r>
              <a:rPr lang="en-US" dirty="0"/>
              <a:t> = 21</a:t>
            </a:r>
            <a:r>
              <a:rPr lang="en-US" i="1" dirty="0"/>
              <a:t>x </a:t>
            </a:r>
            <a:r>
              <a:rPr lang="en-US" dirty="0"/>
              <a:t>+ 11</a:t>
            </a:r>
          </a:p>
          <a:p>
            <a:endParaRPr lang="en-US" sz="1500" dirty="0"/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–</a:t>
            </a:r>
            <a:r>
              <a:rPr lang="en-US" i="1" dirty="0"/>
              <a:t> g </a:t>
            </a:r>
            <a:r>
              <a:rPr lang="en-US" dirty="0"/>
              <a:t>= -5</a:t>
            </a:r>
            <a:r>
              <a:rPr lang="en-US" i="1" dirty="0"/>
              <a:t>x </a:t>
            </a:r>
            <a:r>
              <a:rPr lang="en-US" dirty="0"/>
              <a:t>- 3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= 104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+108</a:t>
            </a:r>
            <a:r>
              <a:rPr lang="en-US" i="1" dirty="0"/>
              <a:t>x</a:t>
            </a:r>
            <a:r>
              <a:rPr lang="en-US" dirty="0"/>
              <a:t>+28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(8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+4)/(13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+7)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77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9</a:t>
            </a:r>
            <a:r>
              <a:rPr lang="en-US" i="1" dirty="0"/>
              <a:t>x </a:t>
            </a:r>
            <a:r>
              <a:rPr lang="en-US" dirty="0"/>
              <a:t>+ 5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 </a:t>
            </a:r>
            <a:r>
              <a:rPr lang="en-US" dirty="0"/>
              <a:t>=</a:t>
            </a:r>
          </a:p>
          <a:p>
            <a:endParaRPr lang="en-US" sz="1500" dirty="0"/>
          </a:p>
          <a:p>
            <a:r>
              <a:rPr lang="en-US" dirty="0"/>
              <a:t>  Develop ƒ –</a:t>
            </a:r>
            <a:r>
              <a:rPr lang="en-US" i="1" dirty="0"/>
              <a:t> g</a:t>
            </a:r>
            <a:endParaRPr lang="en-US" dirty="0"/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endParaRPr lang="en-US" dirty="0"/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858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9</a:t>
            </a:r>
            <a:r>
              <a:rPr lang="en-US" i="1" dirty="0"/>
              <a:t>x </a:t>
            </a:r>
            <a:r>
              <a:rPr lang="en-US" dirty="0"/>
              <a:t>+ 5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+8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+4</a:t>
            </a:r>
          </a:p>
          <a:p>
            <a:endParaRPr lang="en-US" sz="1500" dirty="0"/>
          </a:p>
          <a:p>
            <a:r>
              <a:rPr lang="en-US" dirty="0"/>
              <a:t>  Develop ƒ –</a:t>
            </a:r>
            <a:r>
              <a:rPr lang="en-US" i="1" dirty="0"/>
              <a:t> g</a:t>
            </a:r>
            <a:r>
              <a:rPr lang="en-US" dirty="0"/>
              <a:t> = 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573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9</a:t>
            </a:r>
            <a:r>
              <a:rPr lang="en-US" i="1" dirty="0"/>
              <a:t>x </a:t>
            </a:r>
            <a:r>
              <a:rPr lang="en-US" dirty="0"/>
              <a:t>+ 5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+8</a:t>
            </a:r>
            <a:r>
              <a:rPr lang="en-US" i="1" dirty="0"/>
              <a:t>x</a:t>
            </a:r>
            <a:r>
              <a:rPr lang="en-US" dirty="0"/>
              <a:t>+4</a:t>
            </a:r>
          </a:p>
          <a:p>
            <a:endParaRPr lang="en-US" sz="1500" dirty="0"/>
          </a:p>
          <a:p>
            <a:r>
              <a:rPr lang="en-US" dirty="0"/>
              <a:t>  Develop ƒ –</a:t>
            </a:r>
            <a:r>
              <a:rPr lang="en-US" i="1" dirty="0"/>
              <a:t> 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-2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+10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+6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= 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322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9</a:t>
            </a:r>
            <a:r>
              <a:rPr lang="en-US" i="1" dirty="0"/>
              <a:t>x </a:t>
            </a:r>
            <a:r>
              <a:rPr lang="en-US" dirty="0"/>
              <a:t>+ 5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+8</a:t>
            </a:r>
            <a:r>
              <a:rPr lang="en-US" i="1" dirty="0"/>
              <a:t>x</a:t>
            </a:r>
            <a:r>
              <a:rPr lang="en-US" dirty="0"/>
              <a:t>+4</a:t>
            </a:r>
          </a:p>
          <a:p>
            <a:endParaRPr lang="en-US" sz="1500" dirty="0"/>
          </a:p>
          <a:p>
            <a:r>
              <a:rPr lang="en-US" dirty="0"/>
              <a:t>  Develop ƒ –</a:t>
            </a:r>
            <a:r>
              <a:rPr lang="en-US" i="1" dirty="0"/>
              <a:t> g</a:t>
            </a:r>
            <a:r>
              <a:rPr lang="en-US" dirty="0"/>
              <a:t> = -2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+10</a:t>
            </a:r>
            <a:r>
              <a:rPr lang="en-US" i="1" dirty="0"/>
              <a:t>x</a:t>
            </a:r>
            <a:r>
              <a:rPr lang="en-US" dirty="0"/>
              <a:t>+6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18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-14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-5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r>
              <a:rPr lang="en-US" dirty="0"/>
              <a:t> =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10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9</a:t>
            </a:r>
            <a:r>
              <a:rPr lang="en-US" i="1" dirty="0"/>
              <a:t>x </a:t>
            </a:r>
            <a:r>
              <a:rPr lang="en-US" dirty="0"/>
              <a:t>+ 5   </a:t>
            </a:r>
          </a:p>
          <a:p>
            <a:r>
              <a:rPr lang="en-US" i="1" dirty="0"/>
              <a:t>g</a:t>
            </a:r>
            <a:r>
              <a:rPr lang="en-US" sz="10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dirty="0"/>
              <a:t> – 1</a:t>
            </a:r>
          </a:p>
          <a:p>
            <a:r>
              <a:rPr lang="en-US" dirty="0"/>
              <a:t>  Develop ƒ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 = 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+8</a:t>
            </a:r>
            <a:r>
              <a:rPr lang="en-US" i="1" dirty="0"/>
              <a:t>x</a:t>
            </a:r>
            <a:r>
              <a:rPr lang="en-US" dirty="0"/>
              <a:t>+4</a:t>
            </a:r>
          </a:p>
          <a:p>
            <a:endParaRPr lang="en-US" sz="1500" dirty="0"/>
          </a:p>
          <a:p>
            <a:r>
              <a:rPr lang="en-US" dirty="0"/>
              <a:t>  Develop ƒ –</a:t>
            </a:r>
            <a:r>
              <a:rPr lang="en-US" i="1" dirty="0"/>
              <a:t> g</a:t>
            </a:r>
            <a:r>
              <a:rPr lang="en-US" dirty="0"/>
              <a:t> = -2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+10</a:t>
            </a:r>
            <a:r>
              <a:rPr lang="en-US" i="1" dirty="0"/>
              <a:t>x</a:t>
            </a:r>
            <a:r>
              <a:rPr lang="en-US" dirty="0"/>
              <a:t>+6</a:t>
            </a:r>
          </a:p>
          <a:p>
            <a:endParaRPr lang="en-US" sz="1500" dirty="0"/>
          </a:p>
          <a:p>
            <a:r>
              <a:rPr lang="en-US" dirty="0"/>
              <a:t>  Develop ƒ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= 18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-14</a:t>
            </a:r>
            <a:r>
              <a:rPr lang="en-US" i="1" dirty="0"/>
              <a:t>x</a:t>
            </a:r>
            <a:r>
              <a:rPr lang="en-US" dirty="0"/>
              <a:t>-5</a:t>
            </a:r>
          </a:p>
          <a:p>
            <a:endParaRPr lang="en-US" sz="1500" dirty="0"/>
          </a:p>
          <a:p>
            <a:r>
              <a:rPr lang="en-US" dirty="0"/>
              <a:t>  Develop ƒ/</a:t>
            </a:r>
            <a:r>
              <a:rPr lang="en-US" i="1" dirty="0"/>
              <a:t>g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(9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+5)/(2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–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–1)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COMBINING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6082</TotalTime>
  <Words>2979</Words>
  <Application>Microsoft Office PowerPoint</Application>
  <PresentationFormat>On-screen Show (4:3)</PresentationFormat>
  <Paragraphs>636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Arial Narrow</vt:lpstr>
      <vt:lpstr>Calibri</vt:lpstr>
      <vt:lpstr>Comic Sans MS</vt:lpstr>
      <vt:lpstr>Symbol</vt:lpstr>
      <vt:lpstr>Wingdings</vt:lpstr>
      <vt:lpstr>Office Theme</vt:lpstr>
      <vt:lpstr>PowerPoint Presentation</vt:lpstr>
      <vt:lpstr>What’s Up?</vt:lpstr>
      <vt:lpstr>What’s Up?</vt:lpstr>
      <vt:lpstr>Review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Modeling</vt:lpstr>
      <vt:lpstr>Mathematical Modeling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Questions?</vt:lpstr>
      <vt:lpstr>Functions</vt:lpstr>
      <vt:lpstr>Functions</vt:lpstr>
      <vt:lpstr>PowerPoint Presentation</vt:lpstr>
      <vt:lpstr>PowerPoint Presentation</vt:lpstr>
      <vt:lpstr>PowerPoint Presentation</vt:lpstr>
      <vt:lpstr>PowerPoint Presentation</vt:lpstr>
      <vt:lpstr>Questions?</vt:lpstr>
      <vt:lpstr>Functions</vt:lpstr>
      <vt:lpstr>Functions</vt:lpstr>
      <vt:lpstr>Functions</vt:lpstr>
      <vt:lpstr>PowerPoint Presentation</vt:lpstr>
      <vt:lpstr>PowerPoint Presentation</vt:lpstr>
      <vt:lpstr>PowerPoint Presentation</vt:lpstr>
      <vt:lpstr>Questions?</vt:lpstr>
      <vt:lpstr>Functions</vt:lpstr>
      <vt:lpstr>Functions</vt:lpstr>
      <vt:lpstr>Functions</vt:lpstr>
      <vt:lpstr>Functions</vt:lpstr>
      <vt:lpstr>Functions</vt:lpstr>
      <vt:lpstr>Evaluating Polynomials</vt:lpstr>
      <vt:lpstr>PowerPoint Presentation</vt:lpstr>
      <vt:lpstr>PowerPoint Presentation</vt:lpstr>
      <vt:lpstr>PowerPoint Presentation</vt:lpstr>
      <vt:lpstr>PowerPoint Presentation</vt:lpstr>
      <vt:lpstr>Questions?</vt:lpstr>
      <vt:lpstr>Functions</vt:lpstr>
      <vt:lpstr>PowerPoint Presentation</vt:lpstr>
      <vt:lpstr>PowerPoint Presentation</vt:lpstr>
      <vt:lpstr>PowerPoint Presentation</vt:lpstr>
      <vt:lpstr>PowerPoint Presentation</vt:lpstr>
      <vt:lpstr>Questions?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Functions</vt:lpstr>
      <vt:lpstr>PowerPoint Presentation</vt:lpstr>
      <vt:lpstr>PowerPoint Presentation</vt:lpstr>
      <vt:lpstr>PowerPoint Presentation</vt:lpstr>
      <vt:lpstr>PowerPoint Presentation</vt:lpstr>
      <vt:lpstr>Functions</vt:lpstr>
      <vt:lpstr>Functions</vt:lpstr>
      <vt:lpstr>Functions</vt:lpstr>
      <vt:lpstr>Functions</vt:lpstr>
      <vt:lpstr>PowerPoint Presentation</vt:lpstr>
      <vt:lpstr>PowerPoint Presentation</vt:lpstr>
      <vt:lpstr>Functions</vt:lpstr>
      <vt:lpstr>Functions</vt:lpstr>
      <vt:lpstr>PowerPoint Presentation</vt:lpstr>
      <vt:lpstr>PowerPoint Presentation</vt:lpstr>
      <vt:lpstr>Questions?</vt:lpstr>
      <vt:lpstr>Combining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634</cp:revision>
  <dcterms:created xsi:type="dcterms:W3CDTF">2012-09-06T22:30:26Z</dcterms:created>
  <dcterms:modified xsi:type="dcterms:W3CDTF">2023-03-01T10:06:27Z</dcterms:modified>
</cp:coreProperties>
</file>