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503" r:id="rId2"/>
    <p:sldId id="504" r:id="rId3"/>
    <p:sldId id="505" r:id="rId4"/>
    <p:sldId id="445" r:id="rId5"/>
    <p:sldId id="506" r:id="rId6"/>
    <p:sldId id="507" r:id="rId7"/>
    <p:sldId id="512" r:id="rId8"/>
    <p:sldId id="513" r:id="rId9"/>
    <p:sldId id="514" r:id="rId10"/>
    <p:sldId id="508" r:id="rId11"/>
    <p:sldId id="509" r:id="rId12"/>
    <p:sldId id="510" r:id="rId13"/>
    <p:sldId id="511" r:id="rId14"/>
    <p:sldId id="520" r:id="rId15"/>
    <p:sldId id="402" r:id="rId16"/>
    <p:sldId id="515" r:id="rId17"/>
    <p:sldId id="407" r:id="rId18"/>
    <p:sldId id="450" r:id="rId19"/>
    <p:sldId id="451" r:id="rId20"/>
    <p:sldId id="452" r:id="rId21"/>
    <p:sldId id="453" r:id="rId22"/>
    <p:sldId id="455" r:id="rId23"/>
    <p:sldId id="454" r:id="rId24"/>
    <p:sldId id="456" r:id="rId25"/>
    <p:sldId id="457" r:id="rId26"/>
    <p:sldId id="394" r:id="rId27"/>
    <p:sldId id="416" r:id="rId28"/>
    <p:sldId id="459" r:id="rId29"/>
    <p:sldId id="417" r:id="rId30"/>
    <p:sldId id="418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60" r:id="rId40"/>
    <p:sldId id="419" r:id="rId41"/>
    <p:sldId id="420" r:id="rId42"/>
    <p:sldId id="421" r:id="rId43"/>
    <p:sldId id="386" r:id="rId44"/>
    <p:sldId id="486" r:id="rId45"/>
    <p:sldId id="484" r:id="rId46"/>
    <p:sldId id="528" r:id="rId47"/>
    <p:sldId id="529" r:id="rId48"/>
    <p:sldId id="527" r:id="rId49"/>
    <p:sldId id="483" r:id="rId50"/>
    <p:sldId id="422" r:id="rId51"/>
    <p:sldId id="530" r:id="rId52"/>
    <p:sldId id="487" r:id="rId53"/>
    <p:sldId id="531" r:id="rId54"/>
    <p:sldId id="532" r:id="rId55"/>
    <p:sldId id="533" r:id="rId56"/>
    <p:sldId id="534" r:id="rId57"/>
    <p:sldId id="536" r:id="rId58"/>
    <p:sldId id="535" r:id="rId59"/>
    <p:sldId id="537" r:id="rId60"/>
    <p:sldId id="538" r:id="rId61"/>
    <p:sldId id="539" r:id="rId62"/>
    <p:sldId id="540" r:id="rId63"/>
    <p:sldId id="543" r:id="rId64"/>
    <p:sldId id="546" r:id="rId65"/>
    <p:sldId id="547" r:id="rId66"/>
    <p:sldId id="545" r:id="rId67"/>
    <p:sldId id="549" r:id="rId68"/>
    <p:sldId id="550" r:id="rId69"/>
    <p:sldId id="551" r:id="rId70"/>
    <p:sldId id="552" r:id="rId71"/>
    <p:sldId id="553" r:id="rId72"/>
    <p:sldId id="548" r:id="rId73"/>
    <p:sldId id="493" r:id="rId74"/>
    <p:sldId id="423" r:id="rId75"/>
    <p:sldId id="424" r:id="rId76"/>
    <p:sldId id="425" r:id="rId77"/>
    <p:sldId id="426" r:id="rId78"/>
    <p:sldId id="489" r:id="rId79"/>
    <p:sldId id="496" r:id="rId80"/>
    <p:sldId id="495" r:id="rId81"/>
    <p:sldId id="494" r:id="rId82"/>
    <p:sldId id="485" r:id="rId83"/>
    <p:sldId id="556" r:id="rId84"/>
    <p:sldId id="557" r:id="rId85"/>
    <p:sldId id="558" r:id="rId86"/>
    <p:sldId id="554" r:id="rId87"/>
    <p:sldId id="559" r:id="rId88"/>
    <p:sldId id="561" r:id="rId89"/>
    <p:sldId id="560" r:id="rId90"/>
    <p:sldId id="562" r:id="rId91"/>
    <p:sldId id="563" r:id="rId92"/>
    <p:sldId id="565" r:id="rId93"/>
    <p:sldId id="566" r:id="rId94"/>
    <p:sldId id="564" r:id="rId95"/>
    <p:sldId id="555" r:id="rId96"/>
    <p:sldId id="570" r:id="rId97"/>
    <p:sldId id="571" r:id="rId98"/>
    <p:sldId id="572" r:id="rId99"/>
    <p:sldId id="567" r:id="rId100"/>
    <p:sldId id="568" r:id="rId101"/>
    <p:sldId id="569" r:id="rId102"/>
    <p:sldId id="575" r:id="rId103"/>
    <p:sldId id="573" r:id="rId104"/>
    <p:sldId id="577" r:id="rId105"/>
    <p:sldId id="578" r:id="rId106"/>
    <p:sldId id="579" r:id="rId107"/>
    <p:sldId id="580" r:id="rId108"/>
    <p:sldId id="581" r:id="rId109"/>
    <p:sldId id="582" r:id="rId110"/>
    <p:sldId id="583" r:id="rId111"/>
    <p:sldId id="584" r:id="rId112"/>
    <p:sldId id="488" r:id="rId113"/>
    <p:sldId id="427" r:id="rId114"/>
    <p:sldId id="428" r:id="rId115"/>
    <p:sldId id="408" r:id="rId116"/>
    <p:sldId id="429" r:id="rId117"/>
    <p:sldId id="442" r:id="rId118"/>
    <p:sldId id="524" r:id="rId119"/>
    <p:sldId id="525" r:id="rId120"/>
    <p:sldId id="585" r:id="rId121"/>
    <p:sldId id="523" r:id="rId122"/>
    <p:sldId id="475" r:id="rId123"/>
    <p:sldId id="430" r:id="rId124"/>
    <p:sldId id="477" r:id="rId125"/>
    <p:sldId id="479" r:id="rId126"/>
    <p:sldId id="478" r:id="rId127"/>
    <p:sldId id="499" r:id="rId128"/>
    <p:sldId id="502" r:id="rId129"/>
    <p:sldId id="518" r:id="rId130"/>
    <p:sldId id="521" r:id="rId131"/>
    <p:sldId id="522" r:id="rId132"/>
    <p:sldId id="497" r:id="rId133"/>
    <p:sldId id="498" r:id="rId134"/>
    <p:sldId id="500" r:id="rId135"/>
    <p:sldId id="490" r:id="rId136"/>
    <p:sldId id="491" r:id="rId137"/>
    <p:sldId id="519" r:id="rId138"/>
    <p:sldId id="501" r:id="rId139"/>
    <p:sldId id="516" r:id="rId140"/>
    <p:sldId id="517" r:id="rId1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4660"/>
  </p:normalViewPr>
  <p:slideViewPr>
    <p:cSldViewPr>
      <p:cViewPr varScale="1">
        <p:scale>
          <a:sx n="61" d="100"/>
          <a:sy n="61" d="100"/>
        </p:scale>
        <p:origin x="-7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AB35-3FF3-4126-9425-B97F0F41D44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B913-B535-4721-802F-76B511329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7!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28839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oblique triangles can be used to find out whether a certain set of measurements describes a real triangle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…and you are left with</a:t>
            </a:r>
          </a:p>
          <a:p>
            <a:r>
              <a:rPr lang="en-US" dirty="0" smtClean="0"/>
              <a:t>= 25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00032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…and you are left with</a:t>
            </a:r>
          </a:p>
          <a:p>
            <a:r>
              <a:rPr lang="en-US" dirty="0" smtClean="0"/>
              <a:t>= 25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= 25 --1</a:t>
            </a:r>
          </a:p>
          <a:p>
            <a:r>
              <a:rPr lang="en-US" dirty="0" smtClean="0"/>
              <a:t>= 25 + 1</a:t>
            </a:r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2737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Another implied multiplication</a:t>
                </a:r>
                <a:r>
                  <a:rPr lang="en-US" dirty="0"/>
                  <a:t>	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57600" y="1524000"/>
            <a:ext cx="762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</a:t>
                </a:r>
                <a:endParaRPr lang="en-US" dirty="0"/>
              </a:p>
              <a:p>
                <a:r>
                  <a:rPr lang="en-US" dirty="0" smtClean="0"/>
                  <a:t>Get rid of the square roots!</a:t>
                </a:r>
                <a:r>
                  <a:rPr lang="en-US" dirty="0"/>
                  <a:t>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Now another box!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Now another box!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16741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Now another box!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02494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This time the diagonals don’t cancel…</a:t>
                </a:r>
              </a:p>
              <a:p>
                <a:r>
                  <a:rPr lang="en-US" dirty="0" smtClean="0"/>
                  <a:t>Sorry!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79028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 rot="19911656">
            <a:off x="4203977" y="4569443"/>
            <a:ext cx="4572000" cy="1524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	= 90 + 72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+ 90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+ 72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53410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(10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(9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</a:t>
                </a:r>
                <a:endParaRPr lang="en-US" dirty="0"/>
              </a:p>
              <a:p>
                <a:r>
                  <a:rPr lang="en-US" dirty="0" smtClean="0"/>
                  <a:t>	= (10 + 8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 (9 + 9</a:t>
                </a:r>
                <a:r>
                  <a:rPr lang="en-US" i="1" dirty="0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/>
                  <a:t>	= 90 + 72</a:t>
                </a:r>
                <a:r>
                  <a:rPr lang="en-US" i="1" dirty="0"/>
                  <a:t>i</a:t>
                </a:r>
                <a:r>
                  <a:rPr lang="en-US" dirty="0"/>
                  <a:t> + 90</a:t>
                </a:r>
                <a:r>
                  <a:rPr lang="en-US" i="1" dirty="0"/>
                  <a:t>i</a:t>
                </a:r>
                <a:r>
                  <a:rPr lang="en-US" dirty="0"/>
                  <a:t> + 72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90 + 72</a:t>
                </a:r>
                <a:r>
                  <a:rPr lang="en-US" i="1" dirty="0"/>
                  <a:t>i</a:t>
                </a:r>
                <a:r>
                  <a:rPr lang="en-US" dirty="0"/>
                  <a:t> + 90</a:t>
                </a:r>
                <a:r>
                  <a:rPr lang="en-US" i="1" dirty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- 72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18 + 162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 describe a triangle that is unique:</a:t>
            </a:r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7892"/>
            <a:ext cx="6019800" cy="35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</p:spTree>
    <p:extLst>
      <p:ext uri="{BB962C8B-B14F-4D97-AF65-F5344CB8AC3E}">
        <p14:creationId xmlns:p14="http://schemas.microsoft.com/office/powerpoint/2010/main" val="20177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These should be easy now!</a:t>
                </a:r>
              </a:p>
              <a:p>
                <a:r>
                  <a:rPr lang="en-US" dirty="0" smtClean="0"/>
                  <a:t>15)  (</a:t>
                </a:r>
                <a:r>
                  <a:rPr lang="en-US" dirty="0"/>
                  <a:t>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16</a:t>
                </a:r>
                <a:r>
                  <a:rPr lang="en-US" dirty="0"/>
                  <a:t>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17)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	</a:t>
                </a:r>
                <a:endParaRPr lang="en-US" dirty="0" smtClean="0"/>
              </a:p>
              <a:p>
                <a:endParaRPr lang="en-US" sz="2000" dirty="0"/>
              </a:p>
              <a:p>
                <a:r>
                  <a:rPr lang="en-US" dirty="0" smtClean="0"/>
                  <a:t>18</a:t>
                </a:r>
                <a:r>
                  <a:rPr lang="en-US" dirty="0"/>
                  <a:t>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These should be easy now!</a:t>
                </a:r>
              </a:p>
              <a:p>
                <a:r>
                  <a:rPr lang="en-US" dirty="0" smtClean="0"/>
                  <a:t>15)  (</a:t>
                </a:r>
                <a:r>
                  <a:rPr lang="en-US" dirty="0"/>
                  <a:t>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-100</a:t>
                </a:r>
                <a:r>
                  <a:rPr lang="en-US" dirty="0" smtClean="0"/>
                  <a:t>                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dirty="0" smtClean="0"/>
                  <a:t>16</a:t>
                </a:r>
                <a:r>
                  <a:rPr lang="en-US" dirty="0"/>
                  <a:t>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-16               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sz="2000" dirty="0"/>
              </a:p>
              <a:p>
                <a:r>
                  <a:rPr lang="en-US" dirty="0" smtClean="0"/>
                  <a:t>17)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-7</a:t>
                </a:r>
                <a:r>
                  <a:rPr lang="en-US" dirty="0" smtClean="0"/>
                  <a:t>            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sz="2000" dirty="0"/>
              </a:p>
              <a:p>
                <a:r>
                  <a:rPr lang="en-US" dirty="0" smtClean="0"/>
                  <a:t>18</a:t>
                </a:r>
                <a:r>
                  <a:rPr lang="en-US" dirty="0"/>
                  <a:t>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-13 </a:t>
                </a:r>
              </a:p>
              <a:p>
                <a:endParaRPr lang="en-US" sz="10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 smtClean="0"/>
                  <a:t>Did you get them right?             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1946" r="-30296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21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Exponents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 create what is called the “complex plane”</a:t>
                </a:r>
              </a:p>
              <a:p>
                <a:endParaRPr lang="en-US" sz="1000" dirty="0"/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 =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)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 = -1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3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Symbol" pitchFamily="18" charset="2"/>
                    <a:cs typeface="Times New Roman" pitchFamily="18" charset="0"/>
                  </a:rPr>
                  <a:t>*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:r>
                  <a:rPr lang="en-US" dirty="0" smtClean="0">
                    <a:cs typeface="Times New Roman" pitchFamily="18" charset="0"/>
                  </a:rPr>
                  <a:t>-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4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Symbol" pitchFamily="18" charset="2"/>
                    <a:cs typeface="Times New Roman" pitchFamily="18" charset="0"/>
                  </a:rPr>
                  <a:t>*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 = 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cs typeface="Times New Roman" pitchFamily="18" charset="0"/>
                  </a:rPr>
                  <a:t>5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smtClean="0">
                    <a:cs typeface="Times New Roman" pitchFamily="18" charset="0"/>
                  </a:rPr>
                  <a:t>4</a:t>
                </a:r>
                <a:r>
                  <a:rPr lang="en-US" sz="2000" smtClean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Symbol" pitchFamily="18" charset="2"/>
                    <a:cs typeface="Times New Roman" pitchFamily="18" charset="0"/>
                  </a:rPr>
                  <a:t>*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4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complex plane is cyclical: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209800"/>
            <a:ext cx="4051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2010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Because of this, complex numbers are often used in formulas to model cyclical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/>
              <a:t>Also,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changes instantaneously, so it is used to model events that switch from one state to another abruptly</a:t>
            </a:r>
          </a:p>
          <a:p>
            <a:pPr>
              <a:lnSpc>
                <a:spcPts val="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2010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15676"/>
            <a:ext cx="8875127" cy="50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graph complex numbers by using the horizontal x-axis for the real part and the vertical y-axis for the imaginary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+ 4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would be graphed: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8086" y="2362200"/>
            <a:ext cx="4052714" cy="3876701"/>
            <a:chOff x="5015086" y="2741031"/>
            <a:chExt cx="4052714" cy="3876701"/>
          </a:xfrm>
        </p:grpSpPr>
        <p:grpSp>
          <p:nvGrpSpPr>
            <p:cNvPr id="5" name="Group 4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</a:t>
                  </a:r>
                  <a:endParaRPr lang="en-US" sz="17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-1</a:t>
                </a:r>
                <a:endParaRPr lang="en-US" sz="17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5728716" y="2362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85013" y="4267200"/>
            <a:ext cx="4129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46865" y="2352701"/>
            <a:ext cx="0" cy="4124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01072" y="21071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14703" y="411696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50067"/>
            <a:ext cx="3962400" cy="35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cannot possibly describe a real triangle: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electrical engineering, this way of graphing </a:t>
            </a:r>
            <a:r>
              <a:rPr lang="en-US" smtClean="0"/>
              <a:t>complex numbers is </a:t>
            </a:r>
            <a:r>
              <a:rPr lang="en-US" dirty="0" smtClean="0"/>
              <a:t>called an Argand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9414199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641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 </a:t>
            </a:r>
            <a:r>
              <a:rPr lang="en-US" dirty="0"/>
              <a:t>play </a:t>
            </a:r>
            <a:r>
              <a:rPr lang="en-US" dirty="0" smtClean="0"/>
              <a:t>an </a:t>
            </a:r>
            <a:r>
              <a:rPr lang="en-US" dirty="0"/>
              <a:t>important role in real-world formulas modeling things that switch abruptly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3780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control theory, systems are often transformed from the time domain to the frequency domain </a:t>
            </a:r>
          </a:p>
          <a:p>
            <a:r>
              <a:rPr lang="en-US" dirty="0"/>
              <a:t>The system's poles and zeros are then analyzed using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626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fluid dynamics, </a:t>
            </a:r>
            <a:r>
              <a:rPr lang="en-US" dirty="0" smtClean="0"/>
              <a:t>potential </a:t>
            </a:r>
            <a:r>
              <a:rPr lang="en-US" dirty="0"/>
              <a:t>flow in two </a:t>
            </a:r>
            <a:r>
              <a:rPr lang="en-US" dirty="0" smtClean="0"/>
              <a:t>dimensions can be described using complex numbers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33514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quantum mechanics, </a:t>
            </a:r>
            <a:r>
              <a:rPr lang="en-US" dirty="0" err="1" smtClean="0"/>
              <a:t>spacetime</a:t>
            </a:r>
            <a:r>
              <a:rPr lang="en-US" dirty="0" smtClean="0"/>
              <a:t> uses an imaginary variable for time and a real variable for space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26034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AC electrical circuits, resistors</a:t>
            </a:r>
            <a:r>
              <a:rPr lang="en-US" dirty="0"/>
              <a:t>, capacitors, and inductors can </a:t>
            </a:r>
            <a:r>
              <a:rPr lang="en-US" dirty="0" smtClean="0"/>
              <a:t>be combined in </a:t>
            </a:r>
            <a:r>
              <a:rPr lang="en-US" dirty="0"/>
              <a:t>a single complex number called the </a:t>
            </a:r>
            <a:r>
              <a:rPr lang="en-US" dirty="0" smtClean="0"/>
              <a:t>impedance (in ohms, </a:t>
            </a:r>
            <a:r>
              <a:rPr lang="el-GR" dirty="0" smtClean="0"/>
              <a:t>Ω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Z = R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/>
              <a:t>·X</a:t>
            </a:r>
            <a:endParaRPr lang="en-US" dirty="0" smtClean="0"/>
          </a:p>
          <a:p>
            <a:r>
              <a:rPr lang="en-US" dirty="0" smtClean="0"/>
              <a:t>R is the resistance (a real number)</a:t>
            </a:r>
          </a:p>
          <a:p>
            <a:r>
              <a:rPr lang="en-US" dirty="0" smtClean="0"/>
              <a:t>X is the reactance (imaginary)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40516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algn="ctr"/>
            <a:r>
              <a:rPr lang="en-US" dirty="0" smtClean="0"/>
              <a:t>Z = R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/>
              <a:t>·X</a:t>
            </a:r>
            <a:endParaRPr lang="en-US" dirty="0" smtClean="0"/>
          </a:p>
          <a:p>
            <a:r>
              <a:rPr lang="en-US" dirty="0" smtClean="0"/>
              <a:t>These are generally written: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Z = (17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+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rgbClr val="FFC000"/>
                </a:solidFill>
              </a:rPr>
              <a:t>·</a:t>
            </a:r>
            <a:r>
              <a:rPr lang="en-US" dirty="0" smtClean="0">
                <a:solidFill>
                  <a:srgbClr val="FFC000"/>
                </a:solidFill>
              </a:rPr>
              <a:t>1.5)</a:t>
            </a:r>
            <a:r>
              <a:rPr lang="el-GR" dirty="0">
                <a:solidFill>
                  <a:srgbClr val="FFC000"/>
                </a:solidFill>
              </a:rPr>
              <a:t>Ω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4287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Note: It </a:t>
            </a:r>
            <a:r>
              <a:rPr lang="en-US" i="1" dirty="0"/>
              <a:t>is the practice in electrical engineering to represent the imaginary unit,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/>
              <a:t>, </a:t>
            </a:r>
            <a:r>
              <a:rPr lang="en-US" i="1" dirty="0"/>
              <a:t>by the letter </a:t>
            </a:r>
            <a:r>
              <a:rPr lang="en-US" i="1" dirty="0" smtClean="0"/>
              <a:t>"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/>
              <a:t>", </a:t>
            </a:r>
            <a:r>
              <a:rPr lang="en-US" i="1" dirty="0"/>
              <a:t>to avoid confusion with the symbol for electric current which is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28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situation in electrical networks is the existence of many sine-shaped waves all </a:t>
            </a:r>
            <a:r>
              <a:rPr lang="en-US" dirty="0" smtClean="0"/>
              <a:t>with the </a:t>
            </a:r>
            <a:r>
              <a:rPr lang="en-US" dirty="0"/>
              <a:t>same frequency but with different amplitudes and </a:t>
            </a:r>
            <a:r>
              <a:rPr lang="en-US" dirty="0" smtClean="0"/>
              <a:t>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0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describe two possible triangles: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500" dirty="0" smtClean="0"/>
              <a:t>This is called the “ambiguous case”</a:t>
            </a:r>
            <a:endParaRPr lang="en-US" sz="3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39000" cy="28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How Many Triangles</a:t>
            </a:r>
          </a:p>
        </p:txBody>
      </p:sp>
    </p:spTree>
    <p:extLst>
      <p:ext uri="{BB962C8B-B14F-4D97-AF65-F5344CB8AC3E}">
        <p14:creationId xmlns:p14="http://schemas.microsoft.com/office/powerpoint/2010/main" val="14498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are represented by a real multiplier for frequency and time and a complex multiplier for </a:t>
            </a:r>
            <a:r>
              <a:rPr lang="en-US" dirty="0" smtClean="0"/>
              <a:t>amplitude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phasor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317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are represented by a real multiplier for frequency and time and a complex multiplier for </a:t>
            </a:r>
            <a:r>
              <a:rPr lang="en-US" dirty="0" smtClean="0"/>
              <a:t>amplitude </a:t>
            </a:r>
            <a:r>
              <a:rPr lang="en-US" dirty="0"/>
              <a:t>(phasor)</a:t>
            </a:r>
          </a:p>
          <a:p>
            <a:r>
              <a:rPr lang="en-US" dirty="0"/>
              <a:t>Combining these phasors is called </a:t>
            </a:r>
            <a:r>
              <a:rPr lang="en-US" dirty="0">
                <a:solidFill>
                  <a:srgbClr val="FFC000"/>
                </a:solidFill>
              </a:rPr>
              <a:t>phasor arithmetic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8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Phasor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two impedances are connected in series, the equivalent impedance is obtained by </a:t>
            </a:r>
            <a:r>
              <a:rPr lang="en-US" dirty="0" smtClean="0"/>
              <a:t>addition: </a:t>
            </a:r>
          </a:p>
          <a:p>
            <a:pPr algn="ctr"/>
            <a:r>
              <a:rPr lang="en-US" i="1" dirty="0" err="1" smtClean="0"/>
              <a:t>Z</a:t>
            </a:r>
            <a:r>
              <a:rPr lang="en-US" i="1" baseline="-25000" dirty="0" err="1" smtClean="0"/>
              <a:t>e</a:t>
            </a:r>
            <a:r>
              <a:rPr lang="en-US" i="1" dirty="0" smtClean="0"/>
              <a:t>= Z</a:t>
            </a:r>
            <a:r>
              <a:rPr lang="en-US" i="1" baseline="-25000" dirty="0" smtClean="0"/>
              <a:t>1 </a:t>
            </a:r>
            <a:r>
              <a:rPr lang="en-US" i="1" dirty="0" smtClean="0"/>
              <a:t>+ Z</a:t>
            </a:r>
            <a:r>
              <a:rPr lang="en-US" i="1" baseline="-25000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17424716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Suppose you had impedances:</a:t>
            </a:r>
          </a:p>
          <a:p>
            <a:r>
              <a:rPr lang="en-US" dirty="0" smtClean="0"/>
              <a:t>Z = 10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·1.5</a:t>
            </a:r>
            <a:endParaRPr lang="en-US" dirty="0" smtClean="0"/>
          </a:p>
          <a:p>
            <a:r>
              <a:rPr lang="en-US" dirty="0" smtClean="0"/>
              <a:t>Z = 15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·2.0</a:t>
            </a:r>
            <a:endParaRPr lang="en-US" dirty="0" smtClean="0"/>
          </a:p>
          <a:p>
            <a:r>
              <a:rPr lang="en-US" dirty="0" smtClean="0"/>
              <a:t>Find the equivalent impedance when they are connected in series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PHASOR ARITHMETIC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158350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Suppose you had impedances:</a:t>
            </a:r>
          </a:p>
          <a:p>
            <a:r>
              <a:rPr lang="en-US" dirty="0" smtClean="0"/>
              <a:t>Z = 10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·1.5</a:t>
            </a:r>
          </a:p>
          <a:p>
            <a:r>
              <a:rPr lang="en-US" dirty="0" smtClean="0"/>
              <a:t>Z = 15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·2.0</a:t>
            </a:r>
            <a:endParaRPr lang="en-US" dirty="0" smtClean="0"/>
          </a:p>
          <a:p>
            <a:r>
              <a:rPr lang="en-US" dirty="0" smtClean="0"/>
              <a:t>Find the equivalent impedance when they are connected in series</a:t>
            </a:r>
            <a:endParaRPr lang="en-US" dirty="0"/>
          </a:p>
          <a:p>
            <a:endParaRPr lang="en-US" sz="2000" dirty="0" smtClean="0"/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Z</a:t>
            </a:r>
            <a:r>
              <a:rPr lang="en-US" baseline="-25000" dirty="0" err="1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 = (25 +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</a:rPr>
              <a:t>·3.5)</a:t>
            </a:r>
            <a:r>
              <a:rPr lang="el-GR" dirty="0" smtClean="0">
                <a:solidFill>
                  <a:srgbClr val="FFFF00"/>
                </a:solidFill>
              </a:rPr>
              <a:t>Ω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30760448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 are used in </a:t>
            </a:r>
            <a:r>
              <a:rPr lang="en-US" dirty="0" smtClean="0"/>
              <a:t>AC electronics </a:t>
            </a:r>
            <a:r>
              <a:rPr lang="en-US" dirty="0"/>
              <a:t>to describe the current in an electric circuit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7115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Ohm's </a:t>
            </a:r>
            <a:r>
              <a:rPr lang="en-US" dirty="0"/>
              <a:t>law relates the current in a circuit </a:t>
            </a:r>
            <a:r>
              <a:rPr lang="en-US" i="1" dirty="0"/>
              <a:t>I</a:t>
            </a:r>
            <a:r>
              <a:rPr lang="en-US" dirty="0"/>
              <a:t> in amperes, the voltage of a circuit </a:t>
            </a:r>
            <a:r>
              <a:rPr lang="en-US" i="1" dirty="0"/>
              <a:t>V</a:t>
            </a:r>
            <a:r>
              <a:rPr lang="en-US" dirty="0"/>
              <a:t> in volts </a:t>
            </a:r>
            <a:r>
              <a:rPr lang="en-US" dirty="0" smtClean="0"/>
              <a:t>and </a:t>
            </a:r>
            <a:r>
              <a:rPr lang="en-US" dirty="0"/>
              <a:t>the resistance of the circuit </a:t>
            </a:r>
            <a:r>
              <a:rPr lang="en-US" i="1" dirty="0"/>
              <a:t>R</a:t>
            </a:r>
            <a:r>
              <a:rPr lang="en-US" dirty="0"/>
              <a:t> in ohms by the formula:</a:t>
            </a:r>
          </a:p>
          <a:p>
            <a:r>
              <a:rPr lang="en-US" sz="2000" dirty="0"/>
              <a:t> </a:t>
            </a:r>
          </a:p>
          <a:p>
            <a:pPr algn="ctr"/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I </a:t>
            </a:r>
            <a:r>
              <a:rPr lang="en-US" i="1" dirty="0" smtClean="0"/>
              <a:t>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32766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I R</a:t>
            </a:r>
            <a:endParaRPr lang="en-US" dirty="0"/>
          </a:p>
          <a:p>
            <a:r>
              <a:rPr lang="en-US" sz="2000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Find </a:t>
            </a:r>
            <a:r>
              <a:rPr lang="en-US" i="1" dirty="0"/>
              <a:t>V</a:t>
            </a:r>
            <a:r>
              <a:rPr lang="en-US" dirty="0"/>
              <a:t>, the voltage of a circuit, if </a:t>
            </a: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dirty="0" smtClean="0"/>
              <a:t>(7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·6) </a:t>
            </a:r>
            <a:r>
              <a:rPr lang="en-US" dirty="0"/>
              <a:t>amperes and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(12 </a:t>
            </a:r>
            <a:r>
              <a:rPr lang="en-US" dirty="0"/>
              <a:t>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·3) ohms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2472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I R</a:t>
            </a:r>
            <a:endParaRPr lang="en-US" dirty="0"/>
          </a:p>
          <a:p>
            <a:r>
              <a:rPr lang="en-US" sz="2000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Find </a:t>
            </a:r>
            <a:r>
              <a:rPr lang="en-US" i="1" dirty="0"/>
              <a:t>V</a:t>
            </a:r>
            <a:r>
              <a:rPr lang="en-US" dirty="0"/>
              <a:t>, the voltage of a circuit, if </a:t>
            </a: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dirty="0" smtClean="0"/>
              <a:t>(7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·6) </a:t>
            </a:r>
            <a:r>
              <a:rPr lang="en-US" dirty="0"/>
              <a:t>amperes and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(12 </a:t>
            </a:r>
            <a:r>
              <a:rPr lang="en-US" dirty="0"/>
              <a:t>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·3) ohms</a:t>
            </a:r>
            <a:endParaRPr lang="en-US" dirty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(66 +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</a:rPr>
              <a:t>·93)v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6601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7589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15495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Homework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360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how easy it is to factor a difference of two squares?</a:t>
            </a:r>
          </a:p>
          <a:p>
            <a:endParaRPr lang="en-US" dirty="0" smtClean="0"/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– 4  =  (x – 2) (x + 2)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factoring for: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 algn="ctr"/>
            <a:endParaRPr lang="en-US" dirty="0"/>
          </a:p>
          <a:p>
            <a:r>
              <a:rPr lang="en-US" dirty="0"/>
              <a:t>Hmm… not so easy after all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Italian mathematician/astrologer named </a:t>
            </a:r>
            <a:r>
              <a:rPr lang="en-US" dirty="0" err="1"/>
              <a:t>Girolamo</a:t>
            </a:r>
            <a:r>
              <a:rPr lang="en-US" dirty="0"/>
              <a:t> </a:t>
            </a:r>
            <a:r>
              <a:rPr lang="en-US" dirty="0" err="1"/>
              <a:t>Cardano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(1501-1576)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thought it should be!</a:t>
            </a:r>
          </a:p>
          <a:p>
            <a:endParaRPr lang="en-US" dirty="0"/>
          </a:p>
          <a:p>
            <a:endParaRPr lang="en-US" dirty="0">
              <a:solidFill>
                <a:srgbClr val="CF0E3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17202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Girolamo</a:t>
            </a:r>
            <a:r>
              <a:rPr lang="en-US" dirty="0" smtClean="0"/>
              <a:t> was illegitimate, and his mother tried to abort him</a:t>
            </a:r>
          </a:p>
          <a:p>
            <a:endParaRPr lang="en-US" sz="2000" dirty="0"/>
          </a:p>
          <a:p>
            <a:r>
              <a:rPr lang="en-US" dirty="0" smtClean="0"/>
              <a:t>His father was a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famous lawyer who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was a friend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Leonardo da Vinci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2447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Cardano was the first mathematician to use negative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numbers systematically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algebraic equations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5468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Law of Sines and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		Cosines</a:t>
            </a:r>
          </a:p>
          <a:p>
            <a:pPr>
              <a:spcBef>
                <a:spcPts val="960"/>
              </a:spcBef>
            </a:pPr>
            <a:r>
              <a:rPr lang="en-US" dirty="0"/>
              <a:t>	</a:t>
            </a:r>
            <a:r>
              <a:rPr lang="en-US" dirty="0" smtClean="0"/>
              <a:t>Complex numbers</a:t>
            </a:r>
          </a:p>
          <a:p>
            <a:pPr>
              <a:spcBef>
                <a:spcPts val="960"/>
              </a:spcBef>
            </a:pPr>
            <a:r>
              <a:rPr lang="en-US" dirty="0"/>
              <a:t>	</a:t>
            </a:r>
            <a:r>
              <a:rPr lang="en-US" dirty="0" smtClean="0"/>
              <a:t>Phasor arithmetic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wanted to discover a </a:t>
            </a:r>
            <a:r>
              <a:rPr lang="en-US" dirty="0"/>
              <a:t>solution </a:t>
            </a:r>
            <a:r>
              <a:rPr lang="en-US" dirty="0" smtClean="0"/>
              <a:t>to:   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that would be as easy </a:t>
            </a:r>
          </a:p>
          <a:p>
            <a:r>
              <a:rPr lang="en-US" dirty="0" smtClean="0"/>
              <a:t>as for:        x</a:t>
            </a:r>
            <a:r>
              <a:rPr lang="en-US" baseline="30000" dirty="0" smtClean="0"/>
              <a:t>2</a:t>
            </a:r>
            <a:r>
              <a:rPr lang="en-US" dirty="0" smtClean="0"/>
              <a:t> - 4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484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In 1545, he decided the number he needed was:</a:t>
                </a:r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 smtClean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2066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 = (</a:t>
                </a:r>
                <a:r>
                  <a:rPr lang="en-US" dirty="0"/>
                  <a:t>x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(x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0476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 = (</a:t>
                </a:r>
                <a:r>
                  <a:rPr lang="en-US" dirty="0"/>
                  <a:t>x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(x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x</a:t>
                </a:r>
                <a:r>
                  <a:rPr lang="en-US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–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2707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 = (</a:t>
                </a:r>
                <a:r>
                  <a:rPr lang="en-US" dirty="0"/>
                  <a:t>x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(x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x</a:t>
                </a:r>
                <a:r>
                  <a:rPr lang="en-US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–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  <a:p>
                <a:r>
                  <a:rPr lang="en-US" dirty="0" smtClean="0"/>
                  <a:t>        = x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91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 = (</a:t>
                </a:r>
                <a:r>
                  <a:rPr lang="en-US" dirty="0"/>
                  <a:t>x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(x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x</a:t>
                </a:r>
                <a:r>
                  <a:rPr lang="en-US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–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  <a:p>
                <a:r>
                  <a:rPr lang="en-US" dirty="0" smtClean="0"/>
                  <a:t>        = x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– (-4) </a:t>
                </a:r>
              </a:p>
              <a:p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057400" y="3543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91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 = (</a:t>
                </a:r>
                <a:r>
                  <a:rPr lang="en-US" dirty="0"/>
                  <a:t>x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(x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x</a:t>
                </a:r>
                <a:r>
                  <a:rPr lang="en-US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–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+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  <a:p>
                <a:r>
                  <a:rPr lang="en-US" dirty="0" smtClean="0"/>
                  <a:t>        = x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– (-4)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+ 4</a:t>
                </a:r>
              </a:p>
              <a:p>
                <a:pPr algn="ctr"/>
                <a:r>
                  <a:rPr lang="en-US" sz="6000" dirty="0" smtClean="0">
                    <a:solidFill>
                      <a:srgbClr val="FFC000"/>
                    </a:solidFill>
                  </a:rPr>
                  <a:t>Yay!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057400" y="3543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39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Of course, Cardano realized that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 smtClean="0"/>
                  <a:t>   was “manifestly impossible”</a:t>
                </a:r>
              </a:p>
              <a:p>
                <a:endParaRPr lang="en-US" sz="2000" dirty="0"/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1466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he didn’t let that slow him down!</a:t>
            </a:r>
          </a:p>
          <a:p>
            <a:endParaRPr lang="en-US" sz="2000" dirty="0" smtClean="0"/>
          </a:p>
          <a:p>
            <a:r>
              <a:rPr lang="en-US" dirty="0" smtClean="0"/>
              <a:t>He said:</a:t>
            </a:r>
          </a:p>
          <a:p>
            <a:r>
              <a:rPr lang="en-US" dirty="0" smtClean="0"/>
              <a:t>“Nevertheless, </a:t>
            </a:r>
          </a:p>
          <a:p>
            <a:r>
              <a:rPr lang="en-US" dirty="0" smtClean="0"/>
              <a:t>we will operate!”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2368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Cardano called these roots of negative numbers “ghost numbers”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8956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https://www.vox.com/2014/11/1/7138083/celebrate-the-spooky-weekend-with-this-ghost-playlist</a:t>
            </a:r>
          </a:p>
        </p:txBody>
      </p:sp>
    </p:spTree>
    <p:extLst>
      <p:ext uri="{BB962C8B-B14F-4D97-AF65-F5344CB8AC3E}">
        <p14:creationId xmlns:p14="http://schemas.microsoft.com/office/powerpoint/2010/main" val="40045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200" dirty="0" err="1" smtClean="0"/>
              <a:t>Obj</a:t>
            </a:r>
            <a:r>
              <a:rPr lang="en-US" sz="3200" dirty="0" smtClean="0"/>
              <a:t> 6) </a:t>
            </a:r>
            <a:r>
              <a:rPr lang="en-US" sz="3200" dirty="0"/>
              <a:t>Perform computations with </a:t>
            </a:r>
            <a:r>
              <a:rPr lang="en-US" sz="3200" dirty="0">
                <a:solidFill>
                  <a:srgbClr val="FFC000"/>
                </a:solidFill>
              </a:rPr>
              <a:t>complex numbers </a:t>
            </a:r>
            <a:r>
              <a:rPr lang="en-US" sz="3200" dirty="0" smtClean="0"/>
              <a:t>including </a:t>
            </a:r>
            <a:r>
              <a:rPr lang="en-US" sz="3200" dirty="0"/>
              <a:t>the operations of powers and roots, both by "hand" and with technology.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These ghost numbers were actually a new kind of number called “complex numbers”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3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Cardano was also a famous physician</a:t>
            </a:r>
          </a:p>
          <a:p>
            <a:endParaRPr lang="en-US" sz="2000" dirty="0" smtClean="0"/>
          </a:p>
          <a:p>
            <a:r>
              <a:rPr lang="en-US" dirty="0" smtClean="0"/>
              <a:t>He was the first to describe typhoid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He was the first to say that deaf people actually had minds and should be educated just like hearing people</a:t>
            </a:r>
          </a:p>
        </p:txBody>
      </p:sp>
    </p:spTree>
    <p:extLst>
      <p:ext uri="{BB962C8B-B14F-4D97-AF65-F5344CB8AC3E}">
        <p14:creationId xmlns:p14="http://schemas.microsoft.com/office/powerpoint/2010/main" val="7487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also a gambler and notoriously short of money</a:t>
            </a:r>
          </a:p>
          <a:p>
            <a:endParaRPr lang="en-US" sz="2000" dirty="0"/>
          </a:p>
          <a:p>
            <a:r>
              <a:rPr lang="en-US" dirty="0" smtClean="0"/>
              <a:t>He made money by writing a book on how to cheat at gambling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cut off the ears of one of his sons who had stolen money from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1570, he was accused of heresy for casting the horoscope of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arrested and spent several months in prison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He also cast his own horoscope when he was 16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It said he would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die before he was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75</a:t>
            </a:r>
          </a:p>
          <a:p>
            <a:pPr algn="ctr"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90" y="1905000"/>
            <a:ext cx="37230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As he approached his 75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birthday (still hale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hearty), 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committed suicide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days before his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birthday to ensure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his prediction was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correct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90" y="1905000"/>
            <a:ext cx="37230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238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22728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Complex numbers include the "imaginary" unit:</a:t>
                </a:r>
              </a:p>
              <a:p>
                <a:pPr algn="ctr"/>
                <a:r>
                  <a:rPr lang="en-US" dirty="0" smtClean="0"/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/>
                  <a:t>≡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Complex numbers are written:</a:t>
            </a:r>
          </a:p>
          <a:p>
            <a:endParaRPr lang="en-US" sz="1000" dirty="0"/>
          </a:p>
          <a:p>
            <a:pPr algn="ctr">
              <a:lnSpc>
                <a:spcPts val="4000"/>
              </a:lnSpc>
            </a:pPr>
            <a:r>
              <a:rPr lang="en-US" dirty="0" smtClean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>
              <a:lnSpc>
                <a:spcPts val="4000"/>
              </a:lnSpc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 smtClean="0"/>
              <a:t>          real       imaginary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part         </a:t>
            </a:r>
            <a:r>
              <a:rPr lang="en-US" dirty="0" err="1" smtClean="0"/>
              <a:t>part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2667000"/>
            <a:ext cx="3048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2667000"/>
            <a:ext cx="2286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/>
              <a:t>real number is a complex number in which the imaginary part equals </a:t>
            </a:r>
            <a:r>
              <a:rPr lang="en-US" dirty="0" smtClean="0"/>
              <a:t>zero: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17 = 17 + 0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dirty="0"/>
          </a:p>
          <a:p>
            <a:r>
              <a:rPr lang="en-US" baseline="30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 are usually </a:t>
            </a:r>
            <a:r>
              <a:rPr lang="en-US" dirty="0"/>
              <a:t>designated "</a:t>
            </a:r>
            <a:r>
              <a:rPr lang="en-US" dirty="0" smtClean="0"/>
              <a:t>z“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z = </a:t>
            </a:r>
            <a:r>
              <a:rPr lang="en-US" dirty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 complex number:</a:t>
            </a:r>
          </a:p>
          <a:p>
            <a:pPr algn="ctr"/>
            <a:r>
              <a:rPr lang="en-US" dirty="0" smtClean="0"/>
              <a:t>a + b</a:t>
            </a:r>
            <a:r>
              <a:rPr lang="en-US" sz="2000" dirty="0" smtClean="0"/>
              <a:t>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Is called “</a:t>
            </a:r>
            <a:r>
              <a:rPr lang="en-US" dirty="0" smtClean="0">
                <a:solidFill>
                  <a:srgbClr val="FFC000"/>
                </a:solidFill>
              </a:rPr>
              <a:t>standard form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part coefficient of  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+ 6</a:t>
            </a:r>
            <a:r>
              <a:rPr lang="en-US" i="1" dirty="0"/>
              <a:t>i   </a:t>
            </a:r>
            <a:r>
              <a:rPr lang="en-US" dirty="0"/>
              <a:t>is:	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imaginary part coefficient of   9 + 6</a:t>
            </a:r>
            <a:r>
              <a:rPr lang="en-US" i="1" dirty="0"/>
              <a:t>i   </a:t>
            </a:r>
            <a:r>
              <a:rPr lang="en-US" dirty="0"/>
              <a:t>is: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part coefficient of  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+ 6</a:t>
            </a:r>
            <a:r>
              <a:rPr lang="en-US" i="1" dirty="0"/>
              <a:t>i   </a:t>
            </a:r>
            <a:r>
              <a:rPr lang="en-US" dirty="0"/>
              <a:t>is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9</a:t>
            </a:r>
            <a:r>
              <a:rPr lang="en-US" dirty="0"/>
              <a:t>	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imaginary part coefficient of   9 + 6</a:t>
            </a:r>
            <a:r>
              <a:rPr lang="en-US" i="1" dirty="0"/>
              <a:t>i   </a:t>
            </a:r>
            <a:r>
              <a:rPr lang="en-US" dirty="0"/>
              <a:t>is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part coefficient of   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/>
              <a:t>– 2</a:t>
            </a:r>
            <a:r>
              <a:rPr lang="en-US" i="1" dirty="0"/>
              <a:t>i   </a:t>
            </a:r>
            <a:r>
              <a:rPr lang="en-US" dirty="0"/>
              <a:t>is:	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imaginary part coefficient of   5 – 2</a:t>
            </a:r>
            <a:r>
              <a:rPr lang="en-US" i="1" dirty="0"/>
              <a:t>i   </a:t>
            </a:r>
            <a:r>
              <a:rPr lang="en-US" dirty="0"/>
              <a:t>is</a:t>
            </a:r>
            <a:r>
              <a:rPr lang="en-US" dirty="0" smtClean="0"/>
              <a:t>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part coefficient of   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/>
              <a:t>– 2</a:t>
            </a:r>
            <a:r>
              <a:rPr lang="en-US" i="1" dirty="0"/>
              <a:t>i   </a:t>
            </a:r>
            <a:r>
              <a:rPr lang="en-US" dirty="0"/>
              <a:t>is:	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imaginary part coefficient of   5 – 2</a:t>
            </a:r>
            <a:r>
              <a:rPr lang="en-US" i="1" dirty="0"/>
              <a:t>i   </a:t>
            </a:r>
            <a:r>
              <a:rPr lang="en-US" dirty="0"/>
              <a:t>is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-2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774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74514"/>
            <a:ext cx="4724399" cy="3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If you have measurements of some of the sides and some of the angles, it is usually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possible to figure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out </a:t>
            </a:r>
            <a:r>
              <a:rPr lang="en-US" dirty="0" smtClean="0">
                <a:solidFill>
                  <a:schemeClr val="tx1"/>
                </a:solidFill>
              </a:rPr>
              <a:t>all</a:t>
            </a:r>
            <a:r>
              <a:rPr lang="en-US" dirty="0" smtClean="0"/>
              <a:t> of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measurements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a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Arithmetic with complex numbers: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 smtClean="0"/>
              <a:t>a+b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+ (</a:t>
            </a:r>
            <a:r>
              <a:rPr lang="en-US" dirty="0" err="1" smtClean="0"/>
              <a:t>c+d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</a:t>
            </a:r>
            <a:r>
              <a:rPr lang="en-US" dirty="0"/>
              <a:t>= (</a:t>
            </a:r>
            <a:r>
              <a:rPr lang="en-US" dirty="0" err="1" smtClean="0"/>
              <a:t>a+c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 smtClean="0"/>
              <a:t>b+d</a:t>
            </a:r>
            <a:r>
              <a:rPr lang="en-US" dirty="0" smtClean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/>
              <a:t>-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</a:t>
            </a:r>
            <a:r>
              <a:rPr lang="en-US" dirty="0" smtClean="0"/>
              <a:t>a-c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 smtClean="0"/>
              <a:t>+ </a:t>
            </a:r>
            <a:r>
              <a:rPr lang="en-US" dirty="0"/>
              <a:t>(</a:t>
            </a:r>
            <a:r>
              <a:rPr lang="en-US" dirty="0" smtClean="0"/>
              <a:t>b-d)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6 + </a:t>
            </a:r>
            <a:r>
              <a:rPr lang="en-US" dirty="0" smtClean="0"/>
              <a:t>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+ (7 + </a:t>
            </a:r>
            <a:r>
              <a:rPr lang="en-US" dirty="0" smtClean="0"/>
              <a:t>5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/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6 + </a:t>
            </a:r>
            <a:r>
              <a:rPr lang="en-US" dirty="0" smtClean="0"/>
              <a:t>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+ (7 + </a:t>
            </a:r>
            <a:r>
              <a:rPr lang="en-US" dirty="0" smtClean="0"/>
              <a:t>5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FF00"/>
                </a:solidFill>
              </a:rPr>
              <a:t>13 + 9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(–</a:t>
            </a:r>
            <a:r>
              <a:rPr lang="en-US" dirty="0"/>
              <a:t>4 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+ (8  – </a:t>
            </a:r>
            <a:r>
              <a:rPr lang="en-US" dirty="0" smtClean="0"/>
              <a:t>10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</a:t>
            </a:r>
            <a:r>
              <a:rPr lang="en-US" dirty="0"/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(–</a:t>
            </a:r>
            <a:r>
              <a:rPr lang="en-US" dirty="0"/>
              <a:t>4 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+ (8  – </a:t>
            </a:r>
            <a:r>
              <a:rPr lang="en-US" dirty="0" smtClean="0"/>
              <a:t>10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FF00"/>
                </a:solidFill>
              </a:rPr>
              <a:t>4 - 7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(6 – </a:t>
            </a:r>
            <a:r>
              <a:rPr lang="en-US" dirty="0" smtClean="0"/>
              <a:t>9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/>
              <a:t>	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(6 – </a:t>
            </a:r>
            <a:r>
              <a:rPr lang="en-US" dirty="0" smtClean="0"/>
              <a:t>9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(2+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-6 --9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(6 – </a:t>
            </a:r>
            <a:r>
              <a:rPr lang="en-US" dirty="0" smtClean="0"/>
              <a:t>9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(2+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-6 --9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</a:t>
            </a:r>
            <a:r>
              <a:rPr lang="en-US" dirty="0" smtClean="0"/>
              <a:t>= 2+</a:t>
            </a:r>
            <a:r>
              <a:rPr lang="en-US" i="1" dirty="0" smtClean="0"/>
              <a:t>i</a:t>
            </a:r>
            <a:r>
              <a:rPr lang="en-US" dirty="0" smtClean="0"/>
              <a:t> -6 +9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(6 – </a:t>
            </a:r>
            <a:r>
              <a:rPr lang="en-US" dirty="0" smtClean="0"/>
              <a:t>9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(2+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-6 --9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	</a:t>
            </a:r>
            <a:r>
              <a:rPr lang="en-US" dirty="0" smtClean="0"/>
              <a:t>= 2+</a:t>
            </a:r>
            <a:r>
              <a:rPr lang="en-US" i="1" dirty="0" smtClean="0"/>
              <a:t>i</a:t>
            </a:r>
            <a:r>
              <a:rPr lang="en-US" dirty="0" smtClean="0"/>
              <a:t> -6 +9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= </a:t>
            </a:r>
            <a:r>
              <a:rPr lang="en-US" dirty="0" smtClean="0">
                <a:solidFill>
                  <a:srgbClr val="FFFF00"/>
                </a:solidFill>
              </a:rPr>
              <a:t>-4 +10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17 + </a:t>
            </a:r>
            <a:r>
              <a:rPr lang="en-US" dirty="0" smtClean="0"/>
              <a:t>51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(–19 – </a:t>
            </a:r>
            <a:r>
              <a:rPr lang="en-US" dirty="0" smtClean="0"/>
              <a:t>88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dirty="0" smtClean="0"/>
                  <a:t>or</a:t>
                </a:r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7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17 + </a:t>
            </a:r>
            <a:r>
              <a:rPr lang="en-US" dirty="0" smtClean="0"/>
              <a:t>51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(–19 – </a:t>
            </a:r>
            <a:r>
              <a:rPr lang="en-US" dirty="0" smtClean="0"/>
              <a:t>88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</a:p>
          <a:p>
            <a:r>
              <a:rPr lang="en-US" dirty="0"/>
              <a:t>	</a:t>
            </a:r>
            <a:r>
              <a:rPr lang="en-US" dirty="0" smtClean="0"/>
              <a:t>	= 17+51</a:t>
            </a:r>
            <a:r>
              <a:rPr lang="en-US" i="1" dirty="0" smtClean="0"/>
              <a:t>i</a:t>
            </a:r>
            <a:r>
              <a:rPr lang="en-US" dirty="0" smtClean="0"/>
              <a:t> --19 --88</a:t>
            </a:r>
            <a:r>
              <a:rPr lang="en-US" i="1" dirty="0" smtClean="0"/>
              <a:t>i</a:t>
            </a: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17 + </a:t>
            </a:r>
            <a:r>
              <a:rPr lang="en-US" dirty="0" smtClean="0"/>
              <a:t>51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(–19 – </a:t>
            </a:r>
            <a:r>
              <a:rPr lang="en-US" dirty="0" smtClean="0"/>
              <a:t>88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</a:p>
          <a:p>
            <a:r>
              <a:rPr lang="en-US" dirty="0"/>
              <a:t>	</a:t>
            </a:r>
            <a:r>
              <a:rPr lang="en-US" dirty="0" smtClean="0"/>
              <a:t>	= 17+51</a:t>
            </a:r>
            <a:r>
              <a:rPr lang="en-US" i="1" dirty="0" smtClean="0"/>
              <a:t>i</a:t>
            </a:r>
            <a:r>
              <a:rPr lang="en-US" dirty="0" smtClean="0"/>
              <a:t> --19 --88</a:t>
            </a:r>
            <a:r>
              <a:rPr lang="en-US" i="1" dirty="0" smtClean="0"/>
              <a:t>i</a:t>
            </a:r>
          </a:p>
          <a:p>
            <a:r>
              <a:rPr lang="en-US" dirty="0" smtClean="0"/>
              <a:t>		= 17+51</a:t>
            </a:r>
            <a:r>
              <a:rPr lang="en-US" i="1" dirty="0" smtClean="0"/>
              <a:t>i</a:t>
            </a:r>
            <a:r>
              <a:rPr lang="en-US" dirty="0" smtClean="0"/>
              <a:t> +19 +88</a:t>
            </a:r>
            <a:r>
              <a:rPr lang="en-US" i="1" dirty="0" smtClean="0"/>
              <a:t>i</a:t>
            </a: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17 + </a:t>
            </a:r>
            <a:r>
              <a:rPr lang="en-US" dirty="0" smtClean="0"/>
              <a:t>51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– (–19 – </a:t>
            </a:r>
            <a:r>
              <a:rPr lang="en-US" dirty="0" smtClean="0"/>
              <a:t>88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</a:p>
          <a:p>
            <a:r>
              <a:rPr lang="en-US" dirty="0"/>
              <a:t>	</a:t>
            </a:r>
            <a:r>
              <a:rPr lang="en-US" dirty="0" smtClean="0"/>
              <a:t>	= 17+51</a:t>
            </a:r>
            <a:r>
              <a:rPr lang="en-US" i="1" dirty="0" smtClean="0"/>
              <a:t>i</a:t>
            </a:r>
            <a:r>
              <a:rPr lang="en-US" dirty="0" smtClean="0"/>
              <a:t> --19 --88</a:t>
            </a:r>
            <a:r>
              <a:rPr lang="en-US" i="1" dirty="0" smtClean="0"/>
              <a:t>i</a:t>
            </a:r>
          </a:p>
          <a:p>
            <a:r>
              <a:rPr lang="en-US" dirty="0" smtClean="0"/>
              <a:t>		= 17+51</a:t>
            </a:r>
            <a:r>
              <a:rPr lang="en-US" i="1" dirty="0" smtClean="0"/>
              <a:t>i</a:t>
            </a:r>
            <a:r>
              <a:rPr lang="en-US" dirty="0" smtClean="0"/>
              <a:t> +19 +88</a:t>
            </a:r>
            <a:r>
              <a:rPr lang="en-US" i="1" dirty="0" smtClean="0"/>
              <a:t>i</a:t>
            </a:r>
          </a:p>
          <a:p>
            <a:r>
              <a:rPr lang="en-US" dirty="0" smtClean="0"/>
              <a:t>		= </a:t>
            </a:r>
            <a:r>
              <a:rPr lang="en-US" dirty="0" smtClean="0">
                <a:solidFill>
                  <a:srgbClr val="FFFF00"/>
                </a:solidFill>
              </a:rPr>
              <a:t>36 + 139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=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=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	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=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=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 + 9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14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𝒊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         </a:t>
                </a:r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         </a:t>
                </a: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using the Law of </a:t>
            </a:r>
            <a:r>
              <a:rPr lang="en-US" dirty="0" err="1" smtClean="0"/>
              <a:t>Sines</a:t>
            </a:r>
            <a:r>
              <a:rPr lang="en-US" dirty="0" smtClean="0"/>
              <a:t> you need a “big” and a “little”:</a:t>
            </a:r>
          </a:p>
          <a:p>
            <a:endParaRPr lang="en-US" sz="2000" dirty="0"/>
          </a:p>
          <a:p>
            <a:r>
              <a:rPr lang="en-US" dirty="0" smtClean="0"/>
              <a:t>		A and a   or    </a:t>
            </a:r>
          </a:p>
          <a:p>
            <a:r>
              <a:rPr lang="en-US" dirty="0" smtClean="0"/>
              <a:t>		B and b   or</a:t>
            </a:r>
          </a:p>
          <a:p>
            <a:r>
              <a:rPr lang="en-US" dirty="0" smtClean="0"/>
              <a:t>		C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         </a:t>
                </a: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         </a:t>
                </a: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:r>
                  <a:rPr lang="en-US" dirty="0"/>
                  <a:t>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– 7 </a:t>
                </a:r>
                <a:r>
                  <a:rPr lang="en-US" dirty="0" smtClean="0"/>
                  <a:t>- 7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2-7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-7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(</a:t>
                </a:r>
                <a:r>
                  <a:rPr lang="en-US" dirty="0"/>
                  <a:t>7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         </a:t>
                </a: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Arial"/>
                            <a:cs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	</a:t>
                </a:r>
                <a:r>
                  <a:rPr lang="en-US" dirty="0" smtClean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2 + </a:t>
                </a:r>
                <a:r>
                  <a:rPr lang="en-US" dirty="0"/>
                  <a:t>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– 7 </a:t>
                </a:r>
                <a:r>
                  <a:rPr lang="en-US" dirty="0" smtClean="0"/>
                  <a:t>- 7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2-7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-7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-5 - 2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𝒊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925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Multiplying: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>
                <a:latin typeface="Comic Sans MS"/>
              </a:rPr>
              <a:t>×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  <a:endParaRPr lang="en-US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a×c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 err="1" smtClean="0"/>
              <a:t>a×d+b</a:t>
            </a:r>
            <a:r>
              <a:rPr lang="en-US" dirty="0" err="1"/>
              <a:t>×c</a:t>
            </a:r>
            <a:r>
              <a:rPr lang="en-US" dirty="0"/>
              <a:t>)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+ (</a:t>
            </a:r>
            <a:r>
              <a:rPr lang="en-US" dirty="0" err="1"/>
              <a:t>b×d</a:t>
            </a:r>
            <a:r>
              <a:rPr lang="en-US" dirty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But, what is 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/>
              <a:t>2 </a:t>
            </a:r>
            <a:r>
              <a:rPr lang="en-US" sz="2000" baseline="30000" dirty="0" smtClean="0"/>
              <a:t> </a:t>
            </a:r>
            <a:r>
              <a:rPr lang="en-US" dirty="0" smtClean="0"/>
              <a:t>?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 smtClean="0"/>
                  <a:t>If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≡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 smtClean="0"/>
                  <a:t>then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 </a:t>
                </a:r>
                <a:r>
                  <a:rPr lang="en-US" dirty="0" smtClean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= -1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7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So: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×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  <a:endParaRPr lang="en-US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 (</a:t>
            </a:r>
            <a:r>
              <a:rPr lang="en-US" dirty="0" err="1"/>
              <a:t>a×c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 err="1" smtClean="0"/>
              <a:t>a×d+b</a:t>
            </a:r>
            <a:r>
              <a:rPr lang="en-US" dirty="0" err="1"/>
              <a:t>×c</a:t>
            </a:r>
            <a:r>
              <a:rPr lang="en-US" dirty="0"/>
              <a:t>)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+ (</a:t>
            </a:r>
            <a:r>
              <a:rPr lang="en-US" dirty="0" err="1"/>
              <a:t>b×d</a:t>
            </a:r>
            <a:r>
              <a:rPr lang="en-US" dirty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   = ac + (</a:t>
            </a:r>
            <a:r>
              <a:rPr lang="en-US" dirty="0" err="1" smtClean="0"/>
              <a:t>ad+bc</a:t>
            </a:r>
            <a:r>
              <a:rPr lang="en-US" dirty="0" smtClean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/>
              <a:t>+ </a:t>
            </a:r>
            <a:r>
              <a:rPr lang="en-US" dirty="0" err="1" smtClean="0"/>
              <a:t>bd</a:t>
            </a:r>
            <a:r>
              <a:rPr lang="en-US" dirty="0" smtClean="0"/>
              <a:t>(-1)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   = (ac-</a:t>
            </a:r>
            <a:r>
              <a:rPr lang="en-US" dirty="0" err="1" smtClean="0"/>
              <a:t>bd</a:t>
            </a:r>
            <a:r>
              <a:rPr lang="en-US" dirty="0" smtClean="0"/>
              <a:t>) + (</a:t>
            </a:r>
            <a:r>
              <a:rPr lang="en-US" dirty="0" err="1" smtClean="0"/>
              <a:t>ad+bc</a:t>
            </a:r>
            <a:r>
              <a:rPr lang="en-US" dirty="0" smtClean="0"/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endParaRPr lang="en-US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0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Don’t leave any exponents of 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1711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complex </a:t>
            </a:r>
            <a:r>
              <a:rPr lang="en-US" dirty="0">
                <a:solidFill>
                  <a:srgbClr val="FFC000"/>
                </a:solidFill>
              </a:rPr>
              <a:t>conjugate</a:t>
            </a:r>
            <a:r>
              <a:rPr lang="en-US" dirty="0"/>
              <a:t>:   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 smtClean="0"/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</a:t>
            </a:r>
            <a:r>
              <a:rPr lang="en-US" dirty="0"/>
              <a:t>× (</a:t>
            </a:r>
            <a:r>
              <a:rPr lang="en-US" i="1" dirty="0"/>
              <a:t>a</a:t>
            </a:r>
            <a:r>
              <a:rPr lang="en-US" dirty="0"/>
              <a:t> - </a:t>
            </a:r>
            <a:r>
              <a:rPr lang="en-US" i="1" dirty="0" smtClean="0"/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= a</a:t>
            </a:r>
            <a:r>
              <a:rPr lang="en-US" i="1" baseline="30000" dirty="0"/>
              <a:t> 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+ b</a:t>
            </a:r>
            <a:r>
              <a:rPr lang="en-US" baseline="30000" dirty="0"/>
              <a:t> 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1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about: 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4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b</a:t>
            </a:r>
            <a:r>
              <a:rPr lang="en-US" baseline="30000" dirty="0"/>
              <a:t>2</a:t>
            </a:r>
            <a:r>
              <a:rPr lang="en-US" dirty="0"/>
              <a:t> +c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- 2bc </a:t>
            </a:r>
            <a:r>
              <a:rPr lang="en-US" dirty="0" err="1" smtClean="0"/>
              <a:t>cosA</a:t>
            </a:r>
            <a:r>
              <a:rPr lang="en-US" dirty="0" smtClean="0"/>
              <a:t>    or</a:t>
            </a:r>
            <a:endParaRPr lang="en-US" dirty="0"/>
          </a:p>
          <a:p>
            <a:r>
              <a:rPr lang="en-US" dirty="0" smtClean="0"/>
              <a:t>   b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30000" dirty="0"/>
              <a:t>2</a:t>
            </a:r>
            <a:r>
              <a:rPr lang="en-US" dirty="0"/>
              <a:t> +c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- 2ac </a:t>
            </a:r>
            <a:r>
              <a:rPr lang="en-US" dirty="0" err="1" smtClean="0"/>
              <a:t>cosB</a:t>
            </a:r>
            <a:r>
              <a:rPr lang="en-US" dirty="0" smtClean="0"/>
              <a:t>    or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30000" dirty="0"/>
              <a:t>2</a:t>
            </a:r>
            <a:r>
              <a:rPr lang="en-US" dirty="0"/>
              <a:t> +b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- 2ab </a:t>
            </a:r>
            <a:r>
              <a:rPr lang="en-US" dirty="0" err="1"/>
              <a:t>cosC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about: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You need to </a:t>
                </a:r>
              </a:p>
              <a:p>
                <a:pPr algn="ctr"/>
                <a:r>
                  <a:rPr lang="en-US" dirty="0" smtClean="0">
                    <a:solidFill>
                      <a:srgbClr val="FFC000"/>
                    </a:solidFill>
                  </a:rPr>
                  <a:t>take out the “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” first</a:t>
                </a:r>
              </a:p>
              <a:p>
                <a:r>
                  <a:rPr lang="en-US" dirty="0" smtClean="0"/>
                  <a:t>(If you don’t, you’ll get the wrong answer)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 smtClean="0"/>
                  <a:t> 	= 3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dirty="0" smtClean="0"/>
                  <a:t>× 6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r>
                  <a:rPr lang="en-US" dirty="0" smtClean="0"/>
                  <a:t>				= 18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 smtClean="0"/>
                  <a:t>2</a:t>
                </a:r>
              </a:p>
              <a:p>
                <a:r>
                  <a:rPr lang="en-US" dirty="0" smtClean="0"/>
                  <a:t>				= -18</a:t>
                </a:r>
              </a:p>
              <a:p>
                <a:r>
                  <a:rPr lang="en-US" dirty="0" smtClean="0"/>
                  <a:t>If you don’t take out the “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/>
                  <a:t>” first: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324 </m:t>
                        </m:r>
                      </m:e>
                    </m:rad>
                  </m:oMath>
                </a14:m>
                <a:r>
                  <a:rPr lang="en-US" dirty="0" smtClean="0"/>
                  <a:t> = 18</a:t>
                </a:r>
              </a:p>
              <a:p>
                <a:r>
                  <a:rPr lang="en-US" dirty="0" smtClean="0"/>
                  <a:t>(the wrong answer)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4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smtClean="0"/>
              <a:t>=</a:t>
            </a:r>
          </a:p>
          <a:p>
            <a:r>
              <a:rPr lang="en-US" dirty="0" smtClean="0"/>
              <a:t> </a:t>
            </a:r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4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smtClean="0"/>
              <a:t>= 24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are we done?</a:t>
            </a:r>
            <a:r>
              <a:rPr lang="en-US" dirty="0"/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4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smtClean="0"/>
              <a:t>= 24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are we done?</a:t>
            </a:r>
          </a:p>
          <a:p>
            <a:r>
              <a:rPr lang="en-US" dirty="0" smtClean="0"/>
              <a:t>No…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= -1… so…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4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smtClean="0"/>
              <a:t>= 24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-24</a:t>
            </a:r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dirty="0" smtClean="0"/>
              <a:t>7</a:t>
            </a:r>
            <a:r>
              <a:rPr lang="en-US" i="1" dirty="0" smtClean="0"/>
              <a:t>i</a:t>
            </a:r>
            <a:r>
              <a:rPr lang="en-US" dirty="0" smtClean="0"/>
              <a:t> = </a:t>
            </a:r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dirty="0" smtClean="0"/>
              <a:t>7</a:t>
            </a:r>
            <a:r>
              <a:rPr lang="en-US" i="1" dirty="0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FF00"/>
                </a:solidFill>
              </a:rPr>
              <a:t>-14</a:t>
            </a:r>
          </a:p>
          <a:p>
            <a:pPr algn="ctr"/>
            <a:r>
              <a:rPr lang="en-US" dirty="0" smtClean="0"/>
              <a:t>Did you get it right?</a:t>
            </a:r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(7 </a:t>
            </a:r>
            <a:r>
              <a:rPr lang="en-US" dirty="0"/>
              <a:t>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(7 </a:t>
            </a:r>
            <a:r>
              <a:rPr lang="en-US" dirty="0"/>
              <a:t>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Remember, this is an implied multiplication!</a:t>
            </a:r>
            <a:r>
              <a:rPr lang="en-US" dirty="0"/>
              <a:t>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66800" y="1524000"/>
            <a:ext cx="762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Law of Cosines when you don’t have a big and a little of the same letter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(7 </a:t>
            </a:r>
            <a:r>
              <a:rPr lang="en-US" dirty="0"/>
              <a:t>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14</a:t>
            </a:r>
            <a:r>
              <a:rPr lang="en-US" i="1" dirty="0" smtClean="0"/>
              <a:t>i</a:t>
            </a:r>
            <a:r>
              <a:rPr lang="en-US" dirty="0" smtClean="0"/>
              <a:t> + 6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(7 </a:t>
            </a:r>
            <a:r>
              <a:rPr lang="en-US" dirty="0"/>
              <a:t>+ </a:t>
            </a:r>
            <a:r>
              <a:rPr lang="en-US" dirty="0" smtClean="0"/>
              <a:t>3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14</a:t>
            </a:r>
            <a:r>
              <a:rPr lang="en-US" i="1" dirty="0" smtClean="0"/>
              <a:t>i</a:t>
            </a:r>
            <a:r>
              <a:rPr lang="en-US" dirty="0" smtClean="0"/>
              <a:t> + 6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sz="1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-6 + 14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-4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(5 </a:t>
            </a:r>
            <a:r>
              <a:rPr lang="en-US" dirty="0"/>
              <a:t>+ </a:t>
            </a:r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	</a:t>
            </a:r>
            <a:r>
              <a:rPr lang="en-US" dirty="0" smtClean="0"/>
              <a:t>	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-4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(5 </a:t>
            </a:r>
            <a:r>
              <a:rPr lang="en-US" dirty="0"/>
              <a:t>+ </a:t>
            </a:r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-20</a:t>
            </a:r>
            <a:r>
              <a:rPr lang="en-US" i="1" dirty="0" smtClean="0"/>
              <a:t>i</a:t>
            </a:r>
            <a:r>
              <a:rPr lang="en-US" dirty="0" smtClean="0"/>
              <a:t> - 24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-4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(5 </a:t>
            </a:r>
            <a:r>
              <a:rPr lang="en-US" dirty="0"/>
              <a:t>+ </a:t>
            </a:r>
            <a:r>
              <a:rPr lang="en-US" dirty="0" smtClean="0"/>
              <a:t>6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 = -20</a:t>
            </a:r>
            <a:r>
              <a:rPr lang="en-US" i="1" dirty="0" smtClean="0"/>
              <a:t>i</a:t>
            </a:r>
            <a:r>
              <a:rPr lang="en-US" dirty="0" smtClean="0"/>
              <a:t> - 24</a:t>
            </a:r>
            <a:r>
              <a:rPr lang="en-US" i="1" dirty="0" smtClean="0"/>
              <a:t>i</a:t>
            </a:r>
            <a:r>
              <a:rPr lang="en-US" sz="2000" i="1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sz="1000" dirty="0" smtClean="0"/>
              <a:t>     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24 - 20</a:t>
            </a:r>
            <a:r>
              <a:rPr lang="en-US" i="1" dirty="0" smtClean="0">
                <a:solidFill>
                  <a:srgbClr val="FFFF00"/>
                </a:solidFill>
              </a:rPr>
              <a:t>i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First, build a box!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94347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Include the terms of the multiplication: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2881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Multiply the numbers on each box: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87979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This is your answer!</a:t>
            </a:r>
          </a:p>
          <a:p>
            <a:r>
              <a:rPr lang="en-US" dirty="0" smtClean="0"/>
              <a:t>(but not the </a:t>
            </a:r>
            <a:r>
              <a:rPr lang="en-US" i="1" dirty="0" smtClean="0"/>
              <a:t>final</a:t>
            </a:r>
            <a:r>
              <a:rPr lang="en-US" dirty="0" smtClean="0"/>
              <a:t> answer…)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31944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5 –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)(</a:t>
            </a:r>
            <a:r>
              <a:rPr lang="en-US" dirty="0"/>
              <a:t>5 + </a:t>
            </a:r>
            <a:r>
              <a:rPr lang="en-US" i="1" dirty="0" err="1" smtClean="0"/>
              <a:t>i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diagonals cancel: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COMPLEX NUMBERS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00032"/>
              </p:ext>
            </p:extLst>
          </p:nvPr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25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 smtClean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 smtClean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 smtClean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 smtClean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2976</Words>
  <Application>Microsoft Office PowerPoint</Application>
  <PresentationFormat>On-screen Show (4:3)</PresentationFormat>
  <Paragraphs>843</Paragraphs>
  <Slides>140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1" baseType="lpstr">
      <vt:lpstr>Office Theme</vt:lpstr>
      <vt:lpstr>PowerPoint Presentation</vt:lpstr>
      <vt:lpstr>What’s Up?</vt:lpstr>
      <vt:lpstr>What’s Up?</vt:lpstr>
      <vt:lpstr>Review</vt:lpstr>
      <vt:lpstr>Oblique Triangles</vt:lpstr>
      <vt:lpstr>Law of Sines</vt:lpstr>
      <vt:lpstr>Law of Sines</vt:lpstr>
      <vt:lpstr>Law of Cosines</vt:lpstr>
      <vt:lpstr>Law of Cosines</vt:lpstr>
      <vt:lpstr>How Many Triangles</vt:lpstr>
      <vt:lpstr>How Many Triangles</vt:lpstr>
      <vt:lpstr>How Many Triangles</vt:lpstr>
      <vt:lpstr>How Many Triangles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Graphing</vt:lpstr>
      <vt:lpstr>Complex Graphing</vt:lpstr>
      <vt:lpstr>Complex Graphing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Phasor Arithmetic</vt:lpstr>
      <vt:lpstr>Phasor Arithmetic</vt:lpstr>
      <vt:lpstr>Phasor Arithmetic</vt:lpstr>
      <vt:lpstr>Phasor Arithmetic</vt:lpstr>
      <vt:lpstr>PowerPoint Presentation</vt:lpstr>
      <vt:lpstr>PowerPoint Presentation</vt:lpstr>
      <vt:lpstr>Phasor Arithmetic</vt:lpstr>
      <vt:lpstr>Phasor Arithmetic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194</cp:revision>
  <dcterms:created xsi:type="dcterms:W3CDTF">2012-09-06T22:30:26Z</dcterms:created>
  <dcterms:modified xsi:type="dcterms:W3CDTF">2020-09-27T21:49:04Z</dcterms:modified>
</cp:coreProperties>
</file>