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9" r:id="rId3"/>
    <p:sldId id="257" r:id="rId4"/>
    <p:sldId id="261" r:id="rId5"/>
    <p:sldId id="265" r:id="rId6"/>
    <p:sldId id="266" r:id="rId7"/>
    <p:sldId id="263" r:id="rId8"/>
    <p:sldId id="279" r:id="rId9"/>
    <p:sldId id="280" r:id="rId10"/>
    <p:sldId id="281" r:id="rId11"/>
    <p:sldId id="267" r:id="rId12"/>
    <p:sldId id="273" r:id="rId13"/>
    <p:sldId id="272" r:id="rId14"/>
    <p:sldId id="271" r:id="rId15"/>
    <p:sldId id="270" r:id="rId16"/>
    <p:sldId id="275" r:id="rId17"/>
    <p:sldId id="276" r:id="rId18"/>
    <p:sldId id="277" r:id="rId19"/>
    <p:sldId id="268"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DAE1B9-8EB5-4499-A4F6-C7FBA77029E4}">
          <p14:sldIdLst>
            <p14:sldId id="256"/>
            <p14:sldId id="259"/>
            <p14:sldId id="257"/>
            <p14:sldId id="261"/>
            <p14:sldId id="265"/>
            <p14:sldId id="266"/>
            <p14:sldId id="263"/>
            <p14:sldId id="279"/>
            <p14:sldId id="280"/>
            <p14:sldId id="281"/>
            <p14:sldId id="267"/>
            <p14:sldId id="273"/>
            <p14:sldId id="272"/>
            <p14:sldId id="271"/>
            <p14:sldId id="270"/>
            <p14:sldId id="275"/>
            <p14:sldId id="276"/>
            <p14:sldId id="277"/>
            <p14:sldId id="268"/>
            <p14:sldId id="27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46" d="100"/>
          <a:sy n="46" d="100"/>
        </p:scale>
        <p:origin x="-90" y="-7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51463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633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269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7875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798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452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8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63022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08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963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4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8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28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2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2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009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834308"/>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5.wav"/><Relationship Id="rId7" Type="http://schemas.openxmlformats.org/officeDocument/2006/relationships/image" Target="../media/image6.jpg"/><Relationship Id="rId2" Type="http://schemas.openxmlformats.org/officeDocument/2006/relationships/audio" Target="../media/audio4.wav"/><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audio" Target="../media/audio7.wav"/><Relationship Id="rId4" Type="http://schemas.openxmlformats.org/officeDocument/2006/relationships/audio" Target="../media/audio6.wav"/></Relationships>
</file>

<file path=ppt/slides/_rels/slide12.xml.rels><?xml version="1.0" encoding="UTF-8" standalone="yes"?>
<Relationships xmlns="http://schemas.openxmlformats.org/package/2006/relationships"><Relationship Id="rId2" Type="http://schemas.openxmlformats.org/officeDocument/2006/relationships/hyperlink" Target="https://www.colorado.gov/pacific/cdphe/hazardous-waste-management-sites-and-facilitie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shutterstock.com/search/toxic+symbol" TargetMode="Externa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shutterstock.com/search/toxic+symbol" TargetMode="Externa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hyperlink" Target="https://www.colorado.gov/pacific/cdphe/hazardous-waste-management-sites-and-faciliti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37BC1-B8D9-4D7B-8D9E-90B95A1AD352}"/>
              </a:ext>
            </a:extLst>
          </p:cNvPr>
          <p:cNvSpPr>
            <a:spLocks noGrp="1"/>
          </p:cNvSpPr>
          <p:nvPr>
            <p:ph type="ctrTitle"/>
          </p:nvPr>
        </p:nvSpPr>
        <p:spPr>
          <a:xfrm>
            <a:off x="1993805" y="1354668"/>
            <a:ext cx="8204391" cy="2346475"/>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Hazardous Substances </a:t>
            </a:r>
            <a:br>
              <a:rPr lang="en-US" sz="6000" dirty="0">
                <a:latin typeface="Times New Roman" panose="02020603050405020304" pitchFamily="18" charset="0"/>
                <a:cs typeface="Times New Roman" panose="02020603050405020304" pitchFamily="18" charset="0"/>
              </a:rPr>
            </a:br>
            <a:endParaRPr lang="en-US" sz="6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DED45DE4-9F0D-4628-B6DE-96C34034F105}"/>
              </a:ext>
            </a:extLst>
          </p:cNvPr>
          <p:cNvSpPr>
            <a:spLocks noGrp="1"/>
          </p:cNvSpPr>
          <p:nvPr>
            <p:ph type="subTitle" idx="1"/>
          </p:nvPr>
        </p:nvSpPr>
        <p:spPr>
          <a:xfrm>
            <a:off x="2497137" y="3940629"/>
            <a:ext cx="7197726" cy="1240970"/>
          </a:xfrm>
        </p:spPr>
        <p:txBody>
          <a:bodyPr>
            <a:noAutofit/>
          </a:bodyPr>
          <a:lstStyle/>
          <a:p>
            <a:pPr algn="ctr"/>
            <a:r>
              <a:rPr lang="en-US" sz="2400" dirty="0">
                <a:latin typeface="Times New Roman" panose="02020603050405020304" pitchFamily="18" charset="0"/>
                <a:cs typeface="Times New Roman" panose="02020603050405020304" pitchFamily="18" charset="0"/>
              </a:rPr>
              <a:t>05-31-2019</a:t>
            </a:r>
          </a:p>
          <a:p>
            <a:pPr algn="ctr"/>
            <a:r>
              <a:rPr lang="en-US" sz="2400" dirty="0">
                <a:latin typeface="Times New Roman" panose="02020603050405020304" pitchFamily="18" charset="0"/>
                <a:cs typeface="Times New Roman" panose="02020603050405020304" pitchFamily="18" charset="0"/>
              </a:rPr>
              <a:t>Environmental Science and Sustainability (SCI201) </a:t>
            </a:r>
          </a:p>
          <a:p>
            <a:pPr algn="ctr"/>
            <a:r>
              <a:rPr lang="en-US" sz="2400" dirty="0">
                <a:latin typeface="Times New Roman" panose="02020603050405020304" pitchFamily="18" charset="0"/>
                <a:cs typeface="Times New Roman" panose="02020603050405020304" pitchFamily="18" charset="0"/>
              </a:rPr>
              <a:t>Joshua Davey</a:t>
            </a:r>
          </a:p>
        </p:txBody>
      </p:sp>
    </p:spTree>
    <p:extLst>
      <p:ext uri="{BB962C8B-B14F-4D97-AF65-F5344CB8AC3E}">
        <p14:creationId xmlns:p14="http://schemas.microsoft.com/office/powerpoint/2010/main" val="293577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A17F7527-5AC0-479A-B79F-9CF46341049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Freeform: Shape 20">
            <a:extLst>
              <a:ext uri="{FF2B5EF4-FFF2-40B4-BE49-F238E27FC236}">
                <a16:creationId xmlns:a16="http://schemas.microsoft.com/office/drawing/2014/main" xmlns="" id="{54309F57-B331-41A7-9154-15EC2AF45A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495DF8-517F-4D91-83C1-192CA8200010}"/>
              </a:ext>
            </a:extLst>
          </p:cNvPr>
          <p:cNvSpPr>
            <a:spLocks noGrp="1"/>
          </p:cNvSpPr>
          <p:nvPr>
            <p:ph type="title"/>
          </p:nvPr>
        </p:nvSpPr>
        <p:spPr>
          <a:xfrm>
            <a:off x="685801" y="500743"/>
            <a:ext cx="7402285" cy="1360714"/>
          </a:xfrm>
        </p:spPr>
        <p:txBody>
          <a:bodyPr vert="horz" lIns="91440" tIns="45720" rIns="91440" bIns="45720" rtlCol="0" anchor="ctr">
            <a:normAutofit/>
          </a:bodyPr>
          <a:lstStyle/>
          <a:p>
            <a:r>
              <a:rPr lang="en-US" sz="3600" cap="all" dirty="0"/>
              <a:t>Hazardous Substances </a:t>
            </a:r>
            <a:br>
              <a:rPr lang="en-US" sz="3600" cap="all" dirty="0"/>
            </a:br>
            <a:r>
              <a:rPr lang="en-US" sz="3600" cap="all" dirty="0"/>
              <a:t>Basic Characteristics </a:t>
            </a:r>
          </a:p>
        </p:txBody>
      </p:sp>
      <p:sp>
        <p:nvSpPr>
          <p:cNvPr id="14" name="Text Placeholder 13">
            <a:extLst>
              <a:ext uri="{FF2B5EF4-FFF2-40B4-BE49-F238E27FC236}">
                <a16:creationId xmlns:a16="http://schemas.microsoft.com/office/drawing/2014/main" xmlns="" id="{3B31ACA6-4602-4684-B1F1-24DDD68131CF}"/>
              </a:ext>
            </a:extLst>
          </p:cNvPr>
          <p:cNvSpPr>
            <a:spLocks noGrp="1"/>
          </p:cNvSpPr>
          <p:nvPr>
            <p:ph type="body" idx="1"/>
          </p:nvPr>
        </p:nvSpPr>
        <p:spPr>
          <a:xfrm>
            <a:off x="685801" y="2401789"/>
            <a:ext cx="7402285" cy="3392110"/>
          </a:xfrm>
        </p:spPr>
        <p:txBody>
          <a:bodyPr vert="horz" lIns="91440" tIns="45720" rIns="91440" bIns="45720" rtlCol="0" anchor="ctr">
            <a:noAutofit/>
          </a:bodyPr>
          <a:lstStyle/>
          <a:p>
            <a:pPr>
              <a:lnSpc>
                <a:spcPct val="90000"/>
              </a:lnSpc>
            </a:pPr>
            <a:r>
              <a:rPr lang="en-US" sz="3000" dirty="0"/>
              <a:t>	</a:t>
            </a:r>
            <a:r>
              <a:rPr lang="en-US" sz="3000" dirty="0" smtClean="0"/>
              <a:t>Toxicity </a:t>
            </a:r>
            <a:r>
              <a:rPr lang="en-US" sz="3000" dirty="0"/>
              <a:t>is the last characteristic and is one of the more complex, it is basically determined by the amount of a chemical or a substance that it would take to cause significant harm to the environment or an organism.   </a:t>
            </a:r>
          </a:p>
        </p:txBody>
      </p:sp>
    </p:spTree>
    <p:extLst>
      <p:ext uri="{BB962C8B-B14F-4D97-AF65-F5344CB8AC3E}">
        <p14:creationId xmlns:p14="http://schemas.microsoft.com/office/powerpoint/2010/main" val="25551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6">
            <a:extLst/>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1C00EE5C-CECC-451E-BAB2-7DB658104C79}"/>
              </a:ext>
            </a:extLst>
          </p:cNvPr>
          <p:cNvPicPr>
            <a:picLocks noGrp="1" noChangeAspect="1"/>
          </p:cNvPicPr>
          <p:nvPr>
            <p:ph sz="half" idx="1"/>
          </p:nvPr>
        </p:nvPicPr>
        <p:blipFill>
          <a:blip r:embed="rId7">
            <a:alphaModFix amt="18000"/>
          </a:blip>
          <a:stretch>
            <a:fillRect/>
          </a:stretch>
        </p:blipFill>
        <p:spPr>
          <a:xfrm>
            <a:off x="0" y="0"/>
            <a:ext cx="12191999" cy="6858000"/>
          </a:xfrm>
          <a:prstGeom prst="roundRect">
            <a:avLst>
              <a:gd name="adj" fmla="val 4380"/>
            </a:avLst>
          </a:prstGeom>
          <a:blipFill dpi="0" rotWithShape="1">
            <a:blip r:embed="rId8">
              <a:alphaModFix amt="18000"/>
            </a:blip>
            <a:srcRect/>
            <a:tile tx="0" ty="0" sx="100000" sy="100000" flip="none" algn="tl"/>
          </a:blip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reflection stA="1000" endPos="65000" dist="50800" dir="5400000" sy="-100000" algn="bl" rotWithShape="0"/>
          </a:effectLst>
        </p:spPr>
      </p:pic>
      <p:sp>
        <p:nvSpPr>
          <p:cNvPr id="2" name="Title 1">
            <a:extLst>
              <a:ext uri="{FF2B5EF4-FFF2-40B4-BE49-F238E27FC236}">
                <a16:creationId xmlns:a16="http://schemas.microsoft.com/office/drawing/2014/main" xmlns="" id="{77495DF8-517F-4D91-83C1-192CA8200010}"/>
              </a:ext>
            </a:extLst>
          </p:cNvPr>
          <p:cNvSpPr>
            <a:spLocks noGrp="1"/>
          </p:cNvSpPr>
          <p:nvPr>
            <p:ph type="title"/>
          </p:nvPr>
        </p:nvSpPr>
        <p:spPr/>
        <p:txBody>
          <a:bodyPr vert="horz" lIns="91440" tIns="45720" rIns="91440" bIns="45720" rtlCol="0" anchor="ctr">
            <a:normAutofit/>
          </a:bodyPr>
          <a:lstStyle/>
          <a:p>
            <a:pPr algn="ctr"/>
            <a:r>
              <a:rPr lang="en-US" sz="4400" dirty="0">
                <a:latin typeface="Times New Roman" panose="02020603050405020304" pitchFamily="18" charset="0"/>
                <a:cs typeface="Times New Roman" panose="02020603050405020304" pitchFamily="18" charset="0"/>
              </a:rPr>
              <a:t>Hazardous Substances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Basic Characteristics </a:t>
            </a:r>
          </a:p>
        </p:txBody>
      </p:sp>
      <p:sp>
        <p:nvSpPr>
          <p:cNvPr id="10" name="Content Placeholder 9">
            <a:extLst>
              <a:ext uri="{FF2B5EF4-FFF2-40B4-BE49-F238E27FC236}">
                <a16:creationId xmlns:a16="http://schemas.microsoft.com/office/drawing/2014/main" xmlns="" id="{4EF4A92A-478D-46F0-A45C-E5323370CFF4}"/>
              </a:ext>
            </a:extLst>
          </p:cNvPr>
          <p:cNvSpPr>
            <a:spLocks noGrp="1"/>
          </p:cNvSpPr>
          <p:nvPr>
            <p:ph sz="half" idx="2"/>
          </p:nvPr>
        </p:nvSpPr>
        <p:spPr>
          <a:xfrm>
            <a:off x="1238250" y="2346868"/>
            <a:ext cx="10401299" cy="4511132"/>
          </a:xfrm>
        </p:spPr>
        <p:txBody>
          <a:bodyPr numCol="2">
            <a:normAutofit fontScale="92500" lnSpcReduction="20000"/>
          </a:bodyPr>
          <a:lstStyle/>
          <a:p>
            <a:r>
              <a:rPr lang="en-US" sz="3600" dirty="0">
                <a:latin typeface="Times New Roman" panose="02020603050405020304" pitchFamily="18" charset="0"/>
                <a:cs typeface="Times New Roman" panose="02020603050405020304" pitchFamily="18" charset="0"/>
              </a:rPr>
              <a:t>Corrosivity</a:t>
            </a:r>
          </a:p>
          <a:p>
            <a:pPr lvl="1"/>
            <a:r>
              <a:rPr lang="en-US" sz="3400" dirty="0">
                <a:latin typeface="Times New Roman" panose="02020603050405020304" pitchFamily="18" charset="0"/>
                <a:cs typeface="Times New Roman" panose="02020603050405020304" pitchFamily="18" charset="0"/>
              </a:rPr>
              <a:t>Class 8 highly volatile </a:t>
            </a:r>
          </a:p>
          <a:p>
            <a:pPr lvl="1"/>
            <a:r>
              <a:rPr lang="en-US" sz="3000" dirty="0">
                <a:latin typeface="Times New Roman" panose="02020603050405020304" pitchFamily="18" charset="0"/>
                <a:cs typeface="Times New Roman" panose="02020603050405020304" pitchFamily="18" charset="0"/>
              </a:rPr>
              <a:t>Aqueous pH ≥ 2</a:t>
            </a:r>
          </a:p>
          <a:p>
            <a:pPr lvl="1"/>
            <a:r>
              <a:rPr lang="en-US" sz="3000" dirty="0">
                <a:latin typeface="Times New Roman" panose="02020603050405020304" pitchFamily="18" charset="0"/>
                <a:cs typeface="Times New Roman" panose="02020603050405020304" pitchFamily="18" charset="0"/>
              </a:rPr>
              <a:t>Solid pH ≤ 12.5</a:t>
            </a:r>
          </a:p>
          <a:p>
            <a:r>
              <a:rPr lang="en-US" sz="3600" dirty="0">
                <a:latin typeface="Times New Roman" panose="02020603050405020304" pitchFamily="18" charset="0"/>
                <a:cs typeface="Times New Roman" panose="02020603050405020304" pitchFamily="18" charset="0"/>
              </a:rPr>
              <a:t>Ignitability</a:t>
            </a:r>
          </a:p>
          <a:p>
            <a:pPr lvl="1"/>
            <a:r>
              <a:rPr lang="en-US" sz="3400" dirty="0">
                <a:latin typeface="Times New Roman" panose="02020603050405020304" pitchFamily="18" charset="0"/>
                <a:cs typeface="Times New Roman" panose="02020603050405020304" pitchFamily="18" charset="0"/>
              </a:rPr>
              <a:t>Oxidizers </a:t>
            </a:r>
          </a:p>
          <a:p>
            <a:pPr lvl="1"/>
            <a:r>
              <a:rPr lang="en-US" sz="3400" dirty="0">
                <a:latin typeface="Times New Roman" panose="02020603050405020304" pitchFamily="18" charset="0"/>
                <a:cs typeface="Times New Roman" panose="02020603050405020304" pitchFamily="18" charset="0"/>
              </a:rPr>
              <a:t>Liquids</a:t>
            </a:r>
          </a:p>
          <a:p>
            <a:pPr lvl="1"/>
            <a:r>
              <a:rPr lang="en-US" sz="3400" dirty="0">
                <a:latin typeface="Times New Roman" panose="02020603050405020304" pitchFamily="18" charset="0"/>
                <a:cs typeface="Times New Roman" panose="02020603050405020304" pitchFamily="18" charset="0"/>
              </a:rPr>
              <a:t>Gases</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Reactivity </a:t>
            </a:r>
          </a:p>
          <a:p>
            <a:pPr lvl="1"/>
            <a:r>
              <a:rPr lang="en-US" sz="3400" dirty="0">
                <a:latin typeface="Times New Roman" panose="02020603050405020304" pitchFamily="18" charset="0"/>
                <a:cs typeface="Times New Roman" panose="02020603050405020304" pitchFamily="18" charset="0"/>
              </a:rPr>
              <a:t>Not so normal </a:t>
            </a:r>
          </a:p>
          <a:p>
            <a:pPr lvl="1"/>
            <a:r>
              <a:rPr lang="en-US" sz="3400" dirty="0">
                <a:latin typeface="Times New Roman" panose="02020603050405020304" pitchFamily="18" charset="0"/>
                <a:cs typeface="Times New Roman" panose="02020603050405020304" pitchFamily="18" charset="0"/>
              </a:rPr>
              <a:t>Highly Dangerous</a:t>
            </a:r>
          </a:p>
          <a:p>
            <a:r>
              <a:rPr lang="en-US" sz="3600" dirty="0">
                <a:latin typeface="Times New Roman" panose="02020603050405020304" pitchFamily="18" charset="0"/>
                <a:cs typeface="Times New Roman" panose="02020603050405020304" pitchFamily="18" charset="0"/>
              </a:rPr>
              <a:t>Toxicity </a:t>
            </a:r>
          </a:p>
          <a:p>
            <a:pPr lvl="1"/>
            <a:r>
              <a:rPr lang="en-US" sz="3400" dirty="0">
                <a:latin typeface="Times New Roman" panose="02020603050405020304" pitchFamily="18" charset="0"/>
                <a:cs typeface="Times New Roman" panose="02020603050405020304" pitchFamily="18" charset="0"/>
              </a:rPr>
              <a:t>Ars</a:t>
            </a:r>
            <a:r>
              <a:rPr lang="en-US" sz="3600" dirty="0">
                <a:latin typeface="Times New Roman" panose="02020603050405020304" pitchFamily="18" charset="0"/>
                <a:cs typeface="Times New Roman" panose="02020603050405020304" pitchFamily="18" charset="0"/>
              </a:rPr>
              <a:t>enic</a:t>
            </a:r>
          </a:p>
          <a:p>
            <a:pPr lvl="1"/>
            <a:r>
              <a:rPr lang="en-US" sz="3600" dirty="0">
                <a:latin typeface="Times New Roman" panose="02020603050405020304" pitchFamily="18" charset="0"/>
                <a:cs typeface="Times New Roman" panose="02020603050405020304" pitchFamily="18" charset="0"/>
              </a:rPr>
              <a:t>Lead </a:t>
            </a:r>
          </a:p>
          <a:p>
            <a:pPr lvl="1"/>
            <a:r>
              <a:rPr lang="en-US" sz="3600" dirty="0">
                <a:latin typeface="Times New Roman" panose="02020603050405020304" pitchFamily="18" charset="0"/>
                <a:cs typeface="Times New Roman" panose="02020603050405020304" pitchFamily="18" charset="0"/>
              </a:rPr>
              <a:t>Mercury </a:t>
            </a:r>
            <a:endParaRPr lang="en-US" sz="3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3A1E6D9-03DA-4172-A680-5936F58E659F}"/>
              </a:ext>
            </a:extLst>
          </p:cNvPr>
          <p:cNvSpPr txBox="1"/>
          <p:nvPr/>
        </p:nvSpPr>
        <p:spPr>
          <a:xfrm>
            <a:off x="0" y="6444503"/>
            <a:ext cx="7872127" cy="369332"/>
          </a:xfrm>
          <a:prstGeom prst="rect">
            <a:avLst/>
          </a:prstGeom>
          <a:noFill/>
        </p:spPr>
        <p:txBody>
          <a:bodyPr wrap="square" rtlCol="0">
            <a:spAutoFit/>
          </a:bodyPr>
          <a:lstStyle/>
          <a:p>
            <a:r>
              <a:rPr lang="en-US" dirty="0">
                <a:solidFill>
                  <a:srgbClr val="FFFF00">
                    <a:alpha val="50000"/>
                  </a:srgbClr>
                </a:solidFill>
                <a:latin typeface="Times New Roman" panose="02020603050405020304" pitchFamily="18" charset="0"/>
                <a:cs typeface="Times New Roman" panose="02020603050405020304" pitchFamily="18" charset="0"/>
              </a:rPr>
              <a:t>Image: http://www.dmp.wa.gov.au/Safety/Guidance-about-hazardous-6930.aspx</a:t>
            </a:r>
          </a:p>
        </p:txBody>
      </p:sp>
    </p:spTree>
    <p:extLst>
      <p:ext uri="{BB962C8B-B14F-4D97-AF65-F5344CB8AC3E}">
        <p14:creationId xmlns:p14="http://schemas.microsoft.com/office/powerpoint/2010/main" val="115227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subTnLst>
                                    <p:audio>
                                      <p:cMediaNode vol="90000">
                                        <p:cTn display="0" masterRel="sameClick">
                                          <p:stCondLst>
                                            <p:cond evt="begin" delay="0">
                                              <p:tn val="5"/>
                                            </p:cond>
                                          </p:stCondLst>
                                          <p:endCondLst>
                                            <p:cond evt="onStopAudio" delay="0">
                                              <p:tgtEl>
                                                <p:sldTgt/>
                                              </p:tgtEl>
                                            </p:cond>
                                          </p:endCondLst>
                                        </p:cTn>
                                        <p:tgtEl>
                                          <p:sndTgt r:embed="rId2" name="wind.wav"/>
                                        </p:tgtEl>
                                      </p:cMediaNode>
                                    </p:audio>
                                  </p:sub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subTnLst>
                                    <p:audio>
                                      <p:cMediaNode vol="90000">
                                        <p:cTn display="0" masterRel="sameClick">
                                          <p:stCondLst>
                                            <p:cond evt="begin" delay="0">
                                              <p:tn val="7"/>
                                            </p:cond>
                                          </p:stCondLst>
                                          <p:endCondLst>
                                            <p:cond evt="onStopAudio" delay="0">
                                              <p:tgtEl>
                                                <p:sldTgt/>
                                              </p:tgtEl>
                                            </p:cond>
                                          </p:endCondLst>
                                        </p:cTn>
                                        <p:tgtEl>
                                          <p:sndTgt r:embed="rId2" name="wind.wav"/>
                                        </p:tgtEl>
                                      </p:cMediaNode>
                                    </p:audio>
                                  </p:sub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subTnLst>
                                    <p:audio>
                                      <p:cMediaNode vol="90000">
                                        <p:cTn display="0" masterRel="sameClick">
                                          <p:stCondLst>
                                            <p:cond evt="begin" delay="0">
                                              <p:tn val="9"/>
                                            </p:cond>
                                          </p:stCondLst>
                                          <p:endCondLst>
                                            <p:cond evt="onStopAudio" delay="0">
                                              <p:tgtEl>
                                                <p:sldTgt/>
                                              </p:tgtEl>
                                            </p:cond>
                                          </p:endCondLst>
                                        </p:cTn>
                                        <p:tgtEl>
                                          <p:sndTgt r:embed="rId2" name="wind.wav"/>
                                        </p:tgtEl>
                                      </p:cMediaNode>
                                    </p:audio>
                                  </p:sub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subTnLst>
                                    <p:audio>
                                      <p:cMediaNode vol="90000">
                                        <p:cTn display="0" masterRel="sameClick">
                                          <p:stCondLst>
                                            <p:cond evt="begin" delay="0">
                                              <p:tn val="11"/>
                                            </p:cond>
                                          </p:stCondLst>
                                          <p:endCondLst>
                                            <p:cond evt="onStopAudio" delay="0">
                                              <p:tgtEl>
                                                <p:sldTgt/>
                                              </p:tgtEl>
                                            </p:cond>
                                          </p:endCondLst>
                                        </p:cTn>
                                        <p:tgtEl>
                                          <p:sndTgt r:embed="rId2" name="wind.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subTnLst>
                                    <p:audio>
                                      <p:cMediaNode vol="70000">
                                        <p:cTn display="0" masterRel="sameClick">
                                          <p:stCondLst>
                                            <p:cond evt="begin" delay="0">
                                              <p:tn val="15"/>
                                            </p:cond>
                                          </p:stCondLst>
                                          <p:endCondLst>
                                            <p:cond evt="onStopAudio" delay="0">
                                              <p:tgtEl>
                                                <p:sldTgt/>
                                              </p:tgtEl>
                                            </p:cond>
                                          </p:endCondLst>
                                        </p:cTn>
                                        <p:tgtEl>
                                          <p:sndTgt r:embed="rId3" name="voltage.wav"/>
                                        </p:tgtEl>
                                      </p:cMediaNode>
                                    </p:audio>
                                  </p:sub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subTnLst>
                                    <p:audio>
                                      <p:cMediaNode vol="70000">
                                        <p:cTn display="0" masterRel="sameClick">
                                          <p:stCondLst>
                                            <p:cond evt="begin" delay="0">
                                              <p:tn val="17"/>
                                            </p:cond>
                                          </p:stCondLst>
                                          <p:endCondLst>
                                            <p:cond evt="onStopAudio" delay="0">
                                              <p:tgtEl>
                                                <p:sldTgt/>
                                              </p:tgtEl>
                                            </p:cond>
                                          </p:endCondLst>
                                        </p:cTn>
                                        <p:tgtEl>
                                          <p:sndTgt r:embed="rId3" name="voltage.wav"/>
                                        </p:tgtEl>
                                      </p:cMediaNode>
                                    </p:audio>
                                  </p:sub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subTnLst>
                                    <p:audio>
                                      <p:cMediaNode vol="70000">
                                        <p:cTn display="0" masterRel="sameClick">
                                          <p:stCondLst>
                                            <p:cond evt="begin" delay="0">
                                              <p:tn val="19"/>
                                            </p:cond>
                                          </p:stCondLst>
                                          <p:endCondLst>
                                            <p:cond evt="onStopAudio" delay="0">
                                              <p:tgtEl>
                                                <p:sldTgt/>
                                              </p:tgtEl>
                                            </p:cond>
                                          </p:endCondLst>
                                        </p:cTn>
                                        <p:tgtEl>
                                          <p:sndTgt r:embed="rId3" name="voltage.wav"/>
                                        </p:tgtEl>
                                      </p:cMediaNode>
                                    </p:audio>
                                  </p:sub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subTnLst>
                                    <p:audio>
                                      <p:cMediaNode vol="70000">
                                        <p:cTn display="0" masterRel="sameClick">
                                          <p:stCondLst>
                                            <p:cond evt="begin" delay="0">
                                              <p:tn val="21"/>
                                            </p:cond>
                                          </p:stCondLst>
                                          <p:endCondLst>
                                            <p:cond evt="onStopAudio" delay="0">
                                              <p:tgtEl>
                                                <p:sldTgt/>
                                              </p:tgtEl>
                                            </p:cond>
                                          </p:endCondLst>
                                        </p:cTn>
                                        <p:tgtEl>
                                          <p:sndTgt r:embed="rId3" name="voltage.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subTnLst>
                                    <p:audio>
                                      <p:cMediaNode vol="87000">
                                        <p:cTn display="0" masterRel="sameClick">
                                          <p:stCondLst>
                                            <p:cond evt="begin" delay="0">
                                              <p:tn val="25"/>
                                            </p:cond>
                                          </p:stCondLst>
                                          <p:endCondLst>
                                            <p:cond evt="onStopAudio" delay="0">
                                              <p:tgtEl>
                                                <p:sldTgt/>
                                              </p:tgtEl>
                                            </p:cond>
                                          </p:endCondLst>
                                        </p:cTn>
                                        <p:tgtEl>
                                          <p:sndTgt r:embed="rId4" name="bomb.wav"/>
                                        </p:tgtEl>
                                      </p:cMediaNode>
                                    </p:audio>
                                  </p:subTnLst>
                                </p:cTn>
                              </p:par>
                              <p:par>
                                <p:cTn id="27" presetID="1" presetClass="entr" presetSubtype="0" fill="hold" nodeType="with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subTnLst>
                                    <p:audio>
                                      <p:cMediaNode vol="87000">
                                        <p:cTn display="0" masterRel="sameClick">
                                          <p:stCondLst>
                                            <p:cond evt="begin" delay="0">
                                              <p:tn val="27"/>
                                            </p:cond>
                                          </p:stCondLst>
                                          <p:endCondLst>
                                            <p:cond evt="onStopAudio" delay="0">
                                              <p:tgtEl>
                                                <p:sldTgt/>
                                              </p:tgtEl>
                                            </p:cond>
                                          </p:endCondLst>
                                        </p:cTn>
                                        <p:tgtEl>
                                          <p:sndTgt r:embed="rId4" name="bomb.wav"/>
                                        </p:tgtEl>
                                      </p:cMediaNode>
                                    </p:audio>
                                  </p:subTnLst>
                                </p:cTn>
                              </p:par>
                              <p:par>
                                <p:cTn id="29" presetID="1" presetClass="entr" presetSubtype="0" fill="hold" nodeType="with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childTnLst>
                                  <p:subTnLst>
                                    <p:audio>
                                      <p:cMediaNode vol="87000">
                                        <p:cTn display="0" masterRel="sameClick">
                                          <p:stCondLst>
                                            <p:cond evt="begin" delay="0">
                                              <p:tn val="29"/>
                                            </p:cond>
                                          </p:stCondLst>
                                          <p:endCondLst>
                                            <p:cond evt="onStopAudio" delay="0">
                                              <p:tgtEl>
                                                <p:sldTgt/>
                                              </p:tgtEl>
                                            </p:cond>
                                          </p:endCondLst>
                                        </p:cTn>
                                        <p:tgtEl>
                                          <p:sndTgt r:embed="rId4" name="bomb.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2" end="12"/>
                                            </p:txEl>
                                          </p:spTgt>
                                        </p:tgtEl>
                                        <p:attrNameLst>
                                          <p:attrName>style.visibility</p:attrName>
                                        </p:attrNameLst>
                                      </p:cBhvr>
                                      <p:to>
                                        <p:strVal val="visible"/>
                                      </p:to>
                                    </p:set>
                                  </p:childTnLst>
                                  <p:subTnLst>
                                    <p:audio>
                                      <p:cMediaNode vol="70000">
                                        <p:cTn display="0" masterRel="sameClick">
                                          <p:stCondLst>
                                            <p:cond evt="begin" delay="0">
                                              <p:tn val="33"/>
                                            </p:cond>
                                          </p:stCondLst>
                                          <p:endCondLst>
                                            <p:cond evt="onStopAudio" delay="0">
                                              <p:tgtEl>
                                                <p:sldTgt/>
                                              </p:tgtEl>
                                            </p:cond>
                                          </p:endCondLst>
                                        </p:cTn>
                                        <p:tgtEl>
                                          <p:sndTgt r:embed="rId5" name="suction.wav"/>
                                        </p:tgtEl>
                                      </p:cMediaNode>
                                    </p:audio>
                                  </p:subTnLst>
                                </p:cTn>
                              </p:par>
                              <p:par>
                                <p:cTn id="35" presetID="1" presetClass="entr" presetSubtype="0" fill="hold" nodeType="withEffect">
                                  <p:stCondLst>
                                    <p:cond delay="0"/>
                                  </p:stCondLst>
                                  <p:childTnLst>
                                    <p:set>
                                      <p:cBhvr>
                                        <p:cTn id="36" dur="1" fill="hold">
                                          <p:stCondLst>
                                            <p:cond delay="0"/>
                                          </p:stCondLst>
                                        </p:cTn>
                                        <p:tgtEl>
                                          <p:spTgt spid="10">
                                            <p:txEl>
                                              <p:pRg st="13" end="13"/>
                                            </p:txEl>
                                          </p:spTgt>
                                        </p:tgtEl>
                                        <p:attrNameLst>
                                          <p:attrName>style.visibility</p:attrName>
                                        </p:attrNameLst>
                                      </p:cBhvr>
                                      <p:to>
                                        <p:strVal val="visible"/>
                                      </p:to>
                                    </p:set>
                                  </p:childTnLst>
                                  <p:subTnLst>
                                    <p:audio>
                                      <p:cMediaNode vol="70000">
                                        <p:cTn display="0" masterRel="sameClick">
                                          <p:stCondLst>
                                            <p:cond evt="begin" delay="0">
                                              <p:tn val="35"/>
                                            </p:cond>
                                          </p:stCondLst>
                                          <p:endCondLst>
                                            <p:cond evt="onStopAudio" delay="0">
                                              <p:tgtEl>
                                                <p:sldTgt/>
                                              </p:tgtEl>
                                            </p:cond>
                                          </p:endCondLst>
                                        </p:cTn>
                                        <p:tgtEl>
                                          <p:sndTgt r:embed="rId5" name="suction.wav"/>
                                        </p:tgtEl>
                                      </p:cMediaNode>
                                    </p:audio>
                                  </p:subTnLst>
                                </p:cTn>
                              </p:par>
                              <p:par>
                                <p:cTn id="37" presetID="1" presetClass="entr" presetSubtype="0" fill="hold" nodeType="withEffect">
                                  <p:stCondLst>
                                    <p:cond delay="0"/>
                                  </p:stCondLst>
                                  <p:childTnLst>
                                    <p:set>
                                      <p:cBhvr>
                                        <p:cTn id="38" dur="1" fill="hold">
                                          <p:stCondLst>
                                            <p:cond delay="0"/>
                                          </p:stCondLst>
                                        </p:cTn>
                                        <p:tgtEl>
                                          <p:spTgt spid="10">
                                            <p:txEl>
                                              <p:pRg st="14" end="14"/>
                                            </p:txEl>
                                          </p:spTgt>
                                        </p:tgtEl>
                                        <p:attrNameLst>
                                          <p:attrName>style.visibility</p:attrName>
                                        </p:attrNameLst>
                                      </p:cBhvr>
                                      <p:to>
                                        <p:strVal val="visible"/>
                                      </p:to>
                                    </p:set>
                                  </p:childTnLst>
                                  <p:subTnLst>
                                    <p:audio>
                                      <p:cMediaNode vol="70000">
                                        <p:cTn display="0" masterRel="sameClick">
                                          <p:stCondLst>
                                            <p:cond evt="begin" delay="0">
                                              <p:tn val="37"/>
                                            </p:cond>
                                          </p:stCondLst>
                                          <p:endCondLst>
                                            <p:cond evt="onStopAudio" delay="0">
                                              <p:tgtEl>
                                                <p:sldTgt/>
                                              </p:tgtEl>
                                            </p:cond>
                                          </p:endCondLst>
                                        </p:cTn>
                                        <p:tgtEl>
                                          <p:sndTgt r:embed="rId5" name="suction.wav"/>
                                        </p:tgtEl>
                                      </p:cMediaNode>
                                    </p:audio>
                                  </p:subTnLst>
                                </p:cTn>
                              </p:par>
                              <p:par>
                                <p:cTn id="39" presetID="1" presetClass="entr" presetSubtype="0" fill="hold" nodeType="withEffect">
                                  <p:stCondLst>
                                    <p:cond delay="0"/>
                                  </p:stCondLst>
                                  <p:childTnLst>
                                    <p:set>
                                      <p:cBhvr>
                                        <p:cTn id="40" dur="1" fill="hold">
                                          <p:stCondLst>
                                            <p:cond delay="0"/>
                                          </p:stCondLst>
                                        </p:cTn>
                                        <p:tgtEl>
                                          <p:spTgt spid="10">
                                            <p:txEl>
                                              <p:pRg st="15" end="15"/>
                                            </p:txEl>
                                          </p:spTgt>
                                        </p:tgtEl>
                                        <p:attrNameLst>
                                          <p:attrName>style.visibility</p:attrName>
                                        </p:attrNameLst>
                                      </p:cBhvr>
                                      <p:to>
                                        <p:strVal val="visible"/>
                                      </p:to>
                                    </p:set>
                                  </p:childTnLst>
                                  <p:subTnLst>
                                    <p:audio>
                                      <p:cMediaNode vol="70000">
                                        <p:cTn display="0" masterRel="sameClick">
                                          <p:stCondLst>
                                            <p:cond evt="begin" delay="0">
                                              <p:tn val="39"/>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337D08-8C5C-41F6-936D-0AA0AD2F8CA5}"/>
              </a:ext>
            </a:extLst>
          </p:cNvPr>
          <p:cNvSpPr>
            <a:spLocks noGrp="1"/>
          </p:cNvSpPr>
          <p:nvPr>
            <p:ph type="title"/>
          </p:nvPr>
        </p:nvSpPr>
        <p:spPr/>
        <p:txBody>
          <a:bodyPr>
            <a:noAutofit/>
          </a:bodyPr>
          <a:lstStyle/>
          <a:p>
            <a:pPr algn="ctr"/>
            <a:r>
              <a:rPr lang="en-US" sz="4800" dirty="0">
                <a:latin typeface="Times New Roman" panose="02020603050405020304" pitchFamily="18" charset="0"/>
                <a:cs typeface="Times New Roman" panose="02020603050405020304" pitchFamily="18" charset="0"/>
              </a:rPr>
              <a:t>Disposing of Hazardous Substances </a:t>
            </a:r>
          </a:p>
        </p:txBody>
      </p:sp>
      <p:sp>
        <p:nvSpPr>
          <p:cNvPr id="5" name="Text Placeholder 4">
            <a:extLst>
              <a:ext uri="{FF2B5EF4-FFF2-40B4-BE49-F238E27FC236}">
                <a16:creationId xmlns:a16="http://schemas.microsoft.com/office/drawing/2014/main" xmlns="" id="{48AE82A8-EAB2-4705-9C44-2FDF751507B2}"/>
              </a:ext>
            </a:extLst>
          </p:cNvPr>
          <p:cNvSpPr>
            <a:spLocks noGrp="1"/>
          </p:cNvSpPr>
          <p:nvPr>
            <p:ph type="body" idx="1"/>
          </p:nvPr>
        </p:nvSpPr>
        <p:spPr/>
        <p:txBody>
          <a:bodyPr/>
          <a:lstStyle/>
          <a:p>
            <a:pPr algn="ctr"/>
            <a:r>
              <a:rPr lang="en-US" sz="4000" dirty="0">
                <a:latin typeface="Times New Roman" panose="02020603050405020304" pitchFamily="18" charset="0"/>
                <a:cs typeface="Times New Roman" panose="02020603050405020304" pitchFamily="18" charset="0"/>
              </a:rPr>
              <a:t>RCRA</a:t>
            </a:r>
          </a:p>
        </p:txBody>
      </p:sp>
      <p:sp>
        <p:nvSpPr>
          <p:cNvPr id="3" name="Content Placeholder 2">
            <a:extLst>
              <a:ext uri="{FF2B5EF4-FFF2-40B4-BE49-F238E27FC236}">
                <a16:creationId xmlns:a16="http://schemas.microsoft.com/office/drawing/2014/main" xmlns="" id="{AD685407-DE6A-4A5D-A616-CE5E8B2C1793}"/>
              </a:ext>
            </a:extLst>
          </p:cNvPr>
          <p:cNvSpPr>
            <a:spLocks noGrp="1"/>
          </p:cNvSpPr>
          <p:nvPr>
            <p:ph sz="half" idx="2"/>
          </p:nvPr>
        </p:nvSpPr>
        <p:spPr>
          <a:xfrm>
            <a:off x="685801" y="2870200"/>
            <a:ext cx="4996923" cy="3378199"/>
          </a:xfrm>
        </p:spPr>
        <p:txBody>
          <a:bodyPr>
            <a:noAutofit/>
          </a:bodyPr>
          <a:lstStyle/>
          <a:p>
            <a:r>
              <a:rPr lang="en-US" sz="3600" dirty="0">
                <a:latin typeface="Times New Roman" panose="02020603050405020304" pitchFamily="18" charset="0"/>
                <a:cs typeface="Times New Roman" panose="02020603050405020304" pitchFamily="18" charset="0"/>
              </a:rPr>
              <a:t>Resource Conservation and Recovery Act</a:t>
            </a:r>
          </a:p>
          <a:p>
            <a:pPr lvl="1"/>
            <a:r>
              <a:rPr lang="en-US" sz="3600" dirty="0">
                <a:latin typeface="Times New Roman" panose="02020603050405020304" pitchFamily="18" charset="0"/>
                <a:cs typeface="Times New Roman" panose="02020603050405020304" pitchFamily="18" charset="0"/>
              </a:rPr>
              <a:t>Storage </a:t>
            </a:r>
          </a:p>
          <a:p>
            <a:pPr lvl="1"/>
            <a:r>
              <a:rPr lang="en-US" sz="3600" dirty="0">
                <a:latin typeface="Times New Roman" panose="02020603050405020304" pitchFamily="18" charset="0"/>
                <a:cs typeface="Times New Roman" panose="02020603050405020304" pitchFamily="18" charset="0"/>
              </a:rPr>
              <a:t>Disposal </a:t>
            </a:r>
          </a:p>
          <a:p>
            <a:pPr lvl="1"/>
            <a:r>
              <a:rPr lang="en-US" sz="3600" dirty="0">
                <a:latin typeface="Times New Roman" panose="02020603050405020304" pitchFamily="18" charset="0"/>
                <a:cs typeface="Times New Roman" panose="02020603050405020304" pitchFamily="18" charset="0"/>
              </a:rPr>
              <a:t>Permitting </a:t>
            </a:r>
          </a:p>
        </p:txBody>
      </p:sp>
      <p:sp>
        <p:nvSpPr>
          <p:cNvPr id="6" name="Text Placeholder 5">
            <a:extLst>
              <a:ext uri="{FF2B5EF4-FFF2-40B4-BE49-F238E27FC236}">
                <a16:creationId xmlns:a16="http://schemas.microsoft.com/office/drawing/2014/main" xmlns="" id="{39AE9A14-A863-4E4D-9178-28A86A69C241}"/>
              </a:ext>
            </a:extLst>
          </p:cNvPr>
          <p:cNvSpPr>
            <a:spLocks noGrp="1"/>
          </p:cNvSpPr>
          <p:nvPr>
            <p:ph type="body" sz="quarter" idx="3"/>
          </p:nvPr>
        </p:nvSpPr>
        <p:spPr/>
        <p:txBody>
          <a:bodyPr/>
          <a:lstStyle/>
          <a:p>
            <a:pPr algn="ctr"/>
            <a:r>
              <a:rPr lang="en-US" sz="3600" dirty="0">
                <a:latin typeface="Times New Roman" panose="02020603050405020304" pitchFamily="18" charset="0"/>
                <a:cs typeface="Times New Roman" panose="02020603050405020304" pitchFamily="18" charset="0"/>
              </a:rPr>
              <a:t>NEAR YOU </a:t>
            </a:r>
          </a:p>
        </p:txBody>
      </p:sp>
      <p:sp>
        <p:nvSpPr>
          <p:cNvPr id="7" name="Content Placeholder 6">
            <a:extLst>
              <a:ext uri="{FF2B5EF4-FFF2-40B4-BE49-F238E27FC236}">
                <a16:creationId xmlns:a16="http://schemas.microsoft.com/office/drawing/2014/main" xmlns="" id="{DFC51D55-FA5D-4CBC-BB49-8C78BF50B073}"/>
              </a:ext>
            </a:extLst>
          </p:cNvPr>
          <p:cNvSpPr>
            <a:spLocks noGrp="1"/>
          </p:cNvSpPr>
          <p:nvPr>
            <p:ph sz="quarter" idx="4"/>
          </p:nvPr>
        </p:nvSpPr>
        <p:spPr/>
        <p:txBody>
          <a:bodyPr>
            <a:normAutofit fontScale="925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dirty="0">
                <a:solidFill>
                  <a:srgbClr val="00B0F0"/>
                </a:solidFill>
                <a:hlinkClick r:id="rId2">
                  <a:extLst>
                    <a:ext uri="{A12FA001-AC4F-418D-AE19-62706E023703}">
                      <ahyp:hlinkClr xmlns:ahyp="http://schemas.microsoft.com/office/drawing/2018/hyperlinkcolor" xmlns="" val="tx"/>
                    </a:ext>
                  </a:extLst>
                </a:hlinkClick>
              </a:rPr>
              <a:t>https://www.colorado.gov/pacific/cdphe/hazardous-waste-management-sites-and-facilities</a:t>
            </a:r>
            <a:endParaRPr lang="en-US" sz="3600" dirty="0">
              <a:solidFill>
                <a:srgbClr val="00B0F0"/>
              </a:solidFill>
            </a:endParaRPr>
          </a:p>
        </p:txBody>
      </p:sp>
    </p:spTree>
    <p:extLst>
      <p:ext uri="{BB962C8B-B14F-4D97-AF65-F5344CB8AC3E}">
        <p14:creationId xmlns:p14="http://schemas.microsoft.com/office/powerpoint/2010/main" val="34673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A6005-6770-4B15-9F2F-4F0A53726A56}"/>
              </a:ext>
            </a:extLst>
          </p:cNvPr>
          <p:cNvSpPr>
            <a:spLocks noGrp="1"/>
          </p:cNvSpPr>
          <p:nvPr>
            <p:ph type="title"/>
          </p:nvPr>
        </p:nvSpPr>
        <p:spPr/>
        <p:txBody>
          <a:bodyPr>
            <a:normAutofit/>
          </a:bodyPr>
          <a:lstStyle/>
          <a:p>
            <a:pPr algn="ctr"/>
            <a:r>
              <a:rPr lang="en-US" sz="4400" dirty="0"/>
              <a:t>Hazmat Recycling </a:t>
            </a:r>
          </a:p>
        </p:txBody>
      </p:sp>
      <p:sp>
        <p:nvSpPr>
          <p:cNvPr id="5" name="Text Placeholder 4">
            <a:extLst>
              <a:ext uri="{FF2B5EF4-FFF2-40B4-BE49-F238E27FC236}">
                <a16:creationId xmlns:a16="http://schemas.microsoft.com/office/drawing/2014/main" xmlns="" id="{5C09F7BC-62C5-48B1-B5E6-E0E2B09D539A}"/>
              </a:ext>
            </a:extLst>
          </p:cNvPr>
          <p:cNvSpPr>
            <a:spLocks noGrp="1"/>
          </p:cNvSpPr>
          <p:nvPr>
            <p:ph type="body" idx="1"/>
          </p:nvPr>
        </p:nvSpPr>
        <p:spPr/>
        <p:txBody>
          <a:bodyPr/>
          <a:lstStyle/>
          <a:p>
            <a:r>
              <a:rPr lang="en-US" sz="4000" dirty="0"/>
              <a:t>Recyclables </a:t>
            </a:r>
          </a:p>
        </p:txBody>
      </p:sp>
      <p:sp>
        <p:nvSpPr>
          <p:cNvPr id="3" name="Content Placeholder 2">
            <a:extLst>
              <a:ext uri="{FF2B5EF4-FFF2-40B4-BE49-F238E27FC236}">
                <a16:creationId xmlns:a16="http://schemas.microsoft.com/office/drawing/2014/main" xmlns="" id="{AC37AEE2-05D2-470F-9842-D6332ADF6660}"/>
              </a:ext>
            </a:extLst>
          </p:cNvPr>
          <p:cNvSpPr>
            <a:spLocks noGrp="1"/>
          </p:cNvSpPr>
          <p:nvPr>
            <p:ph sz="half" idx="2"/>
          </p:nvPr>
        </p:nvSpPr>
        <p:spPr/>
        <p:txBody>
          <a:bodyPr>
            <a:normAutofit fontScale="92500" lnSpcReduction="10000"/>
          </a:bodyPr>
          <a:lstStyle/>
          <a:p>
            <a:r>
              <a:rPr lang="en-US" sz="3600" dirty="0"/>
              <a:t>Bio Waste </a:t>
            </a:r>
          </a:p>
          <a:p>
            <a:r>
              <a:rPr lang="en-US" sz="3600" dirty="0"/>
              <a:t>Solvents </a:t>
            </a:r>
          </a:p>
          <a:p>
            <a:r>
              <a:rPr lang="en-US" sz="3600" dirty="0"/>
              <a:t>Heavy metals</a:t>
            </a:r>
          </a:p>
          <a:p>
            <a:r>
              <a:rPr lang="en-US" sz="3600" dirty="0"/>
              <a:t>Any thing that is used,  reused, reclaimed </a:t>
            </a:r>
          </a:p>
          <a:p>
            <a:endParaRPr lang="en-US" dirty="0"/>
          </a:p>
        </p:txBody>
      </p:sp>
      <p:sp>
        <p:nvSpPr>
          <p:cNvPr id="6" name="Text Placeholder 5">
            <a:extLst>
              <a:ext uri="{FF2B5EF4-FFF2-40B4-BE49-F238E27FC236}">
                <a16:creationId xmlns:a16="http://schemas.microsoft.com/office/drawing/2014/main" xmlns="" id="{59F31F44-E61A-4E67-8498-062B527F60B0}"/>
              </a:ext>
            </a:extLst>
          </p:cNvPr>
          <p:cNvSpPr>
            <a:spLocks noGrp="1"/>
          </p:cNvSpPr>
          <p:nvPr>
            <p:ph type="body" sz="quarter" idx="3"/>
          </p:nvPr>
        </p:nvSpPr>
        <p:spPr>
          <a:xfrm>
            <a:off x="6096000" y="2179903"/>
            <a:ext cx="4722813" cy="576262"/>
          </a:xfrm>
        </p:spPr>
        <p:txBody>
          <a:bodyPr/>
          <a:lstStyle/>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dirty="0"/>
              <a:t>EPA Biennial Report</a:t>
            </a:r>
          </a:p>
        </p:txBody>
      </p:sp>
      <p:sp>
        <p:nvSpPr>
          <p:cNvPr id="4" name="Content Placeholder 3">
            <a:extLst>
              <a:ext uri="{FF2B5EF4-FFF2-40B4-BE49-F238E27FC236}">
                <a16:creationId xmlns:a16="http://schemas.microsoft.com/office/drawing/2014/main" xmlns="" id="{6791B521-5A7E-4CAB-AD14-9E8F7745A36A}"/>
              </a:ext>
            </a:extLst>
          </p:cNvPr>
          <p:cNvSpPr>
            <a:spLocks noGrp="1"/>
          </p:cNvSpPr>
          <p:nvPr>
            <p:ph sz="quarter" idx="4"/>
          </p:nvPr>
        </p:nvSpPr>
        <p:spPr>
          <a:xfrm>
            <a:off x="5958152" y="2946929"/>
            <a:ext cx="4995334" cy="2273299"/>
          </a:xfrm>
        </p:spPr>
        <p:txBody>
          <a:bodyPr>
            <a:normAutofit/>
          </a:bodyPr>
          <a:lstStyle/>
          <a:p>
            <a:r>
              <a:rPr lang="en-US" sz="3600" dirty="0"/>
              <a:t>2017 Colorado recycled 4,961 tons of solvents </a:t>
            </a:r>
          </a:p>
          <a:p>
            <a:r>
              <a:rPr lang="en-US" sz="3600" dirty="0"/>
              <a:t>Only 1 recycler </a:t>
            </a:r>
          </a:p>
        </p:txBody>
      </p:sp>
    </p:spTree>
    <p:extLst>
      <p:ext uri="{BB962C8B-B14F-4D97-AF65-F5344CB8AC3E}">
        <p14:creationId xmlns:p14="http://schemas.microsoft.com/office/powerpoint/2010/main" val="1492491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2000"/>
                                        <p:tgtEl>
                                          <p:spTgt spid="4">
                                            <p:txEl>
                                              <p:pRg st="0" end="0"/>
                                            </p:txEl>
                                          </p:spTgt>
                                        </p:tgtEl>
                                      </p:cBhvr>
                                    </p:animEffect>
                                    <p:anim calcmode="lin" valueType="num">
                                      <p:cBhvr>
                                        <p:cTn id="44"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45"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fade">
                                      <p:cBhvr>
                                        <p:cTn id="50" dur="2000"/>
                                        <p:tgtEl>
                                          <p:spTgt spid="4">
                                            <p:txEl>
                                              <p:pRg st="1" end="1"/>
                                            </p:txEl>
                                          </p:spTgt>
                                        </p:tgtEl>
                                      </p:cBhvr>
                                    </p:animEffect>
                                    <p:anim calcmode="lin" valueType="num">
                                      <p:cBhvr>
                                        <p:cTn id="51"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52"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A00B242-EDB5-43E7-BB9C-B7EA45D8AAD2}"/>
              </a:ext>
            </a:extLst>
          </p:cNvPr>
          <p:cNvPicPr>
            <a:picLocks noChangeAspect="1"/>
          </p:cNvPicPr>
          <p:nvPr/>
        </p:nvPicPr>
        <p:blipFill rotWithShape="1">
          <a:blip r:embed="rId2"/>
          <a:srcRect l="14392" t="6944" r="14392" b="3333"/>
          <a:stretch/>
        </p:blipFill>
        <p:spPr>
          <a:xfrm>
            <a:off x="0" y="0"/>
            <a:ext cx="12191999" cy="6858000"/>
          </a:xfrm>
          <a:prstGeom prst="rect">
            <a:avLst/>
          </a:prstGeom>
        </p:spPr>
      </p:pic>
    </p:spTree>
    <p:extLst>
      <p:ext uri="{BB962C8B-B14F-4D97-AF65-F5344CB8AC3E}">
        <p14:creationId xmlns:p14="http://schemas.microsoft.com/office/powerpoint/2010/main" val="367021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F9929E5-2C48-48D6-84FF-79727DC3670E}"/>
              </a:ext>
            </a:extLst>
          </p:cNvPr>
          <p:cNvSpPr>
            <a:spLocks noGrp="1"/>
          </p:cNvSpPr>
          <p:nvPr>
            <p:ph type="title"/>
          </p:nvPr>
        </p:nvSpPr>
        <p:spPr>
          <a:xfrm>
            <a:off x="4955458" y="159160"/>
            <a:ext cx="6593075" cy="1612490"/>
          </a:xfrm>
        </p:spPr>
        <p:txBody>
          <a:bodyPr>
            <a:normAutofit/>
          </a:bodyPr>
          <a:lstStyle/>
          <a:p>
            <a:r>
              <a:rPr lang="en-US" dirty="0"/>
              <a:t>Nuclear Waste </a:t>
            </a:r>
          </a:p>
        </p:txBody>
      </p:sp>
      <p:pic>
        <p:nvPicPr>
          <p:cNvPr id="15" name="Graphic 14" descr="Radioactive">
            <a:extLst>
              <a:ext uri="{FF2B5EF4-FFF2-40B4-BE49-F238E27FC236}">
                <a16:creationId xmlns:a16="http://schemas.microsoft.com/office/drawing/2014/main" xmlns="" id="{5F8914B7-4C10-4BF4-9AC9-22FA75A53A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3464" y="1428135"/>
            <a:ext cx="3997362" cy="399736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1" name="Content Placeholder 10">
            <a:extLst>
              <a:ext uri="{FF2B5EF4-FFF2-40B4-BE49-F238E27FC236}">
                <a16:creationId xmlns:a16="http://schemas.microsoft.com/office/drawing/2014/main" xmlns="" id="{347A5453-F99A-46B0-BE46-C3EF099B33B9}"/>
              </a:ext>
            </a:extLst>
          </p:cNvPr>
          <p:cNvSpPr>
            <a:spLocks noGrp="1"/>
          </p:cNvSpPr>
          <p:nvPr>
            <p:ph idx="1"/>
          </p:nvPr>
        </p:nvSpPr>
        <p:spPr>
          <a:xfrm>
            <a:off x="4955458" y="1771650"/>
            <a:ext cx="6593075" cy="5086350"/>
          </a:xfrm>
        </p:spPr>
        <p:txBody>
          <a:bodyPr>
            <a:normAutofit/>
          </a:bodyPr>
          <a:lstStyle/>
          <a:p>
            <a:r>
              <a:rPr lang="en-US" sz="3600" dirty="0"/>
              <a:t>3 Classifications </a:t>
            </a:r>
          </a:p>
          <a:p>
            <a:pPr lvl="1"/>
            <a:r>
              <a:rPr lang="en-US" sz="3600" dirty="0"/>
              <a:t>A </a:t>
            </a:r>
          </a:p>
          <a:p>
            <a:pPr lvl="2"/>
            <a:r>
              <a:rPr lang="en-US" sz="3600" dirty="0"/>
              <a:t>96% LLW </a:t>
            </a:r>
          </a:p>
          <a:p>
            <a:pPr lvl="1"/>
            <a:r>
              <a:rPr lang="en-US" sz="3600" dirty="0"/>
              <a:t>B</a:t>
            </a:r>
          </a:p>
          <a:p>
            <a:pPr lvl="2"/>
            <a:r>
              <a:rPr lang="en-US" sz="3600" dirty="0"/>
              <a:t>4% - 96% ILW </a:t>
            </a:r>
          </a:p>
          <a:p>
            <a:pPr lvl="1"/>
            <a:r>
              <a:rPr lang="en-US" sz="3600" dirty="0"/>
              <a:t>C</a:t>
            </a:r>
          </a:p>
          <a:p>
            <a:pPr lvl="2"/>
            <a:r>
              <a:rPr lang="en-US" sz="3600" dirty="0"/>
              <a:t>4% HLW</a:t>
            </a:r>
          </a:p>
          <a:p>
            <a:pPr lvl="1"/>
            <a:endParaRPr lang="en-US" sz="3600" dirty="0"/>
          </a:p>
          <a:p>
            <a:pPr lvl="1"/>
            <a:endParaRPr lang="en-US" sz="3600" dirty="0"/>
          </a:p>
        </p:txBody>
      </p:sp>
      <p:sp>
        <p:nvSpPr>
          <p:cNvPr id="2" name="Rectangle 1"/>
          <p:cNvSpPr/>
          <p:nvPr/>
        </p:nvSpPr>
        <p:spPr>
          <a:xfrm>
            <a:off x="0" y="6470257"/>
            <a:ext cx="4928978" cy="369332"/>
          </a:xfrm>
          <a:prstGeom prst="rect">
            <a:avLst/>
          </a:prstGeom>
        </p:spPr>
        <p:txBody>
          <a:bodyPr wrap="none">
            <a:spAutoFit/>
          </a:bodyPr>
          <a:lstStyle/>
          <a:p>
            <a:r>
              <a:rPr lang="en-US" dirty="0">
                <a:hlinkClick r:id="rId5"/>
              </a:rPr>
              <a:t>https://www.shutterstock.com/search/toxic+symbol</a:t>
            </a:r>
            <a:endParaRPr lang="en-US" dirty="0"/>
          </a:p>
        </p:txBody>
      </p:sp>
    </p:spTree>
    <p:extLst>
      <p:ext uri="{BB962C8B-B14F-4D97-AF65-F5344CB8AC3E}">
        <p14:creationId xmlns:p14="http://schemas.microsoft.com/office/powerpoint/2010/main" val="22401240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500" fill="hold"/>
                                        <p:tgtEl>
                                          <p:spTgt spid="15"/>
                                        </p:tgtEl>
                                        <p:attrNameLst>
                                          <p:attrName>r</p:attrName>
                                        </p:attrNameLst>
                                      </p:cBhvr>
                                    </p:animRot>
                                  </p:childTnLst>
                                </p:cTn>
                              </p:par>
                              <p:par>
                                <p:cTn id="7" presetID="16" presetClass="entr" presetSubtype="21"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animEffect transition="in" filter="barn(inVertical)">
                                      <p:cBhvr>
                                        <p:cTn id="9" dur="500"/>
                                        <p:tgtEl>
                                          <p:spTgt spid="11">
                                            <p:txEl>
                                              <p:pRg st="1" end="1"/>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5400000">
                                      <p:cBhvr>
                                        <p:cTn id="16" dur="500" fill="hold"/>
                                        <p:tgtEl>
                                          <p:spTgt spid="15"/>
                                        </p:tgtEl>
                                        <p:attrNameLst>
                                          <p:attrName>r</p:attrName>
                                        </p:attrNameLst>
                                      </p:cBhvr>
                                    </p:animRot>
                                  </p:childTnLst>
                                </p:cTn>
                              </p:par>
                              <p:par>
                                <p:cTn id="17" presetID="16" presetClass="entr" presetSubtype="21"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barn(inVertical)">
                                      <p:cBhvr>
                                        <p:cTn id="19" dur="500"/>
                                        <p:tgtEl>
                                          <p:spTgt spid="11">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arn(inVertic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
                                      <p:cBhvr>
                                        <p:cTn id="26" dur="500" fill="hold"/>
                                        <p:tgtEl>
                                          <p:spTgt spid="15"/>
                                        </p:tgtEl>
                                        <p:attrNameLst>
                                          <p:attrName>r</p:attrName>
                                        </p:attrNameLst>
                                      </p:cBhvr>
                                    </p:animRot>
                                  </p:childTnLst>
                                </p:cTn>
                              </p:par>
                              <p:par>
                                <p:cTn id="27" presetID="16" presetClass="entr" presetSubtype="21" fill="hold"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barn(inVertical)">
                                      <p:cBhvr>
                                        <p:cTn id="29" dur="500"/>
                                        <p:tgtEl>
                                          <p:spTgt spid="11">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arn(inVertic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F9929E5-2C48-48D6-84FF-79727DC3670E}"/>
              </a:ext>
            </a:extLst>
          </p:cNvPr>
          <p:cNvSpPr>
            <a:spLocks noGrp="1"/>
          </p:cNvSpPr>
          <p:nvPr>
            <p:ph type="title"/>
          </p:nvPr>
        </p:nvSpPr>
        <p:spPr>
          <a:xfrm>
            <a:off x="0" y="311560"/>
            <a:ext cx="6593075" cy="1612490"/>
          </a:xfrm>
        </p:spPr>
        <p:txBody>
          <a:bodyPr>
            <a:normAutofit/>
          </a:bodyPr>
          <a:lstStyle/>
          <a:p>
            <a:pPr algn="ctr"/>
            <a:r>
              <a:rPr lang="en-US" sz="4400" dirty="0"/>
              <a:t>Disposal </a:t>
            </a:r>
          </a:p>
        </p:txBody>
      </p:sp>
      <p:pic>
        <p:nvPicPr>
          <p:cNvPr id="15" name="Graphic 14" descr="Radioactive">
            <a:extLst>
              <a:ext uri="{FF2B5EF4-FFF2-40B4-BE49-F238E27FC236}">
                <a16:creationId xmlns:a16="http://schemas.microsoft.com/office/drawing/2014/main" xmlns="" id="{5F8914B7-4C10-4BF4-9AC9-22FA75A53A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3467" y="2316144"/>
            <a:ext cx="3997362" cy="399736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1" name="Content Placeholder 10">
            <a:extLst>
              <a:ext uri="{FF2B5EF4-FFF2-40B4-BE49-F238E27FC236}">
                <a16:creationId xmlns:a16="http://schemas.microsoft.com/office/drawing/2014/main" xmlns="" id="{347A5453-F99A-46B0-BE46-C3EF099B33B9}"/>
              </a:ext>
            </a:extLst>
          </p:cNvPr>
          <p:cNvSpPr>
            <a:spLocks noGrp="1"/>
          </p:cNvSpPr>
          <p:nvPr>
            <p:ph idx="1"/>
          </p:nvPr>
        </p:nvSpPr>
        <p:spPr>
          <a:xfrm>
            <a:off x="5383475" y="1295400"/>
            <a:ext cx="6593075" cy="5562600"/>
          </a:xfrm>
        </p:spPr>
        <p:txBody>
          <a:bodyPr>
            <a:noAutofit/>
          </a:bodyPr>
          <a:lstStyle/>
          <a:p>
            <a:r>
              <a:rPr lang="en-US" sz="3600" dirty="0"/>
              <a:t>LLW </a:t>
            </a:r>
          </a:p>
          <a:p>
            <a:pPr lvl="1"/>
            <a:r>
              <a:rPr lang="en-US" sz="3600" dirty="0"/>
              <a:t>At or near surface vault</a:t>
            </a:r>
          </a:p>
          <a:p>
            <a:r>
              <a:rPr lang="en-US" sz="3600" dirty="0"/>
              <a:t>ILW</a:t>
            </a:r>
          </a:p>
          <a:p>
            <a:pPr lvl="1"/>
            <a:r>
              <a:rPr lang="en-US" sz="3600" dirty="0"/>
              <a:t>At or near surface vault</a:t>
            </a:r>
          </a:p>
          <a:p>
            <a:pPr lvl="1"/>
            <a:r>
              <a:rPr lang="en-US" sz="3600" dirty="0"/>
              <a:t>Open retrievable Geological Repository  </a:t>
            </a:r>
          </a:p>
          <a:p>
            <a:r>
              <a:rPr lang="en-US" sz="3600" dirty="0"/>
              <a:t>HLW </a:t>
            </a:r>
          </a:p>
          <a:p>
            <a:pPr lvl="1"/>
            <a:r>
              <a:rPr lang="en-US" sz="3600" dirty="0"/>
              <a:t>Sealed or open Geological Repository </a:t>
            </a:r>
          </a:p>
          <a:p>
            <a:pPr lvl="1"/>
            <a:endParaRPr lang="en-US" sz="3600" dirty="0"/>
          </a:p>
        </p:txBody>
      </p:sp>
      <p:sp>
        <p:nvSpPr>
          <p:cNvPr id="2" name="Rectangle 1"/>
          <p:cNvSpPr/>
          <p:nvPr/>
        </p:nvSpPr>
        <p:spPr>
          <a:xfrm>
            <a:off x="0" y="6488668"/>
            <a:ext cx="4928978" cy="369332"/>
          </a:xfrm>
          <a:prstGeom prst="rect">
            <a:avLst/>
          </a:prstGeom>
        </p:spPr>
        <p:txBody>
          <a:bodyPr wrap="none">
            <a:spAutoFit/>
          </a:bodyPr>
          <a:lstStyle/>
          <a:p>
            <a:r>
              <a:rPr lang="en-US" dirty="0">
                <a:hlinkClick r:id="rId5"/>
              </a:rPr>
              <a:t>https://www.shutterstock.com/search/toxic+symbol</a:t>
            </a:r>
            <a:endParaRPr lang="en-US" dirty="0"/>
          </a:p>
        </p:txBody>
      </p:sp>
    </p:spTree>
    <p:extLst>
      <p:ext uri="{BB962C8B-B14F-4D97-AF65-F5344CB8AC3E}">
        <p14:creationId xmlns:p14="http://schemas.microsoft.com/office/powerpoint/2010/main" val="17136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5"/>
                                        </p:tgtEl>
                                      </p:cBhvr>
                                      <p:by x="150000" y="150000"/>
                                    </p:animScale>
                                  </p:childTnLst>
                                </p:cTn>
                              </p:par>
                              <p:par>
                                <p:cTn id="7" presetID="16" presetClass="entr" presetSubtype="21"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animEffect transition="in" filter="barn(inVertical)">
                                      <p:cBhvr>
                                        <p:cTn id="9" dur="500"/>
                                        <p:tgtEl>
                                          <p:spTgt spid="11">
                                            <p:txEl>
                                              <p:pRg st="0" end="0"/>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15"/>
                                        </p:tgtEl>
                                      </p:cBhvr>
                                      <p:by x="150000" y="150000"/>
                                    </p:animScale>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inVertical)">
                                      <p:cBhvr>
                                        <p:cTn id="20" dur="500"/>
                                        <p:tgtEl>
                                          <p:spTgt spid="11">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barn(inVertical)">
                                      <p:cBhvr>
                                        <p:cTn id="24" dur="500"/>
                                        <p:tgtEl>
                                          <p:spTgt spid="11">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barn(inVertical)">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1000" fill="hold"/>
                                        <p:tgtEl>
                                          <p:spTgt spid="15"/>
                                        </p:tgtEl>
                                      </p:cBhvr>
                                      <p:by x="150000" y="150000"/>
                                    </p:animScale>
                                  </p:childTnLst>
                                </p:cTn>
                              </p:par>
                              <p:par>
                                <p:cTn id="33" presetID="16" presetClass="entr" presetSubtype="21" fill="hold" nodeType="with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barn(inVertical)">
                                      <p:cBhvr>
                                        <p:cTn id="35" dur="500"/>
                                        <p:tgtEl>
                                          <p:spTgt spid="11">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barn(inVertical)">
                                      <p:cBhvr>
                                        <p:cTn id="38" dur="500"/>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1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DC044-2898-4B5A-9536-D5C8950CFF79}"/>
              </a:ext>
            </a:extLst>
          </p:cNvPr>
          <p:cNvSpPr>
            <a:spLocks noGrp="1"/>
          </p:cNvSpPr>
          <p:nvPr>
            <p:ph type="title"/>
          </p:nvPr>
        </p:nvSpPr>
        <p:spPr>
          <a:xfrm>
            <a:off x="685801" y="361950"/>
            <a:ext cx="10131425" cy="770467"/>
          </a:xfrm>
        </p:spPr>
        <p:txBody>
          <a:bodyPr>
            <a:normAutofit/>
          </a:bodyPr>
          <a:lstStyle/>
          <a:p>
            <a:pPr algn="ctr"/>
            <a:r>
              <a:rPr lang="en-US" sz="4400" dirty="0">
                <a:latin typeface="Times New Roman" panose="02020603050405020304" pitchFamily="18" charset="0"/>
                <a:cs typeface="Times New Roman" panose="02020603050405020304" pitchFamily="18" charset="0"/>
              </a:rPr>
              <a:t>Summary</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xmlns="" id="{65337B30-03A5-48E6-BA2A-AB324BF3820A}"/>
              </a:ext>
            </a:extLst>
          </p:cNvPr>
          <p:cNvSpPr>
            <a:spLocks noGrp="1"/>
          </p:cNvSpPr>
          <p:nvPr>
            <p:ph idx="1"/>
          </p:nvPr>
        </p:nvSpPr>
        <p:spPr>
          <a:xfrm>
            <a:off x="685801" y="1475317"/>
            <a:ext cx="10131425" cy="4715933"/>
          </a:xfrm>
        </p:spPr>
        <p:txBody>
          <a:bodyPr>
            <a:normAutofit fontScale="92500" lnSpcReduction="20000"/>
          </a:bodyPr>
          <a:lstStyle/>
          <a:p>
            <a:r>
              <a:rPr lang="en-US" sz="3600" dirty="0">
                <a:latin typeface="Times New Roman" panose="02020603050405020304" pitchFamily="18" charset="0"/>
                <a:cs typeface="Times New Roman" panose="02020603050405020304" pitchFamily="18" charset="0"/>
              </a:rPr>
              <a:t>What makes waste hazardous</a:t>
            </a:r>
          </a:p>
          <a:p>
            <a:pPr lvl="1"/>
            <a:r>
              <a:rPr lang="en-US" sz="3400" dirty="0">
                <a:latin typeface="Times New Roman" panose="02020603050405020304" pitchFamily="18" charset="0"/>
                <a:cs typeface="Times New Roman" panose="02020603050405020304" pitchFamily="18" charset="0"/>
              </a:rPr>
              <a:t>4 characteristics </a:t>
            </a:r>
          </a:p>
          <a:p>
            <a:r>
              <a:rPr lang="en-US" sz="3600" dirty="0">
                <a:latin typeface="Times New Roman" panose="02020603050405020304" pitchFamily="18" charset="0"/>
                <a:cs typeface="Times New Roman" panose="02020603050405020304" pitchFamily="18" charset="0"/>
              </a:rPr>
              <a:t>How to properly dispose of Hazardous Substances</a:t>
            </a:r>
          </a:p>
          <a:p>
            <a:pPr lvl="1"/>
            <a:r>
              <a:rPr lang="en-US" sz="3200" dirty="0">
                <a:solidFill>
                  <a:srgbClr val="00B0F0"/>
                </a:solidFill>
                <a:hlinkClick r:id="rId2">
                  <a:extLst>
                    <a:ext uri="{A12FA001-AC4F-418D-AE19-62706E023703}">
                      <ahyp:hlinkClr xmlns:ahyp="http://schemas.microsoft.com/office/drawing/2018/hyperlinkcolor" xmlns="" val="tx"/>
                    </a:ext>
                  </a:extLst>
                </a:hlinkClick>
              </a:rPr>
              <a:t>https://www.colorado.gov/pacific/cdphe/hazardous-waste-management-sites-and-facilities</a:t>
            </a:r>
            <a:endParaRPr lang="en-US" sz="34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If and what hazardous materials are recyclable</a:t>
            </a:r>
          </a:p>
          <a:p>
            <a:pPr lvl="1"/>
            <a:r>
              <a:rPr lang="en-US" sz="3400" dirty="0">
                <a:latin typeface="Times New Roman" panose="02020603050405020304" pitchFamily="18" charset="0"/>
                <a:cs typeface="Times New Roman" panose="02020603050405020304" pitchFamily="18" charset="0"/>
              </a:rPr>
              <a:t>Used, Reused, and reclaimed. </a:t>
            </a:r>
          </a:p>
          <a:p>
            <a:r>
              <a:rPr lang="en-US" sz="3600" dirty="0">
                <a:latin typeface="Times New Roman" panose="02020603050405020304" pitchFamily="18" charset="0"/>
                <a:cs typeface="Times New Roman" panose="02020603050405020304" pitchFamily="18" charset="0"/>
              </a:rPr>
              <a:t>How is nuclear waste Classified </a:t>
            </a:r>
          </a:p>
          <a:p>
            <a:pPr lvl="1"/>
            <a:r>
              <a:rPr lang="en-US" sz="3400" dirty="0">
                <a:latin typeface="Times New Roman" panose="02020603050405020304" pitchFamily="18" charset="0"/>
                <a:cs typeface="Times New Roman" panose="02020603050405020304" pitchFamily="18" charset="0"/>
              </a:rPr>
              <a:t>A, B, and C </a:t>
            </a:r>
          </a:p>
        </p:txBody>
      </p:sp>
    </p:spTree>
    <p:extLst>
      <p:ext uri="{BB962C8B-B14F-4D97-AF65-F5344CB8AC3E}">
        <p14:creationId xmlns:p14="http://schemas.microsoft.com/office/powerpoint/2010/main" val="2683559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08A04-C098-4BDF-A5FF-C24BE7EC0C6A}"/>
              </a:ext>
            </a:extLst>
          </p:cNvPr>
          <p:cNvSpPr>
            <a:spLocks noGrp="1"/>
          </p:cNvSpPr>
          <p:nvPr>
            <p:ph type="title"/>
          </p:nvPr>
        </p:nvSpPr>
        <p:spPr/>
        <p:txBody>
          <a:bodyPr>
            <a:normAutofit/>
          </a:bodyPr>
          <a:lstStyle/>
          <a:p>
            <a:pPr algn="ctr"/>
            <a:r>
              <a:rPr lang="en-US" sz="4800" dirty="0"/>
              <a:t>Questions? </a:t>
            </a:r>
          </a:p>
        </p:txBody>
      </p:sp>
    </p:spTree>
    <p:extLst>
      <p:ext uri="{BB962C8B-B14F-4D97-AF65-F5344CB8AC3E}">
        <p14:creationId xmlns:p14="http://schemas.microsoft.com/office/powerpoint/2010/main" val="165019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B7473EC-BB28-4BFA-A24E-F9C4DDC89F54}"/>
              </a:ext>
            </a:extLst>
          </p:cNvPr>
          <p:cNvSpPr>
            <a:spLocks noGrp="1"/>
          </p:cNvSpPr>
          <p:nvPr>
            <p:ph type="title"/>
          </p:nvPr>
        </p:nvSpPr>
        <p:spPr>
          <a:xfrm>
            <a:off x="685801" y="0"/>
            <a:ext cx="10131425" cy="1456267"/>
          </a:xfrm>
        </p:spPr>
        <p:txBody>
          <a:bodyPr>
            <a:normAutofit/>
          </a:bodyPr>
          <a:lstStyle/>
          <a:p>
            <a:pPr algn="ctr"/>
            <a:r>
              <a:rPr lang="en-US" sz="4800" dirty="0">
                <a:latin typeface="Times New Roman" panose="02020603050405020304" pitchFamily="18" charset="0"/>
                <a:cs typeface="Times New Roman" panose="02020603050405020304" pitchFamily="18" charset="0"/>
              </a:rPr>
              <a:t>References </a:t>
            </a:r>
          </a:p>
        </p:txBody>
      </p:sp>
      <p:sp>
        <p:nvSpPr>
          <p:cNvPr id="6" name="Content Placeholder 5">
            <a:extLst>
              <a:ext uri="{FF2B5EF4-FFF2-40B4-BE49-F238E27FC236}">
                <a16:creationId xmlns:a16="http://schemas.microsoft.com/office/drawing/2014/main" xmlns="" id="{F87E3952-71C8-4CFE-A843-4F8E954DD401}"/>
              </a:ext>
            </a:extLst>
          </p:cNvPr>
          <p:cNvSpPr>
            <a:spLocks noGrp="1"/>
          </p:cNvSpPr>
          <p:nvPr>
            <p:ph idx="1"/>
          </p:nvPr>
        </p:nvSpPr>
        <p:spPr>
          <a:xfrm>
            <a:off x="685801" y="1226131"/>
            <a:ext cx="10131425" cy="5631869"/>
          </a:xfrm>
        </p:spPr>
        <p:txBody>
          <a:bodyPr>
            <a:noAutofit/>
          </a:bodyPr>
          <a:lstStyle/>
          <a:p>
            <a:pPr marL="0" indent="0">
              <a:buNone/>
            </a:pPr>
            <a:endParaRPr lang="en-US" sz="2000" dirty="0"/>
          </a:p>
          <a:p>
            <a:pPr marL="0" indent="0">
              <a:spcAft>
                <a:spcPts val="0"/>
              </a:spcAft>
              <a:buNone/>
            </a:pPr>
            <a:r>
              <a:rPr lang="en-US" sz="2000" dirty="0"/>
              <a:t>2017 Biennial Report Summary Results for National. (2018, March). Retrieved May 25, 2019, from https://</a:t>
            </a:r>
            <a:r>
              <a:rPr lang="en-US" sz="2000" dirty="0" smtClean="0"/>
              <a:t>rcrapublic.epa.gov/rcrainfoweb/action/modules/br/summary/view</a:t>
            </a:r>
          </a:p>
          <a:p>
            <a:pPr marL="0" indent="0">
              <a:spcAft>
                <a:spcPts val="0"/>
              </a:spcAft>
              <a:buNone/>
            </a:pPr>
            <a:endParaRPr lang="en-US" sz="2000" dirty="0" smtClean="0"/>
          </a:p>
          <a:p>
            <a:pPr marL="0" indent="0">
              <a:buNone/>
            </a:pPr>
            <a:r>
              <a:rPr lang="en-US" sz="2000" dirty="0"/>
              <a:t>French, V. (</a:t>
            </a:r>
            <a:r>
              <a:rPr lang="en-US" sz="2000" dirty="0" smtClean="0"/>
              <a:t>2019). </a:t>
            </a:r>
            <a:r>
              <a:rPr lang="en-US" sz="2000" dirty="0"/>
              <a:t>SCI201 class lecture </a:t>
            </a:r>
            <a:r>
              <a:rPr lang="en-US" sz="2000" dirty="0" smtClean="0"/>
              <a:t>on </a:t>
            </a:r>
            <a:r>
              <a:rPr lang="en-US" sz="2000" dirty="0" err="1" smtClean="0"/>
              <a:t>REcycling</a:t>
            </a:r>
            <a:r>
              <a:rPr lang="en-US" sz="2000" dirty="0" smtClean="0"/>
              <a:t>. </a:t>
            </a:r>
            <a:r>
              <a:rPr lang="en-US" sz="2000" dirty="0"/>
              <a:t>Personal </a:t>
            </a:r>
            <a:r>
              <a:rPr lang="en-US" sz="2000" dirty="0" smtClean="0"/>
              <a:t>Collection </a:t>
            </a:r>
            <a:r>
              <a:rPr lang="en-US" sz="2000" dirty="0"/>
              <a:t>of V. French, Colorado Technical University, Aurora CO</a:t>
            </a:r>
            <a:r>
              <a:rPr lang="en-US" sz="2000" dirty="0" smtClean="0"/>
              <a:t>.</a:t>
            </a:r>
          </a:p>
          <a:p>
            <a:pPr marL="0" indent="0">
              <a:buNone/>
            </a:pPr>
            <a:r>
              <a:rPr lang="en-US" sz="2000" dirty="0" smtClean="0"/>
              <a:t>Government </a:t>
            </a:r>
            <a:r>
              <a:rPr lang="en-US" sz="2000" dirty="0"/>
              <a:t>of Western Australia. (2019) Retrieved from  http://</a:t>
            </a:r>
            <a:r>
              <a:rPr lang="en-US" sz="2000" dirty="0" smtClean="0"/>
              <a:t>www.dmp.wa.gov.au/</a:t>
            </a:r>
          </a:p>
          <a:p>
            <a:pPr marL="0" indent="0">
              <a:spcAft>
                <a:spcPts val="0"/>
              </a:spcAft>
              <a:buNone/>
            </a:pPr>
            <a:r>
              <a:rPr lang="en-US" sz="2000" dirty="0" smtClean="0"/>
              <a:t>Safety/Guidance-about-hazardous-6930.aspx</a:t>
            </a:r>
          </a:p>
          <a:p>
            <a:pPr marL="0" indent="0">
              <a:spcAft>
                <a:spcPts val="0"/>
              </a:spcAft>
              <a:buNone/>
            </a:pPr>
            <a:endParaRPr lang="en-US" sz="2000" dirty="0" smtClean="0"/>
          </a:p>
          <a:p>
            <a:pPr marL="0" indent="0">
              <a:spcAft>
                <a:spcPts val="0"/>
              </a:spcAft>
              <a:buNone/>
            </a:pPr>
            <a:r>
              <a:rPr lang="en-US" sz="2000" dirty="0" smtClean="0"/>
              <a:t>Hackett</a:t>
            </a:r>
            <a:r>
              <a:rPr lang="en-US" sz="2000" dirty="0"/>
              <a:t>, D. P. (1989). Assessment of the Basel Convention on the Control of Transboundary Movements of Hazardous Wastes and Their Disposal. </a:t>
            </a:r>
            <a:r>
              <a:rPr lang="en-US" sz="2000" i="1" dirty="0"/>
              <a:t>Am. UJ Int'l L. &amp; </a:t>
            </a:r>
            <a:r>
              <a:rPr lang="en-US" sz="2000" i="1" dirty="0" err="1"/>
              <a:t>Pol'y</a:t>
            </a:r>
            <a:r>
              <a:rPr lang="en-US" sz="2000" dirty="0"/>
              <a:t>, </a:t>
            </a:r>
            <a:r>
              <a:rPr lang="en-US" sz="2000" i="1" dirty="0"/>
              <a:t>5</a:t>
            </a:r>
            <a:r>
              <a:rPr lang="en-US" sz="2000" dirty="0"/>
              <a:t>, 291</a:t>
            </a:r>
            <a:r>
              <a:rPr lang="en-US" sz="2000" dirty="0" smtClean="0"/>
              <a:t>.</a:t>
            </a:r>
          </a:p>
          <a:p>
            <a:pPr marL="0" indent="0">
              <a:spcAft>
                <a:spcPts val="0"/>
              </a:spcAft>
              <a:buNone/>
            </a:pPr>
            <a:endParaRPr lang="en-US" sz="2000" dirty="0"/>
          </a:p>
          <a:p>
            <a:pPr marL="0" indent="0">
              <a:spcAft>
                <a:spcPts val="0"/>
              </a:spcAft>
              <a:buNone/>
            </a:pPr>
            <a:r>
              <a:rPr lang="en-US" sz="2000" dirty="0"/>
              <a:t>Learn the Basics of Hazardous Waste. (2019, April 26). Retrieved from https://www.epa.gov/hw/learn-basics-hazardous-waste#hwid </a:t>
            </a:r>
            <a:endParaRPr lang="en-US" sz="2000" dirty="0" smtClean="0"/>
          </a:p>
          <a:p>
            <a:pPr marL="0" indent="0">
              <a:spcAft>
                <a:spcPts val="0"/>
              </a:spcAft>
              <a:buNone/>
            </a:pPr>
            <a:endParaRPr lang="en-US" sz="2000" dirty="0"/>
          </a:p>
          <a:p>
            <a:pPr marL="0" indent="0">
              <a:spcAft>
                <a:spcPts val="0"/>
              </a:spcAft>
              <a:buNone/>
            </a:pPr>
            <a:r>
              <a:rPr lang="en-US" sz="2000" dirty="0"/>
              <a:t>NASA. (2019). Retrieved from https://</a:t>
            </a:r>
            <a:r>
              <a:rPr lang="en-US" sz="2000" dirty="0" smtClean="0"/>
              <a:t>www.nasa.gov/mission_pages/station/news/</a:t>
            </a:r>
          </a:p>
          <a:p>
            <a:pPr marL="0" indent="0">
              <a:spcAft>
                <a:spcPts val="0"/>
              </a:spcAft>
              <a:buNone/>
            </a:pPr>
            <a:r>
              <a:rPr lang="en-US" sz="2000" dirty="0" smtClean="0"/>
              <a:t>orbital_debris.html</a:t>
            </a:r>
            <a:endParaRPr lang="en-US" sz="2000" dirty="0"/>
          </a:p>
          <a:p>
            <a:pPr marL="0" indent="0">
              <a:spcAft>
                <a:spcPts val="0"/>
              </a:spcAft>
              <a:buNone/>
            </a:pPr>
            <a:endParaRPr lang="en-US" sz="2000" dirty="0">
              <a:solidFill>
                <a:schemeClr val="tx1">
                  <a:lumMod val="95000"/>
                </a:schemeClr>
              </a:solidFill>
            </a:endParaRPr>
          </a:p>
          <a:p>
            <a:pPr marL="0" indent="0">
              <a:spcAft>
                <a:spcPts val="0"/>
              </a:spcAft>
              <a:buNone/>
            </a:pPr>
            <a:endParaRPr lang="en-US" sz="2000" dirty="0">
              <a:solidFill>
                <a:schemeClr val="tx1">
                  <a:lumMod val="95000"/>
                </a:schemeClr>
              </a:solidFill>
            </a:endParaRPr>
          </a:p>
          <a:p>
            <a:pPr marL="0" indent="0">
              <a:buNone/>
            </a:pPr>
            <a:endParaRPr lang="en-US" sz="2000" dirty="0">
              <a:solidFill>
                <a:schemeClr val="tx1">
                  <a:lumMod val="95000"/>
                </a:schemeClr>
              </a:solidFill>
            </a:endParaRPr>
          </a:p>
        </p:txBody>
      </p:sp>
    </p:spTree>
    <p:extLst>
      <p:ext uri="{BB962C8B-B14F-4D97-AF65-F5344CB8AC3E}">
        <p14:creationId xmlns:p14="http://schemas.microsoft.com/office/powerpoint/2010/main" val="282924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DC044-2898-4B5A-9536-D5C8950CFF79}"/>
              </a:ext>
            </a:extLst>
          </p:cNvPr>
          <p:cNvSpPr>
            <a:spLocks noGrp="1"/>
          </p:cNvSpPr>
          <p:nvPr>
            <p:ph type="title"/>
          </p:nvPr>
        </p:nvSpPr>
        <p:spPr>
          <a:xfrm>
            <a:off x="685801" y="609600"/>
            <a:ext cx="10131425" cy="1456267"/>
          </a:xfrm>
        </p:spPr>
        <p:txBody>
          <a:bodyPr>
            <a:normAutofit/>
          </a:bodyPr>
          <a:lstStyle/>
          <a:p>
            <a:pPr algn="ctr"/>
            <a:r>
              <a:rPr lang="en-US" dirty="0">
                <a:latin typeface="Times New Roman" panose="02020603050405020304" pitchFamily="18" charset="0"/>
                <a:cs typeface="Times New Roman" panose="02020603050405020304" pitchFamily="18" charset="0"/>
              </a:rPr>
              <a:t>Terminal Learning Objectives </a:t>
            </a:r>
          </a:p>
        </p:txBody>
      </p:sp>
      <p:sp>
        <p:nvSpPr>
          <p:cNvPr id="3" name="Content Placeholder 2">
            <a:extLst>
              <a:ext uri="{FF2B5EF4-FFF2-40B4-BE49-F238E27FC236}">
                <a16:creationId xmlns:a16="http://schemas.microsoft.com/office/drawing/2014/main" xmlns="" id="{65337B30-03A5-48E6-BA2A-AB324BF3820A}"/>
              </a:ext>
            </a:extLst>
          </p:cNvPr>
          <p:cNvSpPr>
            <a:spLocks noGrp="1"/>
          </p:cNvSpPr>
          <p:nvPr>
            <p:ph idx="1"/>
          </p:nvPr>
        </p:nvSpPr>
        <p:spPr>
          <a:xfrm>
            <a:off x="685801" y="2142067"/>
            <a:ext cx="10131425" cy="3649133"/>
          </a:xfrm>
        </p:spPr>
        <p:txBody>
          <a:bodyPr>
            <a:normAutofit/>
          </a:bodyPr>
          <a:lstStyle/>
          <a:p>
            <a:r>
              <a:rPr lang="en-US" sz="3600" dirty="0">
                <a:latin typeface="Times New Roman" panose="02020603050405020304" pitchFamily="18" charset="0"/>
                <a:cs typeface="Times New Roman" panose="02020603050405020304" pitchFamily="18" charset="0"/>
              </a:rPr>
              <a:t>What makes waste hazardous? </a:t>
            </a:r>
          </a:p>
          <a:p>
            <a:r>
              <a:rPr lang="en-US" sz="3600" dirty="0">
                <a:latin typeface="Times New Roman" panose="02020603050405020304" pitchFamily="18" charset="0"/>
                <a:cs typeface="Times New Roman" panose="02020603050405020304" pitchFamily="18" charset="0"/>
              </a:rPr>
              <a:t>How to properly dispose of Hazardous Substances?</a:t>
            </a:r>
          </a:p>
          <a:p>
            <a:r>
              <a:rPr lang="en-US" sz="3600" dirty="0">
                <a:latin typeface="Times New Roman" panose="02020603050405020304" pitchFamily="18" charset="0"/>
                <a:cs typeface="Times New Roman" panose="02020603050405020304" pitchFamily="18" charset="0"/>
              </a:rPr>
              <a:t>If and what hazardous materials are recyclable?</a:t>
            </a:r>
          </a:p>
          <a:p>
            <a:r>
              <a:rPr lang="en-US" sz="3600" dirty="0">
                <a:latin typeface="Times New Roman" panose="02020603050405020304" pitchFamily="18" charset="0"/>
                <a:cs typeface="Times New Roman" panose="02020603050405020304" pitchFamily="18" charset="0"/>
              </a:rPr>
              <a:t>How is nuclear waste Classified? </a:t>
            </a:r>
          </a:p>
        </p:txBody>
      </p:sp>
    </p:spTree>
    <p:extLst>
      <p:ext uri="{BB962C8B-B14F-4D97-AF65-F5344CB8AC3E}">
        <p14:creationId xmlns:p14="http://schemas.microsoft.com/office/powerpoint/2010/main" val="227136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FB7473EC-BB28-4BFA-A24E-F9C4DDC89F54}"/>
              </a:ext>
            </a:extLst>
          </p:cNvPr>
          <p:cNvSpPr>
            <a:spLocks noGrp="1"/>
          </p:cNvSpPr>
          <p:nvPr>
            <p:ph type="title"/>
          </p:nvPr>
        </p:nvSpPr>
        <p:spPr>
          <a:xfrm>
            <a:off x="685801" y="0"/>
            <a:ext cx="10131425" cy="1456267"/>
          </a:xfrm>
        </p:spPr>
        <p:txBody>
          <a:bodyPr>
            <a:normAutofit/>
          </a:bodyPr>
          <a:lstStyle/>
          <a:p>
            <a:pPr algn="ctr"/>
            <a:r>
              <a:rPr lang="en-US" sz="4800" dirty="0">
                <a:latin typeface="Times New Roman" panose="02020603050405020304" pitchFamily="18" charset="0"/>
                <a:cs typeface="Times New Roman" panose="02020603050405020304" pitchFamily="18" charset="0"/>
              </a:rPr>
              <a:t>References </a:t>
            </a:r>
          </a:p>
        </p:txBody>
      </p:sp>
      <p:sp>
        <p:nvSpPr>
          <p:cNvPr id="9" name="Content Placeholder 5">
            <a:extLst>
              <a:ext uri="{FF2B5EF4-FFF2-40B4-BE49-F238E27FC236}">
                <a16:creationId xmlns:a16="http://schemas.microsoft.com/office/drawing/2014/main" xmlns="" id="{F87E3952-71C8-4CFE-A843-4F8E954DD401}"/>
              </a:ext>
            </a:extLst>
          </p:cNvPr>
          <p:cNvSpPr>
            <a:spLocks noGrp="1"/>
          </p:cNvSpPr>
          <p:nvPr>
            <p:ph idx="1"/>
          </p:nvPr>
        </p:nvSpPr>
        <p:spPr>
          <a:xfrm>
            <a:off x="685801" y="1226131"/>
            <a:ext cx="10131425" cy="5631869"/>
          </a:xfrm>
        </p:spPr>
        <p:txBody>
          <a:bodyPr>
            <a:noAutofit/>
          </a:bodyPr>
          <a:lstStyle/>
          <a:p>
            <a:pPr marL="0" indent="0">
              <a:spcAft>
                <a:spcPts val="0"/>
              </a:spcAft>
              <a:buNone/>
            </a:pPr>
            <a:r>
              <a:rPr lang="en-US" sz="2000" dirty="0"/>
              <a:t>(</a:t>
            </a:r>
            <a:r>
              <a:rPr lang="en-US" sz="2000" dirty="0" err="1"/>
              <a:t>n.d.</a:t>
            </a:r>
            <a:r>
              <a:rPr lang="en-US" sz="2000" dirty="0"/>
              <a:t>). Retrieved from https://www.chemsafetypro.com/Topics/GHS/</a:t>
            </a:r>
          </a:p>
          <a:p>
            <a:pPr marL="0" indent="0">
              <a:spcAft>
                <a:spcPts val="0"/>
              </a:spcAft>
              <a:buNone/>
            </a:pPr>
            <a:r>
              <a:rPr lang="en-US" sz="2000" dirty="0"/>
              <a:t>GHS_Classification_Criteria_for_Skin_Corrosion_and_Irritation.html</a:t>
            </a:r>
          </a:p>
          <a:p>
            <a:pPr marL="0" indent="0">
              <a:spcAft>
                <a:spcPts val="0"/>
              </a:spcAft>
              <a:buNone/>
            </a:pPr>
            <a:endParaRPr lang="en-US" sz="2000" dirty="0" smtClean="0">
              <a:solidFill>
                <a:schemeClr val="tx1">
                  <a:lumMod val="95000"/>
                </a:schemeClr>
              </a:solidFill>
            </a:endParaRPr>
          </a:p>
          <a:p>
            <a:pPr marL="0" indent="0">
              <a:spcAft>
                <a:spcPts val="0"/>
              </a:spcAft>
              <a:buNone/>
            </a:pPr>
            <a:r>
              <a:rPr lang="en-US" sz="2000" dirty="0" smtClean="0">
                <a:solidFill>
                  <a:schemeClr val="tx1">
                    <a:lumMod val="95000"/>
                  </a:schemeClr>
                </a:solidFill>
              </a:rPr>
              <a:t>Shutterstock. (2019). Retrieved from </a:t>
            </a:r>
            <a:r>
              <a:rPr lang="en-US" sz="2000" dirty="0" smtClean="0"/>
              <a:t>https://www.shutterstock.com/search/toxic+symbol</a:t>
            </a:r>
          </a:p>
          <a:p>
            <a:pPr marL="0" indent="0">
              <a:spcAft>
                <a:spcPts val="0"/>
              </a:spcAft>
              <a:buNone/>
            </a:pPr>
            <a:endParaRPr lang="en-US" sz="2000" dirty="0" smtClean="0"/>
          </a:p>
          <a:p>
            <a:pPr marL="0" indent="0">
              <a:spcAft>
                <a:spcPts val="0"/>
              </a:spcAft>
              <a:buNone/>
            </a:pPr>
            <a:r>
              <a:rPr lang="en-US" sz="2000" dirty="0" err="1">
                <a:solidFill>
                  <a:schemeClr val="tx1">
                    <a:lumMod val="95000"/>
                  </a:schemeClr>
                </a:solidFill>
              </a:rPr>
              <a:t>Sittig</a:t>
            </a:r>
            <a:r>
              <a:rPr lang="en-US" sz="2000" dirty="0">
                <a:solidFill>
                  <a:schemeClr val="tx1">
                    <a:lumMod val="95000"/>
                  </a:schemeClr>
                </a:solidFill>
              </a:rPr>
              <a:t>, M. (1981). Handbook of toxic and hazardous </a:t>
            </a:r>
            <a:r>
              <a:rPr lang="en-US" sz="2000" dirty="0" smtClean="0">
                <a:solidFill>
                  <a:schemeClr val="tx1">
                    <a:lumMod val="95000"/>
                  </a:schemeClr>
                </a:solidFill>
              </a:rPr>
              <a:t>chemicals.</a:t>
            </a:r>
          </a:p>
          <a:p>
            <a:pPr marL="0" indent="0">
              <a:spcAft>
                <a:spcPts val="0"/>
              </a:spcAft>
              <a:buNone/>
            </a:pPr>
            <a:endParaRPr lang="en-US" sz="2000" dirty="0">
              <a:solidFill>
                <a:schemeClr val="tx1">
                  <a:lumMod val="95000"/>
                </a:schemeClr>
              </a:solidFill>
            </a:endParaRPr>
          </a:p>
          <a:p>
            <a:pPr marL="0" indent="0">
              <a:spcAft>
                <a:spcPts val="0"/>
              </a:spcAft>
              <a:buNone/>
            </a:pPr>
            <a:r>
              <a:rPr lang="en-US" sz="2000" dirty="0" smtClean="0"/>
              <a:t>State </a:t>
            </a:r>
            <a:r>
              <a:rPr lang="en-US" sz="2000" dirty="0"/>
              <a:t>of Colorado. (2019). Retrieved from </a:t>
            </a:r>
            <a:r>
              <a:rPr lang="en-US" sz="2000" dirty="0" smtClean="0"/>
              <a:t>https</a:t>
            </a:r>
            <a:r>
              <a:rPr lang="en-US" sz="2000" dirty="0"/>
              <a:t>://</a:t>
            </a:r>
            <a:r>
              <a:rPr lang="en-US" sz="2000" dirty="0" smtClean="0"/>
              <a:t>www.colorado.gov/pacific/cdphe/hazardous-waste-management-sites-and-facilities</a:t>
            </a:r>
            <a:endParaRPr lang="en-US" sz="2000" dirty="0" smtClean="0">
              <a:solidFill>
                <a:schemeClr val="tx1">
                  <a:lumMod val="95000"/>
                </a:schemeClr>
              </a:solidFill>
            </a:endParaRPr>
          </a:p>
          <a:p>
            <a:pPr marL="0" indent="0">
              <a:spcAft>
                <a:spcPts val="0"/>
              </a:spcAft>
              <a:buNone/>
            </a:pPr>
            <a:endParaRPr lang="en-US" sz="2000" dirty="0">
              <a:solidFill>
                <a:schemeClr val="tx1">
                  <a:lumMod val="95000"/>
                </a:schemeClr>
              </a:solidFill>
            </a:endParaRPr>
          </a:p>
          <a:p>
            <a:pPr marL="0" indent="0">
              <a:spcAft>
                <a:spcPts val="0"/>
              </a:spcAft>
              <a:buNone/>
            </a:pPr>
            <a:r>
              <a:rPr lang="en-US" sz="2000" dirty="0" err="1"/>
              <a:t>Zeitz</a:t>
            </a:r>
            <a:r>
              <a:rPr lang="en-US" sz="2000" dirty="0"/>
              <a:t>, P., Orr, M. F., &amp; Kaye, W. E. (2002). Public health consequences of mercury spills: Hazardous Substances Emergency Events Surveillance system, 1993-1998. </a:t>
            </a:r>
            <a:r>
              <a:rPr lang="en-US" sz="2000" i="1" dirty="0"/>
              <a:t>Environmental health perspectives</a:t>
            </a:r>
            <a:r>
              <a:rPr lang="en-US" sz="2000" dirty="0"/>
              <a:t>, </a:t>
            </a:r>
            <a:r>
              <a:rPr lang="en-US" sz="2000" i="1" dirty="0"/>
              <a:t>110</a:t>
            </a:r>
            <a:r>
              <a:rPr lang="en-US" sz="2000" dirty="0"/>
              <a:t>(2), 129-132.</a:t>
            </a:r>
          </a:p>
          <a:p>
            <a:pPr marL="0" indent="0">
              <a:buNone/>
            </a:pPr>
            <a:endParaRPr lang="en-US" sz="2000" dirty="0">
              <a:solidFill>
                <a:schemeClr val="tx1">
                  <a:lumMod val="95000"/>
                </a:schemeClr>
              </a:solidFill>
            </a:endParaRPr>
          </a:p>
        </p:txBody>
      </p:sp>
    </p:spTree>
    <p:extLst>
      <p:ext uri="{BB962C8B-B14F-4D97-AF65-F5344CB8AC3E}">
        <p14:creationId xmlns:p14="http://schemas.microsoft.com/office/powerpoint/2010/main" val="51875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84BB263-0041-45F5-929D-5CB2A99E2DBD}"/>
              </a:ext>
            </a:extLst>
          </p:cNvPr>
          <p:cNvSpPr>
            <a:spLocks noGrp="1"/>
          </p:cNvSpPr>
          <p:nvPr>
            <p:ph type="title"/>
          </p:nvPr>
        </p:nvSpPr>
        <p:spPr>
          <a:xfrm>
            <a:off x="685799" y="1150076"/>
            <a:ext cx="3659389" cy="4557849"/>
          </a:xfrm>
        </p:spPr>
        <p:txBody>
          <a:bodyPr>
            <a:normAutofit/>
          </a:bodyPr>
          <a:lstStyle/>
          <a:p>
            <a:pPr algn="r"/>
            <a:r>
              <a:rPr lang="en-US" sz="4800" dirty="0">
                <a:latin typeface="Times New Roman" panose="02020603050405020304" pitchFamily="18" charset="0"/>
                <a:cs typeface="Times New Roman" panose="02020603050405020304" pitchFamily="18" charset="0"/>
              </a:rPr>
              <a:t>The Questions </a:t>
            </a:r>
          </a:p>
        </p:txBody>
      </p:sp>
      <p:cxnSp>
        <p:nvCxnSpPr>
          <p:cNvPr id="10" name="Straight Connector 9">
            <a:extLst>
              <a:ext uri="{FF2B5EF4-FFF2-40B4-BE49-F238E27FC236}">
                <a16:creationId xmlns:a16="http://schemas.microsoft.com/office/drawing/2014/main" xmlns=""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EEE5FB6-06C3-4ACB-AB3E-0687E61BC221}"/>
              </a:ext>
            </a:extLst>
          </p:cNvPr>
          <p:cNvSpPr>
            <a:spLocks noGrp="1"/>
          </p:cNvSpPr>
          <p:nvPr>
            <p:ph idx="1"/>
          </p:nvPr>
        </p:nvSpPr>
        <p:spPr>
          <a:xfrm>
            <a:off x="4988658" y="1150076"/>
            <a:ext cx="6517543" cy="4557849"/>
          </a:xfrm>
        </p:spPr>
        <p:txBody>
          <a:bodyPr>
            <a:normAutofit/>
          </a:bodyPr>
          <a:lstStyle/>
          <a:p>
            <a:r>
              <a:rPr lang="en-US" sz="3600" dirty="0">
                <a:latin typeface="Times New Roman" panose="02020603050405020304" pitchFamily="18" charset="0"/>
                <a:cs typeface="Times New Roman" panose="02020603050405020304" pitchFamily="18" charset="0"/>
              </a:rPr>
              <a:t>What are the types of hazardous substance  and waste? </a:t>
            </a:r>
          </a:p>
        </p:txBody>
      </p:sp>
    </p:spTree>
    <p:extLst>
      <p:ext uri="{BB962C8B-B14F-4D97-AF65-F5344CB8AC3E}">
        <p14:creationId xmlns:p14="http://schemas.microsoft.com/office/powerpoint/2010/main" val="41651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a:blip r:embed="rId2">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17F7527-5AC0-479A-B79F-9CF46341049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Freeform: Shape 12">
            <a:extLst>
              <a:ext uri="{FF2B5EF4-FFF2-40B4-BE49-F238E27FC236}">
                <a16:creationId xmlns:a16="http://schemas.microsoft.com/office/drawing/2014/main" xmlns="" id="{54309F57-B331-41A7-9154-15EC2AF45A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82E43AF-8265-4FBC-BB11-D885B9B81543}"/>
              </a:ext>
            </a:extLst>
          </p:cNvPr>
          <p:cNvSpPr>
            <a:spLocks noGrp="1"/>
          </p:cNvSpPr>
          <p:nvPr>
            <p:ph type="title"/>
          </p:nvPr>
        </p:nvSpPr>
        <p:spPr>
          <a:xfrm>
            <a:off x="685801" y="500743"/>
            <a:ext cx="7402285" cy="1360714"/>
          </a:xfrm>
        </p:spPr>
        <p:txBody>
          <a:bodyPr vert="horz" lIns="91440" tIns="45720" rIns="91440" bIns="45720" rtlCol="0" anchor="ctr">
            <a:normAutofit/>
          </a:bodyPr>
          <a:lstStyle/>
          <a:p>
            <a:r>
              <a:rPr lang="en-US" sz="3600" cap="all" dirty="0">
                <a:latin typeface="Times New Roman" panose="02020603050405020304" pitchFamily="18" charset="0"/>
                <a:cs typeface="Times New Roman" panose="02020603050405020304" pitchFamily="18" charset="0"/>
              </a:rPr>
              <a:t>Points of interest </a:t>
            </a:r>
          </a:p>
        </p:txBody>
      </p:sp>
      <p:sp>
        <p:nvSpPr>
          <p:cNvPr id="6" name="Text Placeholder 5">
            <a:extLst>
              <a:ext uri="{FF2B5EF4-FFF2-40B4-BE49-F238E27FC236}">
                <a16:creationId xmlns:a16="http://schemas.microsoft.com/office/drawing/2014/main" xmlns="" id="{204581B6-D0A0-49F8-9C99-7DEDA924A93B}"/>
              </a:ext>
            </a:extLst>
          </p:cNvPr>
          <p:cNvSpPr>
            <a:spLocks noGrp="1"/>
          </p:cNvSpPr>
          <p:nvPr>
            <p:ph type="body" idx="1"/>
          </p:nvPr>
        </p:nvSpPr>
        <p:spPr>
          <a:xfrm>
            <a:off x="685801" y="1861457"/>
            <a:ext cx="7402285" cy="3392110"/>
          </a:xfrm>
        </p:spPr>
        <p:txBody>
          <a:bodyPr vert="horz" lIns="91440" tIns="45720" rIns="91440" bIns="45720" rtlCol="0" anchor="ctr">
            <a:noAutofit/>
          </a:bodyPr>
          <a:lstStyle/>
          <a:p>
            <a:r>
              <a:rPr lang="en-US" sz="3000" dirty="0">
                <a:latin typeface="Times New Roman" panose="02020603050405020304" pitchFamily="18" charset="0"/>
                <a:cs typeface="Times New Roman" panose="02020603050405020304" pitchFamily="18" charset="0"/>
              </a:rPr>
              <a:t>	I chose this topic because as a society we tend not to pay a lot of attention to what materials or substances we use in our daily life. The adage “out of sight out of mind” is representative of our society’s state of mind when it comes to the disposal of hazardous materials and nuclear waste. Thus we bury it, and some even joke about launching trash and these volatile materials into space.  </a:t>
            </a:r>
          </a:p>
        </p:txBody>
      </p:sp>
    </p:spTree>
    <p:extLst>
      <p:ext uri="{BB962C8B-B14F-4D97-AF65-F5344CB8AC3E}">
        <p14:creationId xmlns:p14="http://schemas.microsoft.com/office/powerpoint/2010/main" val="2912963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F6A9299-1D12-47E2-9DD4-03342553C4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5" name="Rectangle 14">
            <a:extLst>
              <a:ext uri="{FF2B5EF4-FFF2-40B4-BE49-F238E27FC236}">
                <a16:creationId xmlns:a16="http://schemas.microsoft.com/office/drawing/2014/main" xmlns="" id="{CBD94887-6A10-4F62-8EE1-B2BCFA1F38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people in a rocky area&#10;&#10;Description automatically generated">
            <a:extLst>
              <a:ext uri="{FF2B5EF4-FFF2-40B4-BE49-F238E27FC236}">
                <a16:creationId xmlns:a16="http://schemas.microsoft.com/office/drawing/2014/main" xmlns="" id="{1EDE1DD6-09A4-4B88-AB3A-97BE69CB7369}"/>
              </a:ext>
            </a:extLst>
          </p:cNvPr>
          <p:cNvPicPr>
            <a:picLocks noGrp="1" noChangeAspect="1"/>
          </p:cNvPicPr>
          <p:nvPr>
            <p:ph sz="half" idx="2"/>
          </p:nvPr>
        </p:nvPicPr>
        <p:blipFill rotWithShape="1">
          <a:blip r:embed="rId5">
            <a:alphaModFix amt="20000"/>
            <a:extLst/>
          </a:blip>
          <a:srcRect/>
          <a:stretch/>
        </p:blipFill>
        <p:spPr>
          <a:xfrm>
            <a:off x="20" y="10"/>
            <a:ext cx="12191980" cy="6857990"/>
          </a:xfrm>
          <a:prstGeom prst="rect">
            <a:avLst/>
          </a:prstGeom>
        </p:spPr>
      </p:pic>
      <p:pic>
        <p:nvPicPr>
          <p:cNvPr id="17" name="Picture 16">
            <a:extLst>
              <a:ext uri="{FF2B5EF4-FFF2-40B4-BE49-F238E27FC236}">
                <a16:creationId xmlns:a16="http://schemas.microsoft.com/office/drawing/2014/main" xmlns="" id="{A3D512BA-228A-4979-9312-ACD246E1099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xmlns="" id="{187DC044-2898-4B5A-9536-D5C8950CFF79}"/>
              </a:ext>
            </a:extLst>
          </p:cNvPr>
          <p:cNvSpPr>
            <a:spLocks noGrp="1"/>
          </p:cNvSpPr>
          <p:nvPr>
            <p:ph type="title"/>
          </p:nvPr>
        </p:nvSpPr>
        <p:spPr>
          <a:xfrm>
            <a:off x="685801" y="609600"/>
            <a:ext cx="10131425" cy="1456267"/>
          </a:xfrm>
        </p:spPr>
        <p:txBody>
          <a:bodyPr vert="horz" lIns="91440" tIns="45720" rIns="91440" bIns="45720" rtlCol="0" anchor="ctr">
            <a:normAutofit/>
          </a:bodyPr>
          <a:lstStyle/>
          <a:p>
            <a:pPr algn="ctr"/>
            <a:r>
              <a:rPr lang="en-US" dirty="0">
                <a:latin typeface="Times New Roman" panose="02020603050405020304" pitchFamily="18" charset="0"/>
                <a:cs typeface="Times New Roman" panose="02020603050405020304" pitchFamily="18" charset="0"/>
              </a:rPr>
              <a:t>points of interest </a:t>
            </a:r>
          </a:p>
        </p:txBody>
      </p:sp>
      <p:sp>
        <p:nvSpPr>
          <p:cNvPr id="3" name="Content Placeholder 2">
            <a:extLst>
              <a:ext uri="{FF2B5EF4-FFF2-40B4-BE49-F238E27FC236}">
                <a16:creationId xmlns:a16="http://schemas.microsoft.com/office/drawing/2014/main" xmlns="" id="{65337B30-03A5-48E6-BA2A-AB324BF3820A}"/>
              </a:ext>
            </a:extLst>
          </p:cNvPr>
          <p:cNvSpPr>
            <a:spLocks noGrp="1"/>
          </p:cNvSpPr>
          <p:nvPr>
            <p:ph sz="half" idx="1"/>
          </p:nvPr>
        </p:nvSpPr>
        <p:spPr>
          <a:xfrm>
            <a:off x="685801" y="2142067"/>
            <a:ext cx="10131425" cy="3649133"/>
          </a:xfrm>
        </p:spPr>
        <p:txBody>
          <a:bodyPr vert="horz" lIns="91440" tIns="45720" rIns="91440" bIns="45720" rtlCol="0" anchor="ctr">
            <a:normAutofit/>
          </a:bodyPr>
          <a:lstStyle/>
          <a:p>
            <a:pPr algn="ctr"/>
            <a:r>
              <a:rPr lang="en-US" sz="3600" dirty="0">
                <a:latin typeface="Times New Roman" panose="02020603050405020304" pitchFamily="18" charset="0"/>
                <a:cs typeface="Times New Roman" panose="02020603050405020304" pitchFamily="18" charset="0"/>
              </a:rPr>
              <a:t>Disposing of Evidence </a:t>
            </a:r>
          </a:p>
          <a:p>
            <a:pPr algn="ctr"/>
            <a:r>
              <a:rPr lang="en-US" sz="3600" dirty="0">
                <a:latin typeface="Times New Roman" panose="02020603050405020304" pitchFamily="18" charset="0"/>
                <a:cs typeface="Times New Roman" panose="02020603050405020304" pitchFamily="18" charset="0"/>
              </a:rPr>
              <a:t>Out of Sight out of mind </a:t>
            </a:r>
          </a:p>
          <a:p>
            <a:pPr algn="ctr"/>
            <a:r>
              <a:rPr lang="en-US" sz="3600" dirty="0">
                <a:latin typeface="Times New Roman" panose="02020603050405020304" pitchFamily="18" charset="0"/>
                <a:cs typeface="Times New Roman" panose="02020603050405020304" pitchFamily="18" charset="0"/>
              </a:rPr>
              <a:t>What </a:t>
            </a:r>
            <a:r>
              <a:rPr lang="en-US" sz="3600" dirty="0" smtClean="0">
                <a:latin typeface="Times New Roman" panose="02020603050405020304" pitchFamily="18" charset="0"/>
                <a:cs typeface="Times New Roman" panose="02020603050405020304" pitchFamily="18" charset="0"/>
              </a:rPr>
              <a:t>your </a:t>
            </a:r>
            <a:r>
              <a:rPr lang="en-US" sz="3600" dirty="0">
                <a:latin typeface="Times New Roman" panose="02020603050405020304" pitchFamily="18" charset="0"/>
                <a:cs typeface="Times New Roman" panose="02020603050405020304" pitchFamily="18" charset="0"/>
              </a:rPr>
              <a:t>future holds</a:t>
            </a:r>
          </a:p>
          <a:p>
            <a:endParaRPr lang="en-US" dirty="0"/>
          </a:p>
        </p:txBody>
      </p:sp>
      <p:sp>
        <p:nvSpPr>
          <p:cNvPr id="9" name="TextBox 8">
            <a:extLst>
              <a:ext uri="{FF2B5EF4-FFF2-40B4-BE49-F238E27FC236}">
                <a16:creationId xmlns:a16="http://schemas.microsoft.com/office/drawing/2014/main" xmlns="" id="{74A230F8-A553-4842-83B2-40AC6DEE49DE}"/>
              </a:ext>
            </a:extLst>
          </p:cNvPr>
          <p:cNvSpPr txBox="1"/>
          <p:nvPr/>
        </p:nvSpPr>
        <p:spPr>
          <a:xfrm>
            <a:off x="-9525" y="6485096"/>
            <a:ext cx="7027013" cy="369332"/>
          </a:xfrm>
          <a:prstGeom prst="rect">
            <a:avLst/>
          </a:prstGeom>
          <a:noFill/>
        </p:spPr>
        <p:txBody>
          <a:bodyPr wrap="square" rtlCol="0">
            <a:spAutoFit/>
          </a:bodyPr>
          <a:lstStyle/>
          <a:p>
            <a:r>
              <a:rPr lang="en-US" dirty="0">
                <a:solidFill>
                  <a:srgbClr val="FFFF00">
                    <a:alpha val="50000"/>
                  </a:srgbClr>
                </a:solidFill>
              </a:rPr>
              <a:t>https://www.cnn.com/2012/04/26/us/la-trash-puente-landfill/index.html</a:t>
            </a:r>
          </a:p>
        </p:txBody>
      </p:sp>
    </p:spTree>
    <p:extLst>
      <p:ext uri="{BB962C8B-B14F-4D97-AF65-F5344CB8AC3E}">
        <p14:creationId xmlns:p14="http://schemas.microsoft.com/office/powerpoint/2010/main" val="208746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udio>
                                      <p:cMediaNode vol="70000">
                                        <p:cTn display="0" masterRel="sameClick">
                                          <p:stCondLst>
                                            <p:cond evt="begin" delay="0">
                                              <p:tn val="5"/>
                                            </p:cond>
                                          </p:stCondLst>
                                          <p:endCondLst>
                                            <p:cond evt="onStopAudio" delay="0">
                                              <p:tgtEl>
                                                <p:sldTgt/>
                                              </p:tgtEl>
                                            </p:cond>
                                          </p:endCondLst>
                                        </p:cTn>
                                        <p:tgtEl>
                                          <p:sndTgt r:embed="rId2" name="breeze.wav"/>
                                        </p:tgtEl>
                                      </p:cMediaNode>
                                    </p:audio>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323C62-47D9-41DA-BD61-1308B5DC2AC0}"/>
              </a:ext>
            </a:extLst>
          </p:cNvPr>
          <p:cNvPicPr>
            <a:picLocks noChangeAspect="1"/>
          </p:cNvPicPr>
          <p:nvPr/>
        </p:nvPicPr>
        <p:blipFill rotWithShape="1">
          <a:blip r:embed="rId2"/>
          <a:srcRect t="24153" b="19597"/>
          <a:stretch/>
        </p:blipFill>
        <p:spPr>
          <a:xfrm>
            <a:off x="20" y="10"/>
            <a:ext cx="12191980" cy="6857990"/>
          </a:xfrm>
          <a:prstGeom prst="rect">
            <a:avLst/>
          </a:prstGeom>
          <a:scene3d>
            <a:camera prst="orthographicFront">
              <a:rot lat="0" lon="0" rev="0"/>
            </a:camera>
            <a:lightRig rig="threePt" dir="t"/>
          </a:scene3d>
        </p:spPr>
      </p:pic>
      <p:sp>
        <p:nvSpPr>
          <p:cNvPr id="8" name="TextBox 7">
            <a:extLst>
              <a:ext uri="{FF2B5EF4-FFF2-40B4-BE49-F238E27FC236}">
                <a16:creationId xmlns:a16="http://schemas.microsoft.com/office/drawing/2014/main" xmlns="" id="{A9CF90D3-EC00-4881-ABA8-296C741FFAD0}"/>
              </a:ext>
            </a:extLst>
          </p:cNvPr>
          <p:cNvSpPr txBox="1"/>
          <p:nvPr/>
        </p:nvSpPr>
        <p:spPr>
          <a:xfrm>
            <a:off x="0" y="6483928"/>
            <a:ext cx="12192000" cy="461665"/>
          </a:xfrm>
          <a:prstGeom prst="rect">
            <a:avLst/>
          </a:prstGeom>
          <a:noFill/>
        </p:spPr>
        <p:txBody>
          <a:bodyPr wrap="square" rtlCol="0">
            <a:spAutoFit/>
          </a:bodyPr>
          <a:lstStyle/>
          <a:p>
            <a:pPr algn="ctr"/>
            <a:r>
              <a:rPr lang="en-US" sz="2400" dirty="0">
                <a:solidFill>
                  <a:srgbClr val="FFFF00">
                    <a:alpha val="50000"/>
                  </a:srgbClr>
                </a:solidFill>
                <a:latin typeface="Times New Roman" panose="02020603050405020304" pitchFamily="18" charset="0"/>
                <a:cs typeface="Times New Roman" panose="02020603050405020304" pitchFamily="18" charset="0"/>
              </a:rPr>
              <a:t>https://www.nasa.gov/mission_pages/station/news/orbital_debris.html</a:t>
            </a:r>
          </a:p>
        </p:txBody>
      </p:sp>
    </p:spTree>
    <p:extLst>
      <p:ext uri="{BB962C8B-B14F-4D97-AF65-F5344CB8AC3E}">
        <p14:creationId xmlns:p14="http://schemas.microsoft.com/office/powerpoint/2010/main" val="23586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bg>
      <p:bgPr>
        <a:blipFill>
          <a:blip r:embed="rId2">
            <a:extLst/>
          </a:blip>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A17F7527-5AC0-479A-B79F-9CF46341049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Freeform: Shape 20">
            <a:extLst>
              <a:ext uri="{FF2B5EF4-FFF2-40B4-BE49-F238E27FC236}">
                <a16:creationId xmlns:a16="http://schemas.microsoft.com/office/drawing/2014/main" xmlns="" id="{54309F57-B331-41A7-9154-15EC2AF45A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495DF8-517F-4D91-83C1-192CA8200010}"/>
              </a:ext>
            </a:extLst>
          </p:cNvPr>
          <p:cNvSpPr>
            <a:spLocks noGrp="1"/>
          </p:cNvSpPr>
          <p:nvPr>
            <p:ph type="title"/>
          </p:nvPr>
        </p:nvSpPr>
        <p:spPr>
          <a:xfrm>
            <a:off x="685801" y="500743"/>
            <a:ext cx="7402285" cy="1360714"/>
          </a:xfrm>
        </p:spPr>
        <p:txBody>
          <a:bodyPr vert="horz" lIns="91440" tIns="45720" rIns="91440" bIns="45720" rtlCol="0" anchor="ctr">
            <a:normAutofit/>
          </a:bodyPr>
          <a:lstStyle/>
          <a:p>
            <a:r>
              <a:rPr lang="en-US" sz="3600" cap="all" dirty="0"/>
              <a:t>Hazardous Substances </a:t>
            </a:r>
            <a:br>
              <a:rPr lang="en-US" sz="3600" cap="all" dirty="0"/>
            </a:br>
            <a:r>
              <a:rPr lang="en-US" sz="3600" cap="all" dirty="0"/>
              <a:t>Basic Characteristics </a:t>
            </a:r>
          </a:p>
        </p:txBody>
      </p:sp>
      <p:sp>
        <p:nvSpPr>
          <p:cNvPr id="14" name="Text Placeholder 13">
            <a:extLst>
              <a:ext uri="{FF2B5EF4-FFF2-40B4-BE49-F238E27FC236}">
                <a16:creationId xmlns:a16="http://schemas.microsoft.com/office/drawing/2014/main" xmlns="" id="{3B31ACA6-4602-4684-B1F1-24DDD68131CF}"/>
              </a:ext>
            </a:extLst>
          </p:cNvPr>
          <p:cNvSpPr>
            <a:spLocks noGrp="1"/>
          </p:cNvSpPr>
          <p:nvPr>
            <p:ph type="body" idx="1"/>
          </p:nvPr>
        </p:nvSpPr>
        <p:spPr>
          <a:xfrm>
            <a:off x="685801" y="2401789"/>
            <a:ext cx="7402285" cy="3392110"/>
          </a:xfrm>
        </p:spPr>
        <p:txBody>
          <a:bodyPr vert="horz" lIns="91440" tIns="45720" rIns="91440" bIns="45720" rtlCol="0" anchor="ctr">
            <a:noAutofit/>
          </a:bodyPr>
          <a:lstStyle/>
          <a:p>
            <a:pPr>
              <a:lnSpc>
                <a:spcPct val="90000"/>
              </a:lnSpc>
            </a:pPr>
            <a:r>
              <a:rPr lang="en-US" sz="3000" dirty="0"/>
              <a:t>	There are four basic groups that a hazardous material can be characterized by. The first being corrosive, if the material erodes or deteriorates its environment it is consider corrosive. </a:t>
            </a:r>
          </a:p>
        </p:txBody>
      </p:sp>
    </p:spTree>
    <p:extLst>
      <p:ext uri="{BB962C8B-B14F-4D97-AF65-F5344CB8AC3E}">
        <p14:creationId xmlns:p14="http://schemas.microsoft.com/office/powerpoint/2010/main" val="1086340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A17F7527-5AC0-479A-B79F-9CF46341049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Freeform: Shape 20">
            <a:extLst>
              <a:ext uri="{FF2B5EF4-FFF2-40B4-BE49-F238E27FC236}">
                <a16:creationId xmlns:a16="http://schemas.microsoft.com/office/drawing/2014/main" xmlns="" id="{54309F57-B331-41A7-9154-15EC2AF45A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495DF8-517F-4D91-83C1-192CA8200010}"/>
              </a:ext>
            </a:extLst>
          </p:cNvPr>
          <p:cNvSpPr>
            <a:spLocks noGrp="1"/>
          </p:cNvSpPr>
          <p:nvPr>
            <p:ph type="title"/>
          </p:nvPr>
        </p:nvSpPr>
        <p:spPr>
          <a:xfrm>
            <a:off x="685801" y="500743"/>
            <a:ext cx="7402285" cy="1360714"/>
          </a:xfrm>
        </p:spPr>
        <p:txBody>
          <a:bodyPr vert="horz" lIns="91440" tIns="45720" rIns="91440" bIns="45720" rtlCol="0" anchor="ctr">
            <a:normAutofit/>
          </a:bodyPr>
          <a:lstStyle/>
          <a:p>
            <a:r>
              <a:rPr lang="en-US" sz="3600" cap="all" dirty="0"/>
              <a:t>Hazardous Substances </a:t>
            </a:r>
            <a:br>
              <a:rPr lang="en-US" sz="3600" cap="all" dirty="0"/>
            </a:br>
            <a:r>
              <a:rPr lang="en-US" sz="3600" cap="all" dirty="0"/>
              <a:t>Basic Characteristics </a:t>
            </a:r>
          </a:p>
        </p:txBody>
      </p:sp>
      <p:sp>
        <p:nvSpPr>
          <p:cNvPr id="14" name="Text Placeholder 13">
            <a:extLst>
              <a:ext uri="{FF2B5EF4-FFF2-40B4-BE49-F238E27FC236}">
                <a16:creationId xmlns:a16="http://schemas.microsoft.com/office/drawing/2014/main" xmlns="" id="{3B31ACA6-4602-4684-B1F1-24DDD68131CF}"/>
              </a:ext>
            </a:extLst>
          </p:cNvPr>
          <p:cNvSpPr>
            <a:spLocks noGrp="1"/>
          </p:cNvSpPr>
          <p:nvPr>
            <p:ph type="body" idx="1"/>
          </p:nvPr>
        </p:nvSpPr>
        <p:spPr>
          <a:xfrm>
            <a:off x="685801" y="2401789"/>
            <a:ext cx="7402285" cy="3392110"/>
          </a:xfrm>
        </p:spPr>
        <p:txBody>
          <a:bodyPr vert="horz" lIns="91440" tIns="45720" rIns="91440" bIns="45720" rtlCol="0" anchor="ctr">
            <a:noAutofit/>
          </a:bodyPr>
          <a:lstStyle/>
          <a:p>
            <a:pPr>
              <a:lnSpc>
                <a:spcPct val="90000"/>
              </a:lnSpc>
            </a:pPr>
            <a:r>
              <a:rPr lang="en-US" sz="3000" dirty="0"/>
              <a:t>	</a:t>
            </a:r>
            <a:r>
              <a:rPr lang="en-US" sz="3000" dirty="0" smtClean="0"/>
              <a:t>Next </a:t>
            </a:r>
            <a:r>
              <a:rPr lang="en-US" sz="3000" dirty="0"/>
              <a:t>is ignitability, this one is pretty self explanatory, but what determines the ignitability. Ignitability has been defined by the EPA as “liquids with flash points below 60 °C, non-liquids that cause fire through specific conditions, ignitable compressed gases and oxidizers</a:t>
            </a:r>
            <a:r>
              <a:rPr lang="en-US" sz="3000" dirty="0" smtClean="0"/>
              <a:t>.”</a:t>
            </a:r>
            <a:endParaRPr lang="en-US" sz="3000" dirty="0"/>
          </a:p>
        </p:txBody>
      </p:sp>
    </p:spTree>
    <p:extLst>
      <p:ext uri="{BB962C8B-B14F-4D97-AF65-F5344CB8AC3E}">
        <p14:creationId xmlns:p14="http://schemas.microsoft.com/office/powerpoint/2010/main" val="125721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A17F7527-5AC0-479A-B79F-9CF46341049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Freeform: Shape 20">
            <a:extLst>
              <a:ext uri="{FF2B5EF4-FFF2-40B4-BE49-F238E27FC236}">
                <a16:creationId xmlns:a16="http://schemas.microsoft.com/office/drawing/2014/main" xmlns="" id="{54309F57-B331-41A7-9154-15EC2AF45A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495DF8-517F-4D91-83C1-192CA8200010}"/>
              </a:ext>
            </a:extLst>
          </p:cNvPr>
          <p:cNvSpPr>
            <a:spLocks noGrp="1"/>
          </p:cNvSpPr>
          <p:nvPr>
            <p:ph type="title"/>
          </p:nvPr>
        </p:nvSpPr>
        <p:spPr>
          <a:xfrm>
            <a:off x="685801" y="500743"/>
            <a:ext cx="7402285" cy="1360714"/>
          </a:xfrm>
        </p:spPr>
        <p:txBody>
          <a:bodyPr vert="horz" lIns="91440" tIns="45720" rIns="91440" bIns="45720" rtlCol="0" anchor="ctr">
            <a:normAutofit/>
          </a:bodyPr>
          <a:lstStyle/>
          <a:p>
            <a:r>
              <a:rPr lang="en-US" sz="3600" cap="all" dirty="0"/>
              <a:t>Hazardous Substances </a:t>
            </a:r>
            <a:br>
              <a:rPr lang="en-US" sz="3600" cap="all" dirty="0"/>
            </a:br>
            <a:r>
              <a:rPr lang="en-US" sz="3600" cap="all" dirty="0"/>
              <a:t>Basic Characteristics </a:t>
            </a:r>
          </a:p>
        </p:txBody>
      </p:sp>
      <p:sp>
        <p:nvSpPr>
          <p:cNvPr id="14" name="Text Placeholder 13">
            <a:extLst>
              <a:ext uri="{FF2B5EF4-FFF2-40B4-BE49-F238E27FC236}">
                <a16:creationId xmlns:a16="http://schemas.microsoft.com/office/drawing/2014/main" xmlns="" id="{3B31ACA6-4602-4684-B1F1-24DDD68131CF}"/>
              </a:ext>
            </a:extLst>
          </p:cNvPr>
          <p:cNvSpPr>
            <a:spLocks noGrp="1"/>
          </p:cNvSpPr>
          <p:nvPr>
            <p:ph type="body" idx="1"/>
          </p:nvPr>
        </p:nvSpPr>
        <p:spPr>
          <a:xfrm>
            <a:off x="685801" y="2401789"/>
            <a:ext cx="7402285" cy="3392110"/>
          </a:xfrm>
        </p:spPr>
        <p:txBody>
          <a:bodyPr vert="horz" lIns="91440" tIns="45720" rIns="91440" bIns="45720" rtlCol="0" anchor="ctr">
            <a:noAutofit/>
          </a:bodyPr>
          <a:lstStyle/>
          <a:p>
            <a:pPr>
              <a:lnSpc>
                <a:spcPct val="90000"/>
              </a:lnSpc>
            </a:pPr>
            <a:r>
              <a:rPr lang="en-US" sz="3000" dirty="0"/>
              <a:t>	</a:t>
            </a:r>
            <a:r>
              <a:rPr lang="en-US" sz="3000" dirty="0" smtClean="0"/>
              <a:t>Reactivity </a:t>
            </a:r>
            <a:r>
              <a:rPr lang="en-US" sz="3000" dirty="0"/>
              <a:t>is the next characteristic of a hazardous substance. A substance has a reactivity characteristic if it is dangerous under normal conditions meaning reacts with water, emits toxic fumes,  it may even be explosive in nature when exposed to heat or again even under normal conditions. </a:t>
            </a:r>
          </a:p>
        </p:txBody>
      </p:sp>
    </p:spTree>
    <p:extLst>
      <p:ext uri="{BB962C8B-B14F-4D97-AF65-F5344CB8AC3E}">
        <p14:creationId xmlns:p14="http://schemas.microsoft.com/office/powerpoint/2010/main" val="125721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ustom 1">
      <a:majorFont>
        <a:latin typeface="Times New Roman"/>
        <a:ea typeface=""/>
        <a:cs typeface=""/>
      </a:majorFont>
      <a:minorFont>
        <a:latin typeface="Times New Roman"/>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127</TotalTime>
  <Words>488</Words>
  <Application>Microsoft Office PowerPoint</Application>
  <PresentationFormat>Custom</PresentationFormat>
  <Paragraphs>125</Paragraphs>
  <Slides>20</Slides>
  <Notes>0</Notes>
  <HiddenSlides>6</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Celestial</vt:lpstr>
      <vt:lpstr>Hazardous Substances  </vt:lpstr>
      <vt:lpstr>Terminal Learning Objectives </vt:lpstr>
      <vt:lpstr>The Questions </vt:lpstr>
      <vt:lpstr>Points of interest </vt:lpstr>
      <vt:lpstr>points of interest </vt:lpstr>
      <vt:lpstr>PowerPoint Presentation</vt:lpstr>
      <vt:lpstr>Hazardous Substances  Basic Characteristics </vt:lpstr>
      <vt:lpstr>Hazardous Substances  Basic Characteristics </vt:lpstr>
      <vt:lpstr>Hazardous Substances  Basic Characteristics </vt:lpstr>
      <vt:lpstr>Hazardous Substances  Basic Characteristics </vt:lpstr>
      <vt:lpstr>Hazardous Substances  Basic Characteristics </vt:lpstr>
      <vt:lpstr>Disposing of Hazardous Substances </vt:lpstr>
      <vt:lpstr>Hazmat Recycling </vt:lpstr>
      <vt:lpstr>PowerPoint Presentation</vt:lpstr>
      <vt:lpstr>Nuclear Waste </vt:lpstr>
      <vt:lpstr>Disposal </vt:lpstr>
      <vt:lpstr>Summary </vt:lpstr>
      <vt:lpstr>Questions? </vt:lpstr>
      <vt:lpstr>References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 Substances</dc:title>
  <dc:creator>josh davey</dc:creator>
  <cp:lastModifiedBy>Owner</cp:lastModifiedBy>
  <cp:revision>16</cp:revision>
  <dcterms:created xsi:type="dcterms:W3CDTF">2019-05-31T07:52:14Z</dcterms:created>
  <dcterms:modified xsi:type="dcterms:W3CDTF">2020-04-05T21:55:39Z</dcterms:modified>
</cp:coreProperties>
</file>