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0"/>
  </p:handoutMasterIdLst>
  <p:sldIdLst>
    <p:sldId id="1402" r:id="rId2"/>
    <p:sldId id="1358" r:id="rId3"/>
    <p:sldId id="1359" r:id="rId4"/>
    <p:sldId id="1360" r:id="rId5"/>
    <p:sldId id="1361" r:id="rId6"/>
    <p:sldId id="1363" r:id="rId7"/>
    <p:sldId id="1364" r:id="rId8"/>
    <p:sldId id="1365" r:id="rId9"/>
    <p:sldId id="1366" r:id="rId10"/>
    <p:sldId id="1367" r:id="rId11"/>
    <p:sldId id="1368" r:id="rId12"/>
    <p:sldId id="1369" r:id="rId13"/>
    <p:sldId id="1228" r:id="rId14"/>
    <p:sldId id="1229" r:id="rId15"/>
    <p:sldId id="1370" r:id="rId16"/>
    <p:sldId id="1371" r:id="rId17"/>
    <p:sldId id="1306" r:id="rId18"/>
    <p:sldId id="1372" r:id="rId19"/>
    <p:sldId id="1373" r:id="rId20"/>
    <p:sldId id="1230" r:id="rId21"/>
    <p:sldId id="1374" r:id="rId22"/>
    <p:sldId id="1179" r:id="rId23"/>
    <p:sldId id="1400" r:id="rId24"/>
    <p:sldId id="1401" r:id="rId25"/>
    <p:sldId id="1375" r:id="rId26"/>
    <p:sldId id="1210" r:id="rId27"/>
    <p:sldId id="1211" r:id="rId28"/>
    <p:sldId id="1209" r:id="rId29"/>
    <p:sldId id="1212" r:id="rId30"/>
    <p:sldId id="1213" r:id="rId31"/>
    <p:sldId id="1214" r:id="rId32"/>
    <p:sldId id="1392" r:id="rId33"/>
    <p:sldId id="1393" r:id="rId34"/>
    <p:sldId id="1376" r:id="rId35"/>
    <p:sldId id="1215" r:id="rId36"/>
    <p:sldId id="1216" r:id="rId37"/>
    <p:sldId id="1378" r:id="rId38"/>
    <p:sldId id="1218" r:id="rId39"/>
    <p:sldId id="1304" r:id="rId40"/>
    <p:sldId id="1220" r:id="rId41"/>
    <p:sldId id="1379" r:id="rId42"/>
    <p:sldId id="1394" r:id="rId43"/>
    <p:sldId id="1232" r:id="rId44"/>
    <p:sldId id="1121" r:id="rId45"/>
    <p:sldId id="1122" r:id="rId46"/>
    <p:sldId id="1124" r:id="rId47"/>
    <p:sldId id="1265" r:id="rId48"/>
    <p:sldId id="1287" r:id="rId49"/>
    <p:sldId id="1133" r:id="rId50"/>
    <p:sldId id="1328" r:id="rId51"/>
    <p:sldId id="1125" r:id="rId52"/>
    <p:sldId id="1258" r:id="rId53"/>
    <p:sldId id="1255" r:id="rId54"/>
    <p:sldId id="1259" r:id="rId55"/>
    <p:sldId id="1395" r:id="rId56"/>
    <p:sldId id="1396" r:id="rId57"/>
    <p:sldId id="1397" r:id="rId58"/>
    <p:sldId id="1186" r:id="rId59"/>
    <p:sldId id="1505" r:id="rId60"/>
    <p:sldId id="1506" r:id="rId61"/>
    <p:sldId id="1507" r:id="rId62"/>
    <p:sldId id="1508" r:id="rId63"/>
    <p:sldId id="1509" r:id="rId64"/>
    <p:sldId id="1510" r:id="rId65"/>
    <p:sldId id="1511" r:id="rId66"/>
    <p:sldId id="1512" r:id="rId67"/>
    <p:sldId id="1513" r:id="rId68"/>
    <p:sldId id="1514" r:id="rId69"/>
    <p:sldId id="1515" r:id="rId70"/>
    <p:sldId id="1516" r:id="rId71"/>
    <p:sldId id="1517" r:id="rId72"/>
    <p:sldId id="1518" r:id="rId73"/>
    <p:sldId id="1519" r:id="rId74"/>
    <p:sldId id="1520" r:id="rId75"/>
    <p:sldId id="1521" r:id="rId76"/>
    <p:sldId id="1522" r:id="rId77"/>
    <p:sldId id="1523" r:id="rId78"/>
    <p:sldId id="1524" r:id="rId79"/>
    <p:sldId id="1525" r:id="rId80"/>
    <p:sldId id="1526" r:id="rId81"/>
    <p:sldId id="1527" r:id="rId82"/>
    <p:sldId id="1528" r:id="rId83"/>
    <p:sldId id="1529" r:id="rId84"/>
    <p:sldId id="1530" r:id="rId85"/>
    <p:sldId id="1531" r:id="rId86"/>
    <p:sldId id="1532" r:id="rId87"/>
    <p:sldId id="1533" r:id="rId88"/>
    <p:sldId id="1534" r:id="rId89"/>
    <p:sldId id="1535" r:id="rId90"/>
    <p:sldId id="1536" r:id="rId91"/>
    <p:sldId id="1537" r:id="rId92"/>
    <p:sldId id="1538" r:id="rId93"/>
    <p:sldId id="1539" r:id="rId94"/>
    <p:sldId id="1540" r:id="rId95"/>
    <p:sldId id="1541" r:id="rId96"/>
    <p:sldId id="1542" r:id="rId97"/>
    <p:sldId id="1543" r:id="rId98"/>
    <p:sldId id="1544" r:id="rId99"/>
    <p:sldId id="1545" r:id="rId100"/>
    <p:sldId id="1546" r:id="rId101"/>
    <p:sldId id="1547" r:id="rId102"/>
    <p:sldId id="1548" r:id="rId103"/>
    <p:sldId id="1549" r:id="rId104"/>
    <p:sldId id="1550" r:id="rId105"/>
    <p:sldId id="1551" r:id="rId106"/>
    <p:sldId id="1552" r:id="rId107"/>
    <p:sldId id="1553" r:id="rId108"/>
    <p:sldId id="1554" r:id="rId109"/>
    <p:sldId id="1555" r:id="rId110"/>
    <p:sldId id="1556" r:id="rId111"/>
    <p:sldId id="1557" r:id="rId112"/>
    <p:sldId id="1558" r:id="rId113"/>
    <p:sldId id="1559" r:id="rId114"/>
    <p:sldId id="1560" r:id="rId115"/>
    <p:sldId id="1561" r:id="rId116"/>
    <p:sldId id="1562" r:id="rId117"/>
    <p:sldId id="1563" r:id="rId118"/>
    <p:sldId id="1564" r:id="rId119"/>
    <p:sldId id="1565" r:id="rId120"/>
    <p:sldId id="1566" r:id="rId121"/>
    <p:sldId id="1567" r:id="rId122"/>
    <p:sldId id="1568" r:id="rId123"/>
    <p:sldId id="1569" r:id="rId124"/>
    <p:sldId id="1570" r:id="rId125"/>
    <p:sldId id="1571" r:id="rId126"/>
    <p:sldId id="1572" r:id="rId127"/>
    <p:sldId id="1573" r:id="rId128"/>
    <p:sldId id="1574" r:id="rId129"/>
    <p:sldId id="1575" r:id="rId130"/>
    <p:sldId id="1576" r:id="rId131"/>
    <p:sldId id="1577" r:id="rId132"/>
    <p:sldId id="1578" r:id="rId133"/>
    <p:sldId id="1579" r:id="rId134"/>
    <p:sldId id="1580" r:id="rId135"/>
    <p:sldId id="1581" r:id="rId136"/>
    <p:sldId id="1582" r:id="rId137"/>
    <p:sldId id="1583" r:id="rId138"/>
    <p:sldId id="1584" r:id="rId139"/>
    <p:sldId id="1585" r:id="rId140"/>
    <p:sldId id="1586" r:id="rId141"/>
    <p:sldId id="1587" r:id="rId142"/>
    <p:sldId id="1588" r:id="rId143"/>
    <p:sldId id="1589" r:id="rId144"/>
    <p:sldId id="1590" r:id="rId145"/>
    <p:sldId id="1591" r:id="rId146"/>
    <p:sldId id="1592" r:id="rId147"/>
    <p:sldId id="1593" r:id="rId148"/>
    <p:sldId id="1594" r:id="rId149"/>
    <p:sldId id="1595" r:id="rId150"/>
    <p:sldId id="1596" r:id="rId151"/>
    <p:sldId id="1597" r:id="rId152"/>
    <p:sldId id="1598" r:id="rId153"/>
    <p:sldId id="1599" r:id="rId154"/>
    <p:sldId id="1600" r:id="rId155"/>
    <p:sldId id="1601" r:id="rId156"/>
    <p:sldId id="1602" r:id="rId157"/>
    <p:sldId id="1603" r:id="rId158"/>
    <p:sldId id="1604" r:id="rId159"/>
    <p:sldId id="1605" r:id="rId160"/>
    <p:sldId id="1606" r:id="rId161"/>
    <p:sldId id="1607" r:id="rId162"/>
    <p:sldId id="1608" r:id="rId163"/>
    <p:sldId id="1609" r:id="rId164"/>
    <p:sldId id="1610" r:id="rId165"/>
    <p:sldId id="1611" r:id="rId166"/>
    <p:sldId id="1612" r:id="rId167"/>
    <p:sldId id="1613" r:id="rId168"/>
    <p:sldId id="1614" r:id="rId169"/>
    <p:sldId id="1615" r:id="rId170"/>
    <p:sldId id="1403" r:id="rId171"/>
    <p:sldId id="1404" r:id="rId172"/>
    <p:sldId id="1405" r:id="rId173"/>
    <p:sldId id="1406" r:id="rId174"/>
    <p:sldId id="1407" r:id="rId175"/>
    <p:sldId id="1408" r:id="rId176"/>
    <p:sldId id="1409" r:id="rId177"/>
    <p:sldId id="1410" r:id="rId178"/>
    <p:sldId id="1411" r:id="rId179"/>
    <p:sldId id="1412" r:id="rId180"/>
    <p:sldId id="1413" r:id="rId181"/>
    <p:sldId id="1414" r:id="rId182"/>
    <p:sldId id="1415" r:id="rId183"/>
    <p:sldId id="1416" r:id="rId184"/>
    <p:sldId id="1417" r:id="rId185"/>
    <p:sldId id="1418" r:id="rId186"/>
    <p:sldId id="1419" r:id="rId187"/>
    <p:sldId id="1420" r:id="rId188"/>
    <p:sldId id="1421" r:id="rId189"/>
    <p:sldId id="1422" r:id="rId190"/>
    <p:sldId id="1423" r:id="rId191"/>
    <p:sldId id="1424" r:id="rId192"/>
    <p:sldId id="1425" r:id="rId193"/>
    <p:sldId id="1426" r:id="rId194"/>
    <p:sldId id="1427" r:id="rId195"/>
    <p:sldId id="1428" r:id="rId196"/>
    <p:sldId id="1429" r:id="rId197"/>
    <p:sldId id="1430" r:id="rId198"/>
    <p:sldId id="1431" r:id="rId199"/>
    <p:sldId id="1432" r:id="rId200"/>
    <p:sldId id="1433" r:id="rId201"/>
    <p:sldId id="1434" r:id="rId202"/>
    <p:sldId id="1435" r:id="rId203"/>
    <p:sldId id="1436" r:id="rId204"/>
    <p:sldId id="1437" r:id="rId205"/>
    <p:sldId id="1438" r:id="rId206"/>
    <p:sldId id="1439" r:id="rId207"/>
    <p:sldId id="1440" r:id="rId208"/>
    <p:sldId id="1441" r:id="rId209"/>
    <p:sldId id="1442" r:id="rId210"/>
    <p:sldId id="1443" r:id="rId211"/>
    <p:sldId id="1444" r:id="rId212"/>
    <p:sldId id="1445" r:id="rId213"/>
    <p:sldId id="1446" r:id="rId214"/>
    <p:sldId id="1447" r:id="rId215"/>
    <p:sldId id="1448" r:id="rId216"/>
    <p:sldId id="1449" r:id="rId217"/>
    <p:sldId id="1450" r:id="rId218"/>
    <p:sldId id="1451" r:id="rId219"/>
    <p:sldId id="1452" r:id="rId220"/>
    <p:sldId id="1453" r:id="rId221"/>
    <p:sldId id="1454" r:id="rId222"/>
    <p:sldId id="1455" r:id="rId223"/>
    <p:sldId id="1456" r:id="rId224"/>
    <p:sldId id="1457" r:id="rId225"/>
    <p:sldId id="1458" r:id="rId226"/>
    <p:sldId id="1459" r:id="rId227"/>
    <p:sldId id="1460" r:id="rId228"/>
    <p:sldId id="1461" r:id="rId229"/>
    <p:sldId id="1462" r:id="rId230"/>
    <p:sldId id="1463" r:id="rId231"/>
    <p:sldId id="1464" r:id="rId232"/>
    <p:sldId id="1465" r:id="rId233"/>
    <p:sldId id="1466" r:id="rId234"/>
    <p:sldId id="1467" r:id="rId235"/>
    <p:sldId id="1468" r:id="rId236"/>
    <p:sldId id="1469" r:id="rId237"/>
    <p:sldId id="1501" r:id="rId238"/>
    <p:sldId id="1617" r:id="rId239"/>
    <p:sldId id="1618" r:id="rId240"/>
    <p:sldId id="1619" r:id="rId241"/>
    <p:sldId id="1620" r:id="rId242"/>
    <p:sldId id="1624" r:id="rId243"/>
    <p:sldId id="1621" r:id="rId244"/>
    <p:sldId id="1622" r:id="rId245"/>
    <p:sldId id="1623" r:id="rId246"/>
    <p:sldId id="1625" r:id="rId247"/>
    <p:sldId id="1626" r:id="rId248"/>
    <p:sldId id="1616" r:id="rId2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00FFFF"/>
    <a:srgbClr val="67F030"/>
    <a:srgbClr val="FF5050"/>
    <a:srgbClr val="9966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5" autoAdjust="0"/>
    <p:restoredTop sz="95749" autoAdjust="0"/>
  </p:normalViewPr>
  <p:slideViewPr>
    <p:cSldViewPr>
      <p:cViewPr varScale="1">
        <p:scale>
          <a:sx n="50" d="100"/>
          <a:sy n="50" d="100"/>
        </p:scale>
        <p:origin x="-108" y="-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678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54" Type="http://schemas.openxmlformats.org/officeDocument/2006/relationships/tableStyles" Target="tableStyle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handoutMaster" Target="handoutMasters/handoutMaster1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viewProps" Target="view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FD52E58-8B08-4F56-9976-87F61019E6BD}" type="datetimeFigureOut">
              <a:rPr lang="en-US"/>
              <a:pPr>
                <a:defRPr/>
              </a:pPr>
              <a:t>12/4/2017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649CDE-DE52-4DA1-9794-C9A120E25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49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5700" b="1" i="0" baseline="0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800" b="1" i="0" baseline="0">
                <a:solidFill>
                  <a:srgbClr val="CCFF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640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82296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26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5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>
            <a:lvl1pPr marL="0" indent="0">
              <a:buNone/>
              <a:defRPr/>
            </a:lvl1pPr>
            <a:lvl2pPr marL="1028700" indent="-571500">
              <a:buFont typeface="Arial" pitchFamily="34" charset="0"/>
              <a:buChar char="•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14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280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0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8276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8276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8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34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779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69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8590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000" b="1" kern="1200">
          <a:solidFill>
            <a:srgbClr val="CC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33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34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290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4457343"/>
            <a:ext cx="9144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000" dirty="0">
                <a:solidFill>
                  <a:srgbClr val="FFFF00"/>
                </a:solidFill>
                <a:latin typeface="MV Boli" pitchFamily="2" charset="0"/>
                <a:ea typeface="MV Boli" pitchFamily="2" charset="0"/>
                <a:cs typeface="MV Boli" pitchFamily="2" charset="0"/>
              </a:rPr>
              <a:t>Welcome </a:t>
            </a:r>
            <a:r>
              <a:rPr lang="en-US" altLang="en-US" sz="7000" dirty="0" smtClean="0">
                <a:solidFill>
                  <a:srgbClr val="FFFF00"/>
                </a:solidFill>
                <a:latin typeface="MV Boli" pitchFamily="2" charset="0"/>
                <a:ea typeface="MV Boli" pitchFamily="2" charset="0"/>
                <a:cs typeface="MV Boli" pitchFamily="2" charset="0"/>
              </a:rPr>
              <a:t>to Wk10</a:t>
            </a:r>
            <a:endParaRPr lang="en-US" altLang="en-US" sz="7000" dirty="0">
              <a:solidFill>
                <a:schemeClr val="bg1"/>
              </a:solidFill>
              <a:latin typeface="MV Boli" pitchFamily="2" charset="0"/>
              <a:ea typeface="MV Boli" pitchFamily="2" charset="0"/>
              <a:cs typeface="MV Boli" pitchFamily="2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MATH225 </a:t>
            </a:r>
            <a:r>
              <a:rPr lang="en-US" altLang="en-US" b="0" dirty="0" smtClean="0"/>
              <a:t>Applications </a:t>
            </a:r>
            <a:r>
              <a:rPr lang="en-US" altLang="en-US" b="0" dirty="0"/>
              <a:t>of Discrete Mathematics and Statistics</a:t>
            </a:r>
          </a:p>
        </p:txBody>
      </p:sp>
      <p:sp>
        <p:nvSpPr>
          <p:cNvPr id="6" name="Rectangle 5"/>
          <p:cNvSpPr/>
          <p:nvPr/>
        </p:nvSpPr>
        <p:spPr>
          <a:xfrm>
            <a:off x="-166688" y="6763435"/>
            <a:ext cx="70246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B0F0"/>
                </a:solidFill>
              </a:rPr>
              <a:t>http://media.dcnews.ro/image/201109/w670/statistics.jpg</a:t>
            </a:r>
          </a:p>
        </p:txBody>
      </p:sp>
    </p:spTree>
    <p:extLst>
      <p:ext uri="{BB962C8B-B14F-4D97-AF65-F5344CB8AC3E}">
        <p14:creationId xmlns:p14="http://schemas.microsoft.com/office/powerpoint/2010/main" val="171261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743200"/>
            <a:ext cx="508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Yep.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It’s true.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The probability of any specific value on a continuous graph is: </a:t>
            </a:r>
          </a:p>
          <a:p>
            <a:pPr eaLnBrk="1" hangingPunct="1"/>
            <a:endParaRPr lang="en-US" altLang="en-US" dirty="0">
              <a:latin typeface="Comic Sans MS" pitchFamily="66" charset="0"/>
            </a:endParaRPr>
          </a:p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	ZERO</a:t>
            </a:r>
            <a:endParaRPr lang="en-US" altLang="en-US" dirty="0">
              <a:latin typeface="Comic Sans MS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75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382000" cy="5638800"/>
              </a:xfrm>
            </p:spPr>
            <p:txBody>
              <a:bodyPr/>
              <a:lstStyle/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</a:rPr>
                  <a:t>Using the sample mean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altLang="en-US" dirty="0" smtClean="0">
                    <a:latin typeface="Comic Sans MS" pitchFamily="66" charset="0"/>
                  </a:rPr>
                  <a:t>to estimate the unknown population </a:t>
                </a:r>
                <a:r>
                  <a:rPr lang="en-US" altLang="en-US" dirty="0">
                    <a:latin typeface="Comic Sans MS" pitchFamily="66" charset="0"/>
                  </a:rPr>
                  <a:t>mean </a:t>
                </a:r>
                <a:r>
                  <a:rPr lang="en-US" altLang="en-US" dirty="0" smtClean="0">
                    <a:latin typeface="Comic Sans MS" pitchFamily="66" charset="0"/>
                  </a:rPr>
                  <a:t>µ is called “making </a:t>
                </a:r>
                <a:r>
                  <a:rPr lang="en-US" altLang="en-US" dirty="0" smtClean="0">
                    <a:solidFill>
                      <a:schemeClr val="tx1"/>
                    </a:solidFill>
                    <a:latin typeface="Comic Sans MS" pitchFamily="66" charset="0"/>
                  </a:rPr>
                  <a:t>inferences</a:t>
                </a:r>
                <a:r>
                  <a:rPr lang="en-US" altLang="en-US" dirty="0" smtClean="0">
                    <a:latin typeface="Comic Sans MS" pitchFamily="66" charset="0"/>
                  </a:rPr>
                  <a:t>” </a:t>
                </a:r>
                <a:endParaRPr lang="en-US" altLang="en-US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382000" cy="5638800"/>
              </a:xfrm>
              <a:blipFill rotWithShape="1">
                <a:blip r:embed="rId2"/>
                <a:stretch>
                  <a:fillRect l="-1018" t="-1946" r="-3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041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8458200" cy="5638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latin typeface="Comic Sans MS" pitchFamily="66" charset="0"/>
              </a:rPr>
              <a:t>The sample standard deviation “s” is the best estimate we have for the unknown population standard deviation “</a:t>
            </a:r>
            <a:r>
              <a:rPr lang="el-GR" dirty="0">
                <a:latin typeface="Comic Sans MS" pitchFamily="66" charset="0"/>
              </a:rPr>
              <a:t>σ</a:t>
            </a:r>
            <a:r>
              <a:rPr lang="en-US" dirty="0">
                <a:latin typeface="Comic Sans MS" pitchFamily="66" charset="0"/>
              </a:rPr>
              <a:t>”</a:t>
            </a:r>
          </a:p>
          <a:p>
            <a:pPr eaLnBrk="1" hangingPunct="1"/>
            <a:endParaRPr lang="en-US" altLang="en-US" dirty="0" smtClean="0"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Estimation</a:t>
            </a:r>
          </a:p>
        </p:txBody>
      </p:sp>
    </p:spTree>
    <p:extLst>
      <p:ext uri="{BB962C8B-B14F-4D97-AF65-F5344CB8AC3E}">
        <p14:creationId xmlns:p14="http://schemas.microsoft.com/office/powerpoint/2010/main" val="206096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8458200" cy="5638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latin typeface="Comic Sans MS" pitchFamily="66" charset="0"/>
              </a:rPr>
              <a:t>Using s to </a:t>
            </a:r>
            <a:r>
              <a:rPr lang="en-US" dirty="0">
                <a:latin typeface="Comic Sans MS" pitchFamily="66" charset="0"/>
              </a:rPr>
              <a:t>estimate </a:t>
            </a:r>
            <a:r>
              <a:rPr lang="el-GR" dirty="0" smtClean="0">
                <a:latin typeface="Comic Sans MS" pitchFamily="66" charset="0"/>
              </a:rPr>
              <a:t>σ</a:t>
            </a:r>
            <a:r>
              <a:rPr lang="en-US" dirty="0" smtClean="0">
                <a:latin typeface="Comic Sans MS" pitchFamily="66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dirty="0" smtClean="0">
                <a:latin typeface="Comic Sans MS" pitchFamily="66" charset="0"/>
              </a:rPr>
              <a:t>is also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dirty="0" smtClean="0">
                <a:latin typeface="Comic Sans MS" pitchFamily="66" charset="0"/>
              </a:rPr>
              <a:t>an inference</a:t>
            </a:r>
            <a:endParaRPr lang="en-US" dirty="0">
              <a:latin typeface="Comic Sans MS" pitchFamily="66" charset="0"/>
            </a:endParaRPr>
          </a:p>
          <a:p>
            <a:pPr eaLnBrk="1" hangingPunct="1"/>
            <a:endParaRPr lang="en-US" altLang="en-US" dirty="0" smtClean="0"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Estimation</a:t>
            </a:r>
          </a:p>
        </p:txBody>
      </p:sp>
    </p:spTree>
    <p:extLst>
      <p:ext uri="{BB962C8B-B14F-4D97-AF65-F5344CB8AC3E}">
        <p14:creationId xmlns:p14="http://schemas.microsoft.com/office/powerpoint/2010/main" val="97191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83820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0600"/>
                <a:ext cx="8229600" cy="5638800"/>
              </a:xfrm>
            </p:spPr>
            <p:txBody>
              <a:bodyPr/>
              <a:lstStyle/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</a:rPr>
                  <a:t>You would think, since we use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altLang="en-US" dirty="0">
                    <a:latin typeface="Comic Sans MS" pitchFamily="66" charset="0"/>
                  </a:rPr>
                  <a:t>to estimate </a:t>
                </a:r>
                <a:r>
                  <a:rPr lang="en-US" altLang="en-US" dirty="0" smtClean="0">
                    <a:latin typeface="Comic Sans MS" pitchFamily="66" charset="0"/>
                  </a:rPr>
                  <a:t>µ and </a:t>
                </a:r>
                <a:r>
                  <a:rPr lang="en-US" altLang="en-US" dirty="0">
                    <a:latin typeface="Comic Sans MS" pitchFamily="66" charset="0"/>
                  </a:rPr>
                  <a:t>s</a:t>
                </a:r>
                <a:r>
                  <a:rPr lang="en-US" dirty="0"/>
                  <a:t> </a:t>
                </a:r>
                <a:r>
                  <a:rPr lang="en-US" altLang="en-US" dirty="0">
                    <a:latin typeface="Comic Sans MS" pitchFamily="66" charset="0"/>
                  </a:rPr>
                  <a:t>to estimate </a:t>
                </a:r>
                <a:r>
                  <a:rPr lang="el-GR" dirty="0" smtClean="0">
                    <a:latin typeface="Comic Sans MS" pitchFamily="66" charset="0"/>
                  </a:rPr>
                  <a:t>σ</a:t>
                </a:r>
                <a:r>
                  <a:rPr lang="en-US" dirty="0" smtClean="0">
                    <a:latin typeface="Comic Sans MS" pitchFamily="66" charset="0"/>
                  </a:rPr>
                  <a:t> that the graph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would be:</a:t>
                </a:r>
                <a:endParaRPr lang="en-US" altLang="en-US" dirty="0">
                  <a:latin typeface="Comic Sans MS" pitchFamily="66" charset="0"/>
                </a:endParaRPr>
              </a:p>
              <a:p>
                <a:pPr algn="ctr" eaLnBrk="1" hangingPunct="1"/>
                <a:endParaRPr lang="en-US" altLang="en-US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7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0600"/>
                <a:ext cx="8229600" cy="5638800"/>
              </a:xfrm>
              <a:blipFill rotWithShape="1">
                <a:blip r:embed="rId3"/>
                <a:stretch>
                  <a:fillRect l="-2296" t="-1946" r="-5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/>
              <p:cNvSpPr txBox="1">
                <a:spLocks noChangeArrowheads="1"/>
              </p:cNvSpPr>
              <p:nvPr/>
            </p:nvSpPr>
            <p:spPr bwMode="auto">
              <a:xfrm>
                <a:off x="114300" y="6088559"/>
                <a:ext cx="8915400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9pPr>
              </a:lstStyle>
              <a:p>
                <a:pPr eaLnBrk="1" hangingPunct="1"/>
                <a:r>
                  <a:rPr lang="en-US" altLang="en-US" sz="4400" dirty="0" smtClean="0">
                    <a:cs typeface="Times New Roman" pitchFamily="18" charset="0"/>
                  </a:rPr>
                  <a:t>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3500" i="1" smtClean="0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sz="2500" b="1" dirty="0" smtClean="0">
                    <a:latin typeface="Comic Sans MS" pitchFamily="66" charset="0"/>
                  </a:rPr>
                  <a:t>-3s</a:t>
                </a:r>
                <a:r>
                  <a:rPr lang="en-US" altLang="en-US" sz="4000" b="1" dirty="0" smtClean="0">
                    <a:latin typeface="Comic Sans MS" pitchFamily="66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sz="2500" b="1" dirty="0" smtClean="0">
                    <a:latin typeface="Comic Sans MS" pitchFamily="66" charset="0"/>
                  </a:rPr>
                  <a:t>-2s</a:t>
                </a:r>
                <a:r>
                  <a:rPr lang="en-US" altLang="en-US" sz="4000" b="1" dirty="0" smtClean="0">
                    <a:latin typeface="Comic Sans MS" pitchFamily="66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sz="2500" b="1" dirty="0" smtClean="0">
                    <a:latin typeface="Comic Sans MS" pitchFamily="66" charset="0"/>
                  </a:rPr>
                  <a:t>-s</a:t>
                </a:r>
                <a:r>
                  <a:rPr lang="en-US" altLang="en-US" sz="4000" b="1" dirty="0" smtClean="0">
                    <a:latin typeface="Comic Sans MS" pitchFamily="66" charset="0"/>
                  </a:rPr>
                  <a:t>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sz="3500" b="1" dirty="0" smtClean="0">
                    <a:latin typeface="Comic Sans MS" pitchFamily="66" charset="0"/>
                  </a:rPr>
                  <a:t>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sz="2500" b="1" dirty="0" smtClean="0">
                    <a:latin typeface="Comic Sans MS" pitchFamily="66" charset="0"/>
                  </a:rPr>
                  <a:t>+s</a:t>
                </a:r>
                <a:r>
                  <a:rPr lang="en-US" altLang="en-US" sz="4000" b="1" dirty="0" smtClean="0">
                    <a:latin typeface="Comic Sans MS" pitchFamily="66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sz="2500" b="1" dirty="0" smtClean="0">
                    <a:latin typeface="Comic Sans MS" pitchFamily="66" charset="0"/>
                  </a:rPr>
                  <a:t>+2s </a:t>
                </a:r>
                <a:r>
                  <a:rPr lang="en-US" altLang="en-US" sz="4000" b="1" dirty="0" smtClean="0">
                    <a:latin typeface="Comic Sans MS" pitchFamily="66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sz="2500" b="1" dirty="0" smtClean="0">
                    <a:latin typeface="Comic Sans MS" pitchFamily="66" charset="0"/>
                  </a:rPr>
                  <a:t>+3s</a:t>
                </a:r>
                <a:endParaRPr lang="en-US" altLang="en-US" sz="2500" b="1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" y="6088559"/>
                <a:ext cx="8915400" cy="769441"/>
              </a:xfrm>
              <a:prstGeom prst="rect">
                <a:avLst/>
              </a:prstGeom>
              <a:blipFill rotWithShape="1">
                <a:blip r:embed="rId4"/>
                <a:stretch>
                  <a:fillRect b="-1190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734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5502"/>
            <a:ext cx="3886200" cy="54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Estimation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5638800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  </a:t>
            </a:r>
          </a:p>
          <a:p>
            <a:pPr algn="ctr" eaLnBrk="1" hangingPunct="1"/>
            <a:endParaRPr lang="en-US" altLang="en-US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             It’s not…</a:t>
            </a:r>
            <a:endParaRPr lang="en-US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13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Estimation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48072"/>
            <a:ext cx="7516813" cy="470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638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latin typeface="Comic Sans MS" pitchFamily="66" charset="0"/>
              </a:rPr>
              <a:t>Remember, as </a:t>
            </a:r>
            <a:r>
              <a:rPr lang="en-US" dirty="0">
                <a:latin typeface="Comic Sans MS" pitchFamily="66" charset="0"/>
              </a:rPr>
              <a:t>“n” increases,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dirty="0" smtClean="0">
                <a:latin typeface="Comic Sans MS" pitchFamily="66" charset="0"/>
              </a:rPr>
              <a:t>the variability decreases:</a:t>
            </a:r>
            <a:endParaRPr lang="en-US" dirty="0">
              <a:latin typeface="Comic Sans MS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4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4446"/>
            <a:ext cx="2286000" cy="343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66800"/>
                <a:ext cx="8229600" cy="5638800"/>
              </a:xfrm>
            </p:spPr>
            <p:txBody>
              <a:bodyPr/>
              <a:lstStyle/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</a:rPr>
                  <a:t>While s is a good estimate for the original population standard deviation </a:t>
                </a:r>
                <a:r>
                  <a:rPr lang="el-GR" dirty="0" smtClean="0">
                    <a:latin typeface="Comic Sans MS" pitchFamily="66" charset="0"/>
                  </a:rPr>
                  <a:t>σ</a:t>
                </a:r>
                <a:r>
                  <a:rPr lang="en-US" dirty="0" smtClean="0">
                    <a:latin typeface="Comic Sans MS" pitchFamily="66" charset="0"/>
                  </a:rPr>
                  <a:t>, s IS NOT the measure of variability in the new population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 smtClean="0">
                    <a:latin typeface="Comic Sans MS" pitchFamily="66" charset="0"/>
                  </a:rPr>
                  <a:t>s</a:t>
                </a:r>
                <a:r>
                  <a:rPr lang="en-US" altLang="en-US" dirty="0" smtClean="0">
                    <a:latin typeface="Comic Sans MS" pitchFamily="66" charset="0"/>
                  </a:rPr>
                  <a:t> </a:t>
                </a:r>
              </a:p>
              <a:p>
                <a:pPr algn="ctr" eaLnBrk="1" hangingPunct="1"/>
                <a:endParaRPr lang="en-US" altLang="en-US" dirty="0">
                  <a:latin typeface="Comic Sans MS" pitchFamily="66" charset="0"/>
                </a:endParaRPr>
              </a:p>
              <a:p>
                <a:endParaRPr lang="en-US" alt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66800"/>
                <a:ext cx="8229600" cy="5638800"/>
              </a:xfrm>
              <a:blipFill rotWithShape="1">
                <a:blip r:embed="rId3"/>
                <a:stretch>
                  <a:fillRect l="-1037" t="-1946" r="-3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098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2152650"/>
            <a:ext cx="751522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Estimation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638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latin typeface="Comic Sans MS" pitchFamily="66" charset="0"/>
              </a:rPr>
              <a:t>It needs to be decreased to take sample size into account!</a:t>
            </a:r>
            <a:endParaRPr lang="en-US" dirty="0">
              <a:latin typeface="Comic Sans MS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67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229600" cy="5638800"/>
              </a:xfrm>
            </p:spPr>
            <p:txBody>
              <a:bodyPr/>
              <a:lstStyle/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</a:rPr>
                  <a:t>We use: </a:t>
                </a:r>
              </a:p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</a:rPr>
                  <a:t>s/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altLang="en-US" dirty="0">
                            <a:latin typeface="Comic Sans MS" pitchFamily="66" charset="0"/>
                          </a:rPr>
                          <m:t>n</m:t>
                        </m:r>
                      </m:e>
                    </m:rad>
                  </m:oMath>
                </a14:m>
                <a:endParaRPr lang="en-US" altLang="en-US" dirty="0" smtClean="0">
                  <a:latin typeface="Comic Sans MS" pitchFamily="66" charset="0"/>
                </a:endParaRPr>
              </a:p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</a:rPr>
                  <a:t>for the m</a:t>
                </a:r>
                <a:r>
                  <a:rPr lang="en-US" dirty="0" smtClean="0">
                    <a:latin typeface="Comic Sans MS" pitchFamily="66" charset="0"/>
                  </a:rPr>
                  <a:t>easure of variability in the new population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 smtClean="0">
                    <a:latin typeface="Comic Sans MS" pitchFamily="66" charset="0"/>
                  </a:rPr>
                  <a:t>s</a:t>
                </a:r>
                <a:r>
                  <a:rPr lang="en-US" altLang="en-US" dirty="0" smtClean="0">
                    <a:latin typeface="Comic Sans MS" pitchFamily="66" charset="0"/>
                  </a:rPr>
                  <a:t> </a:t>
                </a:r>
              </a:p>
              <a:p>
                <a:pPr algn="ctr" eaLnBrk="1" hangingPunct="1"/>
                <a:endParaRPr lang="en-US" altLang="en-US" dirty="0">
                  <a:latin typeface="Comic Sans MS" pitchFamily="66" charset="0"/>
                </a:endParaRPr>
              </a:p>
              <a:p>
                <a:endParaRPr lang="en-US" alt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229600" cy="5638800"/>
              </a:xfrm>
              <a:blipFill rotWithShape="1">
                <a:blip r:embed="rId2"/>
                <a:stretch>
                  <a:fillRect t="-1946" r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473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229600" cy="5638800"/>
              </a:xfrm>
            </p:spPr>
            <p:txBody>
              <a:bodyPr/>
              <a:lstStyle/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</a:rPr>
                  <a:t>The standard deviation </a:t>
                </a:r>
              </a:p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</a:rPr>
                  <a:t>of the</a:t>
                </a:r>
                <a:r>
                  <a:rPr lang="en-US" dirty="0" smtClean="0">
                    <a:latin typeface="Comic Sans MS" pitchFamily="66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 smtClean="0">
                    <a:latin typeface="Comic Sans MS" pitchFamily="66" charset="0"/>
                  </a:rPr>
                  <a:t>s</a:t>
                </a:r>
                <a:r>
                  <a:rPr lang="en-US" altLang="en-US" dirty="0" smtClean="0">
                    <a:latin typeface="Comic Sans MS" pitchFamily="66" charset="0"/>
                  </a:rPr>
                  <a:t>: s/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altLang="en-US" dirty="0">
                            <a:latin typeface="Comic Sans MS" pitchFamily="66" charset="0"/>
                          </a:rPr>
                          <m:t>n</m:t>
                        </m:r>
                      </m:e>
                    </m:rad>
                  </m:oMath>
                </a14:m>
                <a:endParaRPr lang="en-US" altLang="en-US" dirty="0" smtClean="0">
                  <a:latin typeface="Comic Sans MS" pitchFamily="66" charset="0"/>
                </a:endParaRPr>
              </a:p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</a:rPr>
                  <a:t>is called the “</a:t>
                </a:r>
                <a:r>
                  <a:rPr lang="en-US" altLang="en-US" dirty="0" smtClean="0">
                    <a:solidFill>
                      <a:schemeClr val="tx1"/>
                    </a:solidFill>
                    <a:latin typeface="Comic Sans MS" pitchFamily="66" charset="0"/>
                  </a:rPr>
                  <a:t>standard error</a:t>
                </a:r>
                <a:r>
                  <a:rPr lang="en-US" altLang="en-US" dirty="0" smtClean="0">
                    <a:latin typeface="Comic Sans MS" pitchFamily="66" charset="0"/>
                  </a:rPr>
                  <a:t>”</a:t>
                </a:r>
              </a:p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</a:rPr>
                  <a:t>abbreviated “</a:t>
                </a:r>
                <a:r>
                  <a:rPr lang="en-US" altLang="en-US" dirty="0" smtClean="0">
                    <a:solidFill>
                      <a:schemeClr val="tx1"/>
                    </a:solidFill>
                    <a:latin typeface="Comic Sans MS" pitchFamily="66" charset="0"/>
                  </a:rPr>
                  <a:t>se</a:t>
                </a:r>
                <a:r>
                  <a:rPr lang="en-US" altLang="en-US" dirty="0" smtClean="0">
                    <a:latin typeface="Comic Sans MS" pitchFamily="66" charset="0"/>
                  </a:rPr>
                  <a:t>”</a:t>
                </a:r>
              </a:p>
              <a:p>
                <a:pPr algn="ctr" eaLnBrk="1" hangingPunct="1"/>
                <a:endParaRPr lang="en-US" altLang="en-US" dirty="0">
                  <a:latin typeface="Comic Sans MS" pitchFamily="66" charset="0"/>
                </a:endParaRPr>
              </a:p>
              <a:p>
                <a:endParaRPr lang="en-US" alt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229600" cy="5638800"/>
              </a:xfrm>
              <a:blipFill rotWithShape="1">
                <a:blip r:embed="rId2"/>
                <a:stretch>
                  <a:fillRect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438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263" y="3657600"/>
            <a:ext cx="56917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So…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Instead of a specific value, for continuous graphs we find the probability of a range of values – an 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area under 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the curve</a:t>
            </a:r>
            <a:endParaRPr lang="en-US" altLang="en-US" sz="4800" dirty="0">
              <a:latin typeface="Comic Sans MS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80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BTW: you now know ALL of the items on the Descriptive Statistics list in Excel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66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our curve is: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83820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/>
              <p:cNvSpPr txBox="1">
                <a:spLocks noChangeArrowheads="1"/>
              </p:cNvSpPr>
              <p:nvPr/>
            </p:nvSpPr>
            <p:spPr bwMode="auto">
              <a:xfrm>
                <a:off x="114300" y="6088559"/>
                <a:ext cx="8915400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9pPr>
              </a:lstStyle>
              <a:p>
                <a:pPr eaLnBrk="1" hangingPunct="1"/>
                <a:r>
                  <a:rPr lang="en-US" altLang="en-US" sz="4400" dirty="0" smtClean="0">
                    <a:cs typeface="Times New Roman" pitchFamily="18" charset="0"/>
                  </a:rPr>
                  <a:t>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3500" i="1" smtClean="0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sz="2500" b="1" dirty="0" smtClean="0">
                    <a:latin typeface="Comic Sans MS" pitchFamily="66" charset="0"/>
                  </a:rPr>
                  <a:t>-3se</a:t>
                </a:r>
                <a:r>
                  <a:rPr lang="en-US" altLang="en-US" sz="4000" b="1" dirty="0" smtClean="0">
                    <a:latin typeface="Comic Sans MS" pitchFamily="66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sz="2500" b="1" dirty="0" smtClean="0">
                    <a:latin typeface="Comic Sans MS" pitchFamily="66" charset="0"/>
                  </a:rPr>
                  <a:t>-2se</a:t>
                </a:r>
                <a:r>
                  <a:rPr lang="en-US" altLang="en-US" sz="4000" b="1" dirty="0" smtClean="0">
                    <a:latin typeface="Comic Sans MS" pitchFamily="66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sz="2500" b="1" dirty="0" smtClean="0">
                    <a:latin typeface="Comic Sans MS" pitchFamily="66" charset="0"/>
                  </a:rPr>
                  <a:t>-se</a:t>
                </a:r>
                <a:r>
                  <a:rPr lang="en-US" altLang="en-US" sz="4000" b="1" dirty="0" smtClean="0">
                    <a:latin typeface="Comic Sans MS" pitchFamily="66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sz="3500" b="1" dirty="0" smtClean="0">
                    <a:latin typeface="Comic Sans MS" pitchFamily="66" charset="0"/>
                  </a:rPr>
                  <a:t>  </a:t>
                </a:r>
                <a:r>
                  <a:rPr lang="en-US" altLang="en-US" sz="2000" b="1" dirty="0" smtClean="0">
                    <a:latin typeface="Comic Sans MS" pitchFamily="66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sz="2500" b="1" dirty="0" smtClean="0">
                    <a:latin typeface="Comic Sans MS" pitchFamily="66" charset="0"/>
                  </a:rPr>
                  <a:t>+se</a:t>
                </a:r>
                <a:r>
                  <a:rPr lang="en-US" altLang="en-US" sz="4000" b="1" dirty="0" smtClean="0">
                    <a:latin typeface="Comic Sans MS" pitchFamily="66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sz="2500" b="1" dirty="0" smtClean="0">
                    <a:latin typeface="Comic Sans MS" pitchFamily="66" charset="0"/>
                  </a:rPr>
                  <a:t>+2se</a:t>
                </a:r>
                <a:r>
                  <a:rPr lang="en-US" altLang="en-US" sz="4000" b="1" dirty="0" smtClean="0">
                    <a:latin typeface="Comic Sans MS" pitchFamily="66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sz="3500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sz="2500" b="1" dirty="0" smtClean="0">
                    <a:latin typeface="Comic Sans MS" pitchFamily="66" charset="0"/>
                  </a:rPr>
                  <a:t>+3se</a:t>
                </a:r>
                <a:endParaRPr lang="en-US" altLang="en-US" sz="2500" b="1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" y="6088559"/>
                <a:ext cx="8915400" cy="769441"/>
              </a:xfrm>
              <a:prstGeom prst="rect">
                <a:avLst/>
              </a:prstGeom>
              <a:blipFill rotWithShape="0">
                <a:blip r:embed="rId3"/>
                <a:stretch>
                  <a:fillRect b="-1190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83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914400"/>
                <a:ext cx="8458200" cy="5638800"/>
              </a:xfrm>
            </p:spPr>
            <p:txBody>
              <a:bodyPr/>
              <a:lstStyle/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Suppose we have a population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 smtClean="0">
                    <a:latin typeface="Comic Sans MS" pitchFamily="66" charset="0"/>
                  </a:rPr>
                  <a:t>s </a:t>
                </a:r>
                <a:r>
                  <a:rPr lang="en-US" altLang="en-US" dirty="0" smtClean="0">
                    <a:latin typeface="Comic Sans MS" pitchFamily="66" charset="0"/>
                  </a:rPr>
                  <a:t>from samples of size 49 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The mean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>
                    <a:latin typeface="Comic Sans MS" pitchFamily="66" charset="0"/>
                  </a:rPr>
                  <a:t>s </a:t>
                </a:r>
                <a:r>
                  <a:rPr lang="en-US" altLang="en-US" dirty="0" smtClean="0">
                    <a:latin typeface="Comic Sans MS" pitchFamily="66" charset="0"/>
                  </a:rPr>
                  <a:t>is 150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The standard </a:t>
                </a:r>
                <a:r>
                  <a:rPr lang="en-US" altLang="en-US" dirty="0">
                    <a:latin typeface="Comic Sans MS" pitchFamily="66" charset="0"/>
                  </a:rPr>
                  <a:t>deviation</a:t>
                </a:r>
                <a:r>
                  <a:rPr lang="en-US" altLang="en-US" dirty="0" smtClean="0">
                    <a:latin typeface="Comic Sans MS" pitchFamily="66" charset="0"/>
                  </a:rPr>
                  <a:t> is 56</a:t>
                </a:r>
              </a:p>
              <a:p>
                <a:pPr eaLnBrk="1" hangingPunct="1"/>
                <a:endParaRPr lang="en-US" altLang="en-US" sz="2000" dirty="0">
                  <a:latin typeface="Comic Sans MS" pitchFamily="66" charset="0"/>
                </a:endParaRPr>
              </a:p>
              <a:p>
                <a:pPr eaLnBrk="1" hangingPunct="1"/>
                <a:r>
                  <a:rPr lang="en-US" altLang="en-US" dirty="0" smtClean="0">
                    <a:latin typeface="Comic Sans MS" pitchFamily="66" charset="0"/>
                  </a:rPr>
                  <a:t>Can we assume the population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>
                    <a:latin typeface="Comic Sans MS" pitchFamily="66" charset="0"/>
                  </a:rPr>
                  <a:t>s </a:t>
                </a:r>
                <a:r>
                  <a:rPr lang="en-US" dirty="0" smtClean="0">
                    <a:latin typeface="Comic Sans MS" pitchFamily="66" charset="0"/>
                  </a:rPr>
                  <a:t>forms a normal distribution?</a:t>
                </a:r>
                <a:r>
                  <a:rPr lang="en-US" altLang="en-US" dirty="0" smtClean="0">
                    <a:latin typeface="Comic Sans MS" pitchFamily="66" charset="0"/>
                  </a:rPr>
                  <a:t> </a:t>
                </a:r>
                <a:endParaRPr lang="en-US" altLang="en-US" dirty="0">
                  <a:latin typeface="Comic Sans MS" pitchFamily="66" charset="0"/>
                </a:endParaRPr>
              </a:p>
              <a:p>
                <a:pPr eaLnBrk="1" hangingPunct="1"/>
                <a:r>
                  <a:rPr lang="en-US" altLang="en-US" dirty="0" smtClean="0">
                    <a:latin typeface="Comic Sans MS" pitchFamily="66" charset="0"/>
                  </a:rPr>
                  <a:t>  </a:t>
                </a:r>
                <a:endParaRPr lang="en-US" altLang="en-US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914400"/>
                <a:ext cx="8458200" cy="5638800"/>
              </a:xfrm>
              <a:blipFill rotWithShape="1">
                <a:blip r:embed="rId2"/>
                <a:stretch>
                  <a:fillRect l="-2522" t="-1946" r="-2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Estimation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383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914400"/>
                <a:ext cx="8458200" cy="5638800"/>
              </a:xfrm>
            </p:spPr>
            <p:txBody>
              <a:bodyPr/>
              <a:lstStyle/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Suppose we have a population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 smtClean="0">
                    <a:latin typeface="Comic Sans MS" pitchFamily="66" charset="0"/>
                  </a:rPr>
                  <a:t>s </a:t>
                </a:r>
                <a:r>
                  <a:rPr lang="en-US" altLang="en-US" dirty="0" smtClean="0">
                    <a:latin typeface="Comic Sans MS" pitchFamily="66" charset="0"/>
                  </a:rPr>
                  <a:t>from samples of size 49 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The mean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>
                    <a:latin typeface="Comic Sans MS" pitchFamily="66" charset="0"/>
                  </a:rPr>
                  <a:t>s </a:t>
                </a:r>
                <a:r>
                  <a:rPr lang="en-US" altLang="en-US" dirty="0" smtClean="0">
                    <a:latin typeface="Comic Sans MS" pitchFamily="66" charset="0"/>
                  </a:rPr>
                  <a:t>is 150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The standard </a:t>
                </a:r>
                <a:r>
                  <a:rPr lang="en-US" altLang="en-US" dirty="0">
                    <a:latin typeface="Comic Sans MS" pitchFamily="66" charset="0"/>
                  </a:rPr>
                  <a:t>deviation</a:t>
                </a:r>
                <a:r>
                  <a:rPr lang="en-US" altLang="en-US" dirty="0" smtClean="0">
                    <a:latin typeface="Comic Sans MS" pitchFamily="66" charset="0"/>
                  </a:rPr>
                  <a:t> is 56</a:t>
                </a:r>
              </a:p>
              <a:p>
                <a:pPr eaLnBrk="1" hangingPunct="1"/>
                <a:endParaRPr lang="en-US" altLang="en-US" sz="1000" dirty="0">
                  <a:latin typeface="Comic Sans MS" pitchFamily="66" charset="0"/>
                </a:endParaRPr>
              </a:p>
              <a:p>
                <a:pPr eaLnBrk="1" hangingPunct="1"/>
                <a:r>
                  <a:rPr lang="en-US" altLang="en-US" dirty="0" smtClean="0">
                    <a:latin typeface="Comic Sans MS" pitchFamily="66" charset="0"/>
                  </a:rPr>
                  <a:t>Because the sample size 49 is above the usual “good-</a:t>
                </a:r>
                <a:r>
                  <a:rPr lang="en-US" altLang="en-US" dirty="0" err="1" smtClean="0">
                    <a:latin typeface="Comic Sans MS" pitchFamily="66" charset="0"/>
                  </a:rPr>
                  <a:t>enuff</a:t>
                </a:r>
                <a:r>
                  <a:rPr lang="en-US" altLang="en-US" dirty="0" smtClean="0">
                    <a:latin typeface="Comic Sans MS" pitchFamily="66" charset="0"/>
                  </a:rPr>
                  <a:t>” value of 20or30, unless the original distribution is very skewed, it will be normal </a:t>
                </a:r>
                <a:endParaRPr lang="en-US" altLang="en-US" dirty="0">
                  <a:latin typeface="Comic Sans MS" pitchFamily="66" charset="0"/>
                </a:endParaRPr>
              </a:p>
              <a:p>
                <a:pPr eaLnBrk="1" hangingPunct="1"/>
                <a:r>
                  <a:rPr lang="en-US" altLang="en-US" dirty="0" smtClean="0">
                    <a:latin typeface="Comic Sans MS" pitchFamily="66" charset="0"/>
                  </a:rPr>
                  <a:t>  </a:t>
                </a:r>
                <a:endParaRPr lang="en-US" altLang="en-US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914400"/>
                <a:ext cx="8458200" cy="5638800"/>
              </a:xfrm>
              <a:blipFill rotWithShape="1">
                <a:blip r:embed="rId2"/>
                <a:stretch>
                  <a:fillRect l="-2522" t="-1946" r="-2089" b="-8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Estimation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512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914400"/>
                <a:ext cx="8458200" cy="5638800"/>
              </a:xfrm>
            </p:spPr>
            <p:txBody>
              <a:bodyPr/>
              <a:lstStyle/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Suppose we have a population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 smtClean="0">
                    <a:latin typeface="Comic Sans MS" pitchFamily="66" charset="0"/>
                  </a:rPr>
                  <a:t>s </a:t>
                </a:r>
                <a:r>
                  <a:rPr lang="en-US" altLang="en-US" dirty="0" smtClean="0">
                    <a:latin typeface="Comic Sans MS" pitchFamily="66" charset="0"/>
                  </a:rPr>
                  <a:t>from samples of size 49 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The mean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>
                    <a:latin typeface="Comic Sans MS" pitchFamily="66" charset="0"/>
                  </a:rPr>
                  <a:t>s </a:t>
                </a:r>
                <a:r>
                  <a:rPr lang="en-US" altLang="en-US" dirty="0" smtClean="0">
                    <a:latin typeface="Comic Sans MS" pitchFamily="66" charset="0"/>
                  </a:rPr>
                  <a:t>is 150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The standard </a:t>
                </a:r>
                <a:r>
                  <a:rPr lang="en-US" altLang="en-US" dirty="0">
                    <a:latin typeface="Comic Sans MS" pitchFamily="66" charset="0"/>
                  </a:rPr>
                  <a:t>deviation</a:t>
                </a:r>
                <a:r>
                  <a:rPr lang="en-US" altLang="en-US" dirty="0" smtClean="0">
                    <a:latin typeface="Comic Sans MS" pitchFamily="66" charset="0"/>
                  </a:rPr>
                  <a:t> is 56</a:t>
                </a:r>
              </a:p>
              <a:p>
                <a:pPr eaLnBrk="1" hangingPunct="1"/>
                <a:endParaRPr lang="en-US" altLang="en-US" sz="2000" dirty="0">
                  <a:latin typeface="Comic Sans MS" pitchFamily="66" charset="0"/>
                </a:endParaRPr>
              </a:p>
              <a:p>
                <a:pPr eaLnBrk="1" hangingPunct="1"/>
                <a:r>
                  <a:rPr lang="en-US" altLang="en-US" dirty="0" smtClean="0">
                    <a:latin typeface="Comic Sans MS" pitchFamily="66" charset="0"/>
                  </a:rPr>
                  <a:t>What is our best estimate of the original population mean?</a:t>
                </a:r>
                <a:endParaRPr lang="en-US" altLang="en-US" dirty="0">
                  <a:latin typeface="Comic Sans MS" pitchFamily="66" charset="0"/>
                </a:endParaRPr>
              </a:p>
              <a:p>
                <a:pPr eaLnBrk="1" hangingPunct="1"/>
                <a:r>
                  <a:rPr lang="en-US" altLang="en-US" dirty="0" smtClean="0">
                    <a:latin typeface="Comic Sans MS" pitchFamily="66" charset="0"/>
                  </a:rPr>
                  <a:t>  </a:t>
                </a:r>
                <a:endParaRPr lang="en-US" altLang="en-US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914400"/>
                <a:ext cx="8458200" cy="5638800"/>
              </a:xfrm>
              <a:blipFill rotWithShape="1">
                <a:blip r:embed="rId2"/>
                <a:stretch>
                  <a:fillRect l="-2522" t="-1946" r="-2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Estimation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076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914400"/>
                <a:ext cx="8458200" cy="5638800"/>
              </a:xfrm>
            </p:spPr>
            <p:txBody>
              <a:bodyPr/>
              <a:lstStyle/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Suppose we have a population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 smtClean="0">
                    <a:latin typeface="Comic Sans MS" pitchFamily="66" charset="0"/>
                  </a:rPr>
                  <a:t>s </a:t>
                </a:r>
                <a:r>
                  <a:rPr lang="en-US" altLang="en-US" dirty="0" smtClean="0">
                    <a:latin typeface="Comic Sans MS" pitchFamily="66" charset="0"/>
                  </a:rPr>
                  <a:t>from samples of size 49 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The mean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>
                    <a:latin typeface="Comic Sans MS" pitchFamily="66" charset="0"/>
                  </a:rPr>
                  <a:t>s </a:t>
                </a:r>
                <a:r>
                  <a:rPr lang="en-US" altLang="en-US" dirty="0" smtClean="0">
                    <a:latin typeface="Comic Sans MS" pitchFamily="66" charset="0"/>
                  </a:rPr>
                  <a:t>is 150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The standard </a:t>
                </a:r>
                <a:r>
                  <a:rPr lang="en-US" altLang="en-US" dirty="0">
                    <a:latin typeface="Comic Sans MS" pitchFamily="66" charset="0"/>
                  </a:rPr>
                  <a:t>deviation</a:t>
                </a:r>
                <a:r>
                  <a:rPr lang="en-US" altLang="en-US" dirty="0" smtClean="0">
                    <a:latin typeface="Comic Sans MS" pitchFamily="66" charset="0"/>
                  </a:rPr>
                  <a:t> is 56</a:t>
                </a:r>
              </a:p>
              <a:p>
                <a:pPr eaLnBrk="1" hangingPunct="1"/>
                <a:endParaRPr lang="en-US" altLang="en-US" sz="2000" dirty="0">
                  <a:latin typeface="Comic Sans MS" pitchFamily="66" charset="0"/>
                </a:endParaRPr>
              </a:p>
              <a:p>
                <a:pPr eaLnBrk="1" hangingPunct="1"/>
                <a:r>
                  <a:rPr lang="en-US" altLang="en-US" dirty="0" smtClean="0">
                    <a:latin typeface="Comic Sans MS" pitchFamily="66" charset="0"/>
                  </a:rPr>
                  <a:t>What is our best estimate of the original population mean?  </a:t>
                </a:r>
              </a:p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</a:rPr>
                  <a:t>150</a:t>
                </a:r>
                <a:endParaRPr lang="en-US" altLang="en-US" dirty="0">
                  <a:latin typeface="Comic Sans MS" pitchFamily="66" charset="0"/>
                </a:endParaRPr>
              </a:p>
              <a:p>
                <a:pPr eaLnBrk="1" hangingPunct="1"/>
                <a:r>
                  <a:rPr lang="en-US" altLang="en-US" dirty="0" smtClean="0">
                    <a:latin typeface="Comic Sans MS" pitchFamily="66" charset="0"/>
                  </a:rPr>
                  <a:t>  </a:t>
                </a:r>
                <a:endParaRPr lang="en-US" altLang="en-US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914400"/>
                <a:ext cx="8458200" cy="5638800"/>
              </a:xfrm>
              <a:blipFill rotWithShape="1">
                <a:blip r:embed="rId2"/>
                <a:stretch>
                  <a:fillRect l="-2522" t="-1946" r="-2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Estimation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847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914400"/>
                <a:ext cx="8458200" cy="5638800"/>
              </a:xfrm>
            </p:spPr>
            <p:txBody>
              <a:bodyPr/>
              <a:lstStyle/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Suppose we have a population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 smtClean="0">
                    <a:latin typeface="Comic Sans MS" pitchFamily="66" charset="0"/>
                  </a:rPr>
                  <a:t>s </a:t>
                </a:r>
                <a:r>
                  <a:rPr lang="en-US" altLang="en-US" dirty="0" smtClean="0">
                    <a:latin typeface="Comic Sans MS" pitchFamily="66" charset="0"/>
                  </a:rPr>
                  <a:t>from samples of size 49 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The mean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>
                    <a:latin typeface="Comic Sans MS" pitchFamily="66" charset="0"/>
                  </a:rPr>
                  <a:t>s </a:t>
                </a:r>
                <a:r>
                  <a:rPr lang="en-US" altLang="en-US" dirty="0" smtClean="0">
                    <a:latin typeface="Comic Sans MS" pitchFamily="66" charset="0"/>
                  </a:rPr>
                  <a:t>is 150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The standard </a:t>
                </a:r>
                <a:r>
                  <a:rPr lang="en-US" altLang="en-US" dirty="0">
                    <a:latin typeface="Comic Sans MS" pitchFamily="66" charset="0"/>
                  </a:rPr>
                  <a:t>deviation</a:t>
                </a:r>
                <a:r>
                  <a:rPr lang="en-US" altLang="en-US" dirty="0" smtClean="0">
                    <a:latin typeface="Comic Sans MS" pitchFamily="66" charset="0"/>
                  </a:rPr>
                  <a:t> is 56</a:t>
                </a:r>
              </a:p>
              <a:p>
                <a:pPr eaLnBrk="1" hangingPunct="1"/>
                <a:endParaRPr lang="en-US" altLang="en-US" sz="2000" dirty="0">
                  <a:latin typeface="Comic Sans MS" pitchFamily="66" charset="0"/>
                </a:endParaRPr>
              </a:p>
              <a:p>
                <a:pPr eaLnBrk="1" hangingPunct="1"/>
                <a:r>
                  <a:rPr lang="en-US" altLang="en-US" dirty="0" smtClean="0">
                    <a:latin typeface="Comic Sans MS" pitchFamily="66" charset="0"/>
                  </a:rPr>
                  <a:t>What is our best estimate of the original population standard deviation?</a:t>
                </a:r>
                <a:endParaRPr lang="en-US" altLang="en-US" dirty="0">
                  <a:latin typeface="Comic Sans MS" pitchFamily="66" charset="0"/>
                </a:endParaRPr>
              </a:p>
              <a:p>
                <a:pPr eaLnBrk="1" hangingPunct="1"/>
                <a:r>
                  <a:rPr lang="en-US" altLang="en-US" dirty="0" smtClean="0">
                    <a:latin typeface="Comic Sans MS" pitchFamily="66" charset="0"/>
                  </a:rPr>
                  <a:t>  </a:t>
                </a:r>
                <a:endParaRPr lang="en-US" altLang="en-US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914400"/>
                <a:ext cx="8458200" cy="5638800"/>
              </a:xfrm>
              <a:blipFill rotWithShape="1">
                <a:blip r:embed="rId2"/>
                <a:stretch>
                  <a:fillRect l="-2522" t="-1946" r="-2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Estimation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48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914400"/>
                <a:ext cx="8458200" cy="5638800"/>
              </a:xfrm>
            </p:spPr>
            <p:txBody>
              <a:bodyPr/>
              <a:lstStyle/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Suppose we have a population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 smtClean="0">
                    <a:latin typeface="Comic Sans MS" pitchFamily="66" charset="0"/>
                  </a:rPr>
                  <a:t>s </a:t>
                </a:r>
                <a:r>
                  <a:rPr lang="en-US" altLang="en-US" dirty="0" smtClean="0">
                    <a:latin typeface="Comic Sans MS" pitchFamily="66" charset="0"/>
                  </a:rPr>
                  <a:t>from samples of size 49 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The mean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>
                    <a:latin typeface="Comic Sans MS" pitchFamily="66" charset="0"/>
                  </a:rPr>
                  <a:t>s </a:t>
                </a:r>
                <a:r>
                  <a:rPr lang="en-US" altLang="en-US" dirty="0" smtClean="0">
                    <a:latin typeface="Comic Sans MS" pitchFamily="66" charset="0"/>
                  </a:rPr>
                  <a:t>is 150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The standard </a:t>
                </a:r>
                <a:r>
                  <a:rPr lang="en-US" altLang="en-US" dirty="0">
                    <a:latin typeface="Comic Sans MS" pitchFamily="66" charset="0"/>
                  </a:rPr>
                  <a:t>deviation </a:t>
                </a:r>
                <a:r>
                  <a:rPr lang="en-US" altLang="en-US" dirty="0" smtClean="0">
                    <a:latin typeface="Comic Sans MS" pitchFamily="66" charset="0"/>
                  </a:rPr>
                  <a:t>is 56</a:t>
                </a:r>
              </a:p>
              <a:p>
                <a:pPr eaLnBrk="1" hangingPunct="1"/>
                <a:endParaRPr lang="en-US" altLang="en-US" sz="2000" dirty="0">
                  <a:latin typeface="Comic Sans MS" pitchFamily="66" charset="0"/>
                </a:endParaRPr>
              </a:p>
              <a:p>
                <a:pPr eaLnBrk="1" hangingPunct="1"/>
                <a:r>
                  <a:rPr lang="en-US" altLang="en-US" dirty="0" smtClean="0">
                    <a:latin typeface="Comic Sans MS" pitchFamily="66" charset="0"/>
                  </a:rPr>
                  <a:t>What is our best estimate of the original population standard deviation?</a:t>
                </a:r>
              </a:p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</a:rPr>
                  <a:t>56</a:t>
                </a:r>
                <a:endParaRPr lang="en-US" altLang="en-US" dirty="0">
                  <a:latin typeface="Comic Sans MS" pitchFamily="66" charset="0"/>
                </a:endParaRPr>
              </a:p>
              <a:p>
                <a:pPr eaLnBrk="1" hangingPunct="1"/>
                <a:r>
                  <a:rPr lang="en-US" altLang="en-US" dirty="0" smtClean="0">
                    <a:latin typeface="Comic Sans MS" pitchFamily="66" charset="0"/>
                  </a:rPr>
                  <a:t>  </a:t>
                </a:r>
                <a:endParaRPr lang="en-US" altLang="en-US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914400"/>
                <a:ext cx="8458200" cy="5638800"/>
              </a:xfrm>
              <a:blipFill rotWithShape="1">
                <a:blip r:embed="rId2"/>
                <a:stretch>
                  <a:fillRect l="-2522" t="-1946" r="-2089" b="-3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Estimation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148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914400"/>
                <a:ext cx="8458200" cy="5638800"/>
              </a:xfrm>
            </p:spPr>
            <p:txBody>
              <a:bodyPr/>
              <a:lstStyle/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Suppose we have a population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 smtClean="0">
                    <a:latin typeface="Comic Sans MS" pitchFamily="66" charset="0"/>
                  </a:rPr>
                  <a:t>s </a:t>
                </a:r>
                <a:r>
                  <a:rPr lang="en-US" altLang="en-US" dirty="0" smtClean="0">
                    <a:latin typeface="Comic Sans MS" pitchFamily="66" charset="0"/>
                  </a:rPr>
                  <a:t>from samples of size 49 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The mean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>
                    <a:latin typeface="Comic Sans MS" pitchFamily="66" charset="0"/>
                  </a:rPr>
                  <a:t>s </a:t>
                </a:r>
                <a:r>
                  <a:rPr lang="en-US" altLang="en-US" dirty="0" smtClean="0">
                    <a:latin typeface="Comic Sans MS" pitchFamily="66" charset="0"/>
                  </a:rPr>
                  <a:t>is 150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The standard deviation is 56</a:t>
                </a:r>
              </a:p>
              <a:p>
                <a:pPr eaLnBrk="1" hangingPunct="1"/>
                <a:endParaRPr lang="en-US" altLang="en-US" sz="2000" dirty="0">
                  <a:latin typeface="Comic Sans MS" pitchFamily="66" charset="0"/>
                </a:endParaRPr>
              </a:p>
              <a:p>
                <a:pPr eaLnBrk="1" hangingPunct="1"/>
                <a:r>
                  <a:rPr lang="en-US" altLang="en-US" dirty="0" smtClean="0">
                    <a:latin typeface="Comic Sans MS" pitchFamily="66" charset="0"/>
                  </a:rPr>
                  <a:t>What is our estimate of the standard error?</a:t>
                </a:r>
                <a:endParaRPr lang="en-US" altLang="en-US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914400"/>
                <a:ext cx="8458200" cy="5638800"/>
              </a:xfrm>
              <a:blipFill rotWithShape="1">
                <a:blip r:embed="rId2"/>
                <a:stretch>
                  <a:fillRect l="-2522" t="-1946" r="-2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Estimation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397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914400"/>
                <a:ext cx="8458200" cy="5638800"/>
              </a:xfrm>
            </p:spPr>
            <p:txBody>
              <a:bodyPr/>
              <a:lstStyle/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Suppose we have a population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 smtClean="0">
                    <a:latin typeface="Comic Sans MS" pitchFamily="66" charset="0"/>
                  </a:rPr>
                  <a:t>s </a:t>
                </a:r>
                <a:r>
                  <a:rPr lang="en-US" altLang="en-US" dirty="0" smtClean="0">
                    <a:latin typeface="Comic Sans MS" pitchFamily="66" charset="0"/>
                  </a:rPr>
                  <a:t>from samples of size 49 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The mean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>
                    <a:latin typeface="Comic Sans MS" pitchFamily="66" charset="0"/>
                  </a:rPr>
                  <a:t>s </a:t>
                </a:r>
                <a:r>
                  <a:rPr lang="en-US" altLang="en-US" dirty="0" smtClean="0">
                    <a:latin typeface="Comic Sans MS" pitchFamily="66" charset="0"/>
                  </a:rPr>
                  <a:t>is 150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The standard deviation is 56</a:t>
                </a:r>
              </a:p>
              <a:p>
                <a:pPr eaLnBrk="1" hangingPunct="1"/>
                <a:endParaRPr lang="en-US" altLang="en-US" sz="2000" dirty="0">
                  <a:latin typeface="Comic Sans MS" pitchFamily="66" charset="0"/>
                </a:endParaRPr>
              </a:p>
              <a:p>
                <a:pPr eaLnBrk="1" hangingPunct="1"/>
                <a:r>
                  <a:rPr lang="en-US" altLang="en-US" dirty="0" smtClean="0">
                    <a:latin typeface="Comic Sans MS" pitchFamily="66" charset="0"/>
                  </a:rPr>
                  <a:t>What is our estimate of the standard error?</a:t>
                </a:r>
              </a:p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</a:rPr>
                  <a:t>56/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altLang="en-US" b="1" i="0" dirty="0" smtClean="0">
                            <a:latin typeface="Comic Sans MS" pitchFamily="66" charset="0"/>
                          </a:rPr>
                          <m:t>49</m:t>
                        </m:r>
                      </m:e>
                    </m:rad>
                  </m:oMath>
                </a14:m>
                <a:r>
                  <a:rPr lang="en-US" altLang="en-US" dirty="0" smtClean="0">
                    <a:latin typeface="Comic Sans MS" pitchFamily="66" charset="0"/>
                  </a:rPr>
                  <a:t> = 56/7 = 8</a:t>
                </a:r>
                <a:endParaRPr lang="en-US" altLang="en-US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914400"/>
                <a:ext cx="8458200" cy="5638800"/>
              </a:xfrm>
              <a:blipFill rotWithShape="1">
                <a:blip r:embed="rId2"/>
                <a:stretch>
                  <a:fillRect l="-2522" t="-1946" r="-2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Estimation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1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Because this would require yucky calculus to find the probabilities, commonly-used 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continuous graphs are included in Excel</a:t>
            </a:r>
          </a:p>
          <a:p>
            <a:pPr eaLnBrk="1" hangingPunct="1"/>
            <a:endParaRPr lang="en-US" altLang="en-US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Yay!</a:t>
            </a:r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86200"/>
            <a:ext cx="238087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24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914400"/>
                <a:ext cx="8458200" cy="5638800"/>
              </a:xfrm>
            </p:spPr>
            <p:txBody>
              <a:bodyPr/>
              <a:lstStyle/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Suppose we have a population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 smtClean="0">
                    <a:latin typeface="Comic Sans MS" pitchFamily="66" charset="0"/>
                  </a:rPr>
                  <a:t>s </a:t>
                </a:r>
                <a:r>
                  <a:rPr lang="en-US" altLang="en-US" dirty="0" smtClean="0">
                    <a:latin typeface="Comic Sans MS" pitchFamily="66" charset="0"/>
                  </a:rPr>
                  <a:t>from samples of size 49 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The mean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>
                    <a:latin typeface="Comic Sans MS" pitchFamily="66" charset="0"/>
                  </a:rPr>
                  <a:t>s </a:t>
                </a:r>
                <a:r>
                  <a:rPr lang="en-US" altLang="en-US" dirty="0" smtClean="0">
                    <a:latin typeface="Comic Sans MS" pitchFamily="66" charset="0"/>
                  </a:rPr>
                  <a:t>is 150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The standard deviation is 56</a:t>
                </a:r>
              </a:p>
              <a:p>
                <a:pPr eaLnBrk="1" hangingPunct="1"/>
                <a:endParaRPr lang="en-US" altLang="en-US" sz="2000" dirty="0">
                  <a:latin typeface="Comic Sans MS" pitchFamily="66" charset="0"/>
                </a:endParaRPr>
              </a:p>
              <a:p>
                <a:pPr eaLnBrk="1" hangingPunct="1"/>
                <a:r>
                  <a:rPr lang="en-US" altLang="en-US" dirty="0" smtClean="0">
                    <a:latin typeface="Comic Sans MS" pitchFamily="66" charset="0"/>
                  </a:rPr>
                  <a:t>What will be the normal curve for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>
                    <a:latin typeface="Comic Sans MS" pitchFamily="66" charset="0"/>
                  </a:rPr>
                  <a:t>s </a:t>
                </a:r>
                <a:endParaRPr lang="en-US" altLang="en-US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914400"/>
                <a:ext cx="8458200" cy="5638800"/>
              </a:xfrm>
              <a:blipFill rotWithShape="1">
                <a:blip r:embed="rId2"/>
                <a:stretch>
                  <a:fillRect l="-2522" t="-1946" r="-2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Estimation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702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curve is: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83820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85800" y="5791200"/>
            <a:ext cx="8915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eaLnBrk="1" hangingPunct="1"/>
            <a:r>
              <a:rPr lang="en-US" altLang="en-US" sz="3500" b="1" dirty="0" smtClean="0">
                <a:latin typeface="Comic Sans MS" pitchFamily="66" charset="0"/>
              </a:rPr>
              <a:t>126 134 142</a:t>
            </a:r>
            <a:r>
              <a:rPr lang="en-US" altLang="en-US" sz="4000" b="1" dirty="0" smtClean="0">
                <a:latin typeface="Comic Sans MS" pitchFamily="66" charset="0"/>
              </a:rPr>
              <a:t> 150 </a:t>
            </a:r>
            <a:r>
              <a:rPr lang="en-US" altLang="en-US" sz="3500" b="1" dirty="0" smtClean="0">
                <a:latin typeface="Comic Sans MS" pitchFamily="66" charset="0"/>
              </a:rPr>
              <a:t>158</a:t>
            </a:r>
            <a:r>
              <a:rPr lang="en-US" altLang="en-US" sz="4000" b="1" dirty="0" smtClean="0">
                <a:latin typeface="Comic Sans MS" pitchFamily="66" charset="0"/>
              </a:rPr>
              <a:t> </a:t>
            </a:r>
            <a:r>
              <a:rPr lang="en-US" altLang="en-US" sz="3500" b="1" dirty="0" smtClean="0">
                <a:latin typeface="Comic Sans MS" pitchFamily="66" charset="0"/>
              </a:rPr>
              <a:t>166</a:t>
            </a:r>
            <a:r>
              <a:rPr lang="en-US" altLang="en-US" sz="4000" b="1" dirty="0" smtClean="0">
                <a:latin typeface="Comic Sans MS" pitchFamily="66" charset="0"/>
              </a:rPr>
              <a:t> </a:t>
            </a:r>
            <a:r>
              <a:rPr lang="en-US" altLang="en-US" sz="3500" b="1" dirty="0" smtClean="0">
                <a:latin typeface="Comic Sans MS" pitchFamily="66" charset="0"/>
              </a:rPr>
              <a:t>174</a:t>
            </a:r>
            <a:endParaRPr lang="en-US" altLang="en-US" sz="3500" b="1" dirty="0">
              <a:latin typeface="Comic Sans MS" pitchFamily="66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Estimation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126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FF00"/>
                </a:solidFill>
              </a:rPr>
              <a:t>Questions?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33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Inferences About </a:t>
            </a:r>
            <a:r>
              <a:rPr lang="el-GR" i="1" dirty="0" smtClean="0"/>
              <a:t>μ</a:t>
            </a:r>
            <a:r>
              <a:rPr lang="en-US" i="1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Although our normal curve graphs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 smtClean="0">
                    <a:latin typeface="Comic Sans MS" pitchFamily="66" charset="0"/>
                  </a:rPr>
                  <a:t>s</a:t>
                </a:r>
                <a:r>
                  <a:rPr lang="en-US" altLang="en-US" dirty="0" smtClean="0">
                    <a:latin typeface="Comic Sans MS" pitchFamily="66" charset="0"/>
                  </a:rPr>
                  <a:t>, we will use it to make inferences about </a:t>
                </a:r>
                <a:r>
                  <a:rPr lang="en-US" altLang="en-US" dirty="0" smtClean="0"/>
                  <a:t>what value </a:t>
                </a:r>
                <a:r>
                  <a:rPr lang="el-GR" i="1" dirty="0" smtClean="0"/>
                  <a:t>μ</a:t>
                </a:r>
                <a:r>
                  <a:rPr lang="en-US" i="1" dirty="0" smtClean="0"/>
                  <a:t> </a:t>
                </a:r>
                <a:r>
                  <a:rPr lang="en-US" altLang="en-US" dirty="0" smtClean="0">
                    <a:latin typeface="Comic Sans MS" pitchFamily="66" charset="0"/>
                  </a:rPr>
                  <a:t> actually has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93" t="-1946" r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82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Inferences About </a:t>
            </a:r>
            <a:r>
              <a:rPr lang="el-GR" i="1" dirty="0" smtClean="0"/>
              <a:t>μ</a:t>
            </a:r>
            <a:r>
              <a:rPr lang="en-US" i="1" dirty="0" smtClean="0"/>
              <a:t> 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219200"/>
                <a:ext cx="8458200" cy="5638800"/>
              </a:xfrm>
            </p:spPr>
            <p:txBody>
              <a:bodyPr/>
              <a:lstStyle/>
              <a:p>
                <a:pPr eaLnBrk="1" hangingPunct="1"/>
                <a:r>
                  <a:rPr lang="en-US" altLang="en-US" dirty="0" smtClean="0"/>
                  <a:t>About 95% of the possible values for</a:t>
                </a:r>
                <a:r>
                  <a:rPr lang="en-US" i="1" dirty="0" smtClean="0"/>
                  <a:t> </a:t>
                </a:r>
                <a:r>
                  <a:rPr lang="el-GR" i="1" dirty="0" smtClean="0"/>
                  <a:t>μ</a:t>
                </a:r>
                <a:r>
                  <a:rPr lang="en-US" i="1" dirty="0" smtClean="0"/>
                  <a:t> </a:t>
                </a:r>
                <a:r>
                  <a:rPr lang="en-US" dirty="0" smtClean="0"/>
                  <a:t>will be within 2 SE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US" altLang="en-US" dirty="0" smtClean="0"/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219200"/>
                <a:ext cx="8458200" cy="5638800"/>
              </a:xfrm>
              <a:blipFill rotWithShape="1">
                <a:blip r:embed="rId2"/>
                <a:stretch>
                  <a:fillRect l="-2522"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50985"/>
            <a:ext cx="6932613" cy="423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26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Confidence Intervals</a:t>
            </a:r>
            <a:endParaRPr lang="en-US" alt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458200" cy="5638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This </a:t>
            </a:r>
            <a:r>
              <a:rPr lang="en-US" altLang="en-US" dirty="0" smtClean="0">
                <a:latin typeface="Comic Sans MS" pitchFamily="66" charset="0"/>
              </a:rPr>
              <a:t>allows us to create a “</a:t>
            </a:r>
            <a:r>
              <a:rPr lang="en-US" altLang="en-US" dirty="0" smtClean="0">
                <a:solidFill>
                  <a:schemeClr val="tx1"/>
                </a:solidFill>
                <a:latin typeface="Comic Sans MS" pitchFamily="66" charset="0"/>
              </a:rPr>
              <a:t>confidence interval</a:t>
            </a:r>
            <a:r>
              <a:rPr lang="en-US" altLang="en-US" dirty="0" smtClean="0">
                <a:latin typeface="Comic Sans MS" pitchFamily="66" charset="0"/>
              </a:rPr>
              <a:t>” for values of </a:t>
            </a:r>
            <a:r>
              <a:rPr lang="el-GR" i="1" dirty="0" smtClean="0"/>
              <a:t>μ</a:t>
            </a:r>
            <a:r>
              <a:rPr lang="en-US" i="1" dirty="0" smtClean="0"/>
              <a:t> </a:t>
            </a:r>
            <a:endParaRPr lang="en-US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6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Confidence Intervals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219200"/>
                <a:ext cx="8458200" cy="5638800"/>
              </a:xfrm>
            </p:spPr>
            <p:txBody>
              <a:bodyPr/>
              <a:lstStyle/>
              <a:p>
                <a:pPr eaLnBrk="1" hangingPunct="1"/>
                <a:r>
                  <a:rPr lang="en-US" altLang="en-US" dirty="0" smtClean="0">
                    <a:latin typeface="Comic Sans MS" pitchFamily="66" charset="0"/>
                  </a:rPr>
                  <a:t>Confidence interval formula:</a:t>
                </a:r>
              </a:p>
              <a:p>
                <a:pPr eaLnBrk="1" hangingPunct="1"/>
                <a:endParaRPr lang="en-US" altLang="en-US" sz="2000" dirty="0">
                  <a:latin typeface="Comic Sans MS" pitchFamily="66" charset="0"/>
                </a:endParaRPr>
              </a:p>
              <a:p>
                <a:pPr algn="ctr" eaLnBrk="1" hangingPunct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dirty="0">
                    <a:latin typeface="Comic Sans MS" pitchFamily="66" charset="0"/>
                  </a:rPr>
                  <a:t> - 2s/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altLang="en-US" dirty="0">
                            <a:latin typeface="Comic Sans MS" pitchFamily="66" charset="0"/>
                          </a:rPr>
                          <m:t>n</m:t>
                        </m:r>
                      </m:e>
                    </m:rad>
                  </m:oMath>
                </a14:m>
                <a:r>
                  <a:rPr lang="en-US" altLang="en-US" dirty="0" smtClean="0">
                    <a:latin typeface="Comic Sans MS" pitchFamily="66" charset="0"/>
                  </a:rPr>
                  <a:t> ≤ </a:t>
                </a:r>
                <a:r>
                  <a:rPr lang="el-GR" i="1" dirty="0"/>
                  <a:t>μ</a:t>
                </a:r>
                <a:r>
                  <a:rPr lang="en-US" altLang="en-US" dirty="0" smtClean="0">
                    <a:latin typeface="Comic Sans MS" pitchFamily="66" charset="0"/>
                  </a:rPr>
                  <a:t> ≤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dirty="0">
                    <a:latin typeface="Comic Sans MS" pitchFamily="66" charset="0"/>
                  </a:rPr>
                  <a:t> </a:t>
                </a:r>
                <a:r>
                  <a:rPr lang="en-US" altLang="en-US" dirty="0" smtClean="0">
                    <a:latin typeface="Comic Sans MS" pitchFamily="66" charset="0"/>
                  </a:rPr>
                  <a:t>+ </a:t>
                </a:r>
                <a:r>
                  <a:rPr lang="en-US" altLang="en-US" dirty="0">
                    <a:latin typeface="Comic Sans MS" pitchFamily="66" charset="0"/>
                  </a:rPr>
                  <a:t>2s/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altLang="en-US" dirty="0">
                            <a:latin typeface="Comic Sans MS" pitchFamily="66" charset="0"/>
                          </a:rPr>
                          <m:t>n</m:t>
                        </m:r>
                      </m:e>
                    </m:rad>
                  </m:oMath>
                </a14:m>
                <a:r>
                  <a:rPr lang="en-US" altLang="en-US" dirty="0">
                    <a:latin typeface="Comic Sans MS" pitchFamily="66" charset="0"/>
                  </a:rPr>
                  <a:t> </a:t>
                </a:r>
                <a:endParaRPr lang="en-US" altLang="en-US" dirty="0" smtClean="0">
                  <a:latin typeface="Comic Sans MS" pitchFamily="66" charset="0"/>
                </a:endParaRPr>
              </a:p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</a:rPr>
                  <a:t>or</a:t>
                </a:r>
              </a:p>
              <a:p>
                <a:pPr algn="ctr" eaLnBrk="1" hangingPunct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dirty="0">
                    <a:latin typeface="Comic Sans MS" pitchFamily="66" charset="0"/>
                  </a:rPr>
                  <a:t> - </a:t>
                </a:r>
                <a:r>
                  <a:rPr lang="en-US" altLang="en-US" dirty="0" smtClean="0">
                    <a:latin typeface="Comic Sans MS" pitchFamily="66" charset="0"/>
                  </a:rPr>
                  <a:t>2se </a:t>
                </a:r>
                <a:r>
                  <a:rPr lang="en-US" altLang="en-US" dirty="0">
                    <a:latin typeface="Comic Sans MS" pitchFamily="66" charset="0"/>
                  </a:rPr>
                  <a:t>≤ </a:t>
                </a:r>
                <a:r>
                  <a:rPr lang="el-GR" i="1" dirty="0"/>
                  <a:t>μ</a:t>
                </a:r>
                <a:r>
                  <a:rPr lang="en-US" altLang="en-US" dirty="0">
                    <a:latin typeface="Comic Sans MS" pitchFamily="66" charset="0"/>
                  </a:rPr>
                  <a:t> ≤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dirty="0">
                    <a:latin typeface="Comic Sans MS" pitchFamily="66" charset="0"/>
                  </a:rPr>
                  <a:t> + </a:t>
                </a:r>
                <a:r>
                  <a:rPr lang="en-US" altLang="en-US" dirty="0" smtClean="0">
                    <a:latin typeface="Comic Sans MS" pitchFamily="66" charset="0"/>
                  </a:rPr>
                  <a:t>2se</a:t>
                </a:r>
              </a:p>
              <a:p>
                <a:pPr algn="ctr" eaLnBrk="1" hangingPunct="1"/>
                <a:endParaRPr lang="en-US" altLang="en-US" sz="2000" dirty="0">
                  <a:latin typeface="Comic Sans MS" pitchFamily="66" charset="0"/>
                </a:endParaRPr>
              </a:p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</a:rPr>
                  <a:t>With a confidence level of 95</a:t>
                </a:r>
                <a:r>
                  <a:rPr lang="en-US" altLang="en-US" dirty="0">
                    <a:latin typeface="Comic Sans MS" pitchFamily="66" charset="0"/>
                  </a:rPr>
                  <a:t>%</a:t>
                </a:r>
              </a:p>
              <a:p>
                <a:pPr algn="ctr" eaLnBrk="1" hangingPunct="1"/>
                <a:endParaRPr lang="en-US" altLang="en-US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219200"/>
                <a:ext cx="8458200" cy="5638800"/>
              </a:xfrm>
              <a:blipFill rotWithShape="1">
                <a:blip r:embed="rId2"/>
                <a:stretch>
                  <a:fillRect l="-2522"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816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Confidence Intervals</a:t>
            </a:r>
            <a:endParaRPr lang="en-US" altLang="en-US" dirty="0" smtClean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458200" cy="5638800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The “2” in the equations is called the “</a:t>
            </a:r>
            <a:r>
              <a:rPr lang="en-US" altLang="en-US" dirty="0" smtClean="0">
                <a:solidFill>
                  <a:schemeClr val="tx1"/>
                </a:solidFill>
                <a:latin typeface="Comic Sans MS" pitchFamily="66" charset="0"/>
              </a:rPr>
              <a:t>critical value</a:t>
            </a:r>
            <a:r>
              <a:rPr lang="en-US" altLang="en-US" dirty="0" smtClean="0">
                <a:latin typeface="Comic Sans MS" pitchFamily="66" charset="0"/>
              </a:rPr>
              <a:t>”</a:t>
            </a:r>
          </a:p>
          <a:p>
            <a:pPr algn="ctr" eaLnBrk="1" hangingPunct="1"/>
            <a:endParaRPr lang="en-US" altLang="en-US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63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475642"/>
            <a:ext cx="69342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Confidence Intervals</a:t>
            </a:r>
            <a:endParaRPr lang="en-US" altLang="en-US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458200" cy="5638800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It comes from the normal curve, which gives us the 95%</a:t>
            </a:r>
            <a:endParaRPr lang="en-US" altLang="en-US" dirty="0">
              <a:latin typeface="Comic Sans MS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429000" y="6358378"/>
            <a:ext cx="266700" cy="304800"/>
          </a:xfrm>
          <a:prstGeom prst="ellipse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05600" y="6350592"/>
            <a:ext cx="266700" cy="304800"/>
          </a:xfrm>
          <a:prstGeom prst="ellipse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72400" y="4590192"/>
            <a:ext cx="762000" cy="515208"/>
          </a:xfrm>
          <a:prstGeom prst="ellipse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1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Confidence Intervals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3000"/>
                <a:ext cx="8229600" cy="5638800"/>
              </a:xfrm>
            </p:spPr>
            <p:txBody>
              <a:bodyPr/>
              <a:lstStyle/>
              <a:p>
                <a:pPr algn="ctr" eaLnBrk="1" hangingPunct="1">
                  <a:spcBef>
                    <a:spcPts val="0"/>
                  </a:spcBef>
                </a:pPr>
                <a:r>
                  <a:rPr lang="en-US" altLang="en-US" dirty="0">
                    <a:latin typeface="Comic Sans MS" pitchFamily="66" charset="0"/>
                  </a:rPr>
                  <a:t>2s/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altLang="en-US" dirty="0">
                            <a:latin typeface="Comic Sans MS" pitchFamily="66" charset="0"/>
                          </a:rPr>
                          <m:t>n</m:t>
                        </m:r>
                      </m:e>
                    </m:rad>
                  </m:oMath>
                </a14:m>
                <a:r>
                  <a:rPr lang="en-US" altLang="en-US" dirty="0" smtClean="0">
                    <a:latin typeface="Comic Sans MS" pitchFamily="66" charset="0"/>
                  </a:rPr>
                  <a:t> or 2se is called the </a:t>
                </a:r>
              </a:p>
              <a:p>
                <a:pPr algn="ctr" eaLnBrk="1" hangingPunct="1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“</a:t>
                </a:r>
                <a:r>
                  <a:rPr lang="en-US" altLang="en-US" dirty="0" smtClean="0">
                    <a:solidFill>
                      <a:schemeClr val="tx1"/>
                    </a:solidFill>
                    <a:latin typeface="Comic Sans MS" pitchFamily="66" charset="0"/>
                  </a:rPr>
                  <a:t>margin of error</a:t>
                </a:r>
                <a:r>
                  <a:rPr lang="en-US" altLang="en-US" dirty="0" smtClean="0">
                    <a:latin typeface="Comic Sans MS" pitchFamily="66" charset="0"/>
                  </a:rPr>
                  <a:t>”</a:t>
                </a:r>
                <a:endParaRPr lang="en-US" altLang="en-US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3000"/>
                <a:ext cx="8229600" cy="5638800"/>
              </a:xfrm>
              <a:blipFill rotWithShape="1">
                <a:blip r:embed="rId2"/>
                <a:stretch>
                  <a:fillRect t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19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The most popular continuous graph in statistics is the</a:t>
            </a: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NORMAL DISTRIBUTION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Normal Probability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3606800"/>
            <a:ext cx="7212013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3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What if we wanted a confidence level of 99%</a:t>
            </a:r>
            <a:endParaRPr lang="en-US" altLang="en-US" dirty="0">
              <a:latin typeface="Comic Sans MS" pitchFamily="66" charset="0"/>
            </a:endParaRPr>
          </a:p>
          <a:p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584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52700"/>
            <a:ext cx="69342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What if we wanted a confidence level of 99%</a:t>
            </a:r>
          </a:p>
          <a:p>
            <a:pPr algn="ctr" eaLnBrk="1" hangingPunct="1"/>
            <a:endParaRPr lang="en-US" altLang="en-US" sz="2000" dirty="0">
              <a:latin typeface="Comic Sans MS" pitchFamily="66" charset="0"/>
            </a:endParaRPr>
          </a:p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We’d use a value 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>
                <a:latin typeface="Comic Sans MS" pitchFamily="66" charset="0"/>
              </a:rPr>
              <a:t>of “3” 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>
                <a:latin typeface="Comic Sans MS" pitchFamily="66" charset="0"/>
              </a:rPr>
              <a:t>rather 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>
                <a:latin typeface="Comic Sans MS" pitchFamily="66" charset="0"/>
              </a:rPr>
              <a:t>than 2</a:t>
            </a:r>
            <a:endParaRPr lang="en-US" altLang="en-US" dirty="0">
              <a:latin typeface="Comic Sans MS" pitchFamily="66" charset="0"/>
            </a:endParaRPr>
          </a:p>
          <a:p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7" name="Oval 6"/>
          <p:cNvSpPr/>
          <p:nvPr/>
        </p:nvSpPr>
        <p:spPr>
          <a:xfrm>
            <a:off x="2705100" y="6400800"/>
            <a:ext cx="266700" cy="304800"/>
          </a:xfrm>
          <a:prstGeom prst="ellipse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886700" y="6400800"/>
            <a:ext cx="266700" cy="304800"/>
          </a:xfrm>
          <a:prstGeom prst="ellipse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24200" y="4800600"/>
            <a:ext cx="762000" cy="515208"/>
          </a:xfrm>
          <a:prstGeom prst="ellipse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3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For most scientific purposes, 95% is “good-</a:t>
            </a:r>
            <a:r>
              <a:rPr lang="en-US" altLang="en-US" dirty="0" err="1" smtClean="0">
                <a:latin typeface="Comic Sans MS" pitchFamily="66" charset="0"/>
              </a:rPr>
              <a:t>enuff</a:t>
            </a:r>
            <a:r>
              <a:rPr lang="en-US" altLang="en-US" dirty="0" smtClean="0">
                <a:latin typeface="Comic Sans MS" pitchFamily="66" charset="0"/>
              </a:rPr>
              <a:t>”</a:t>
            </a:r>
          </a:p>
          <a:p>
            <a:pPr algn="ctr" eaLnBrk="1" hangingPunct="1"/>
            <a:endParaRPr lang="en-US" altLang="en-US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In the law, 98% is required for a criminal case</a:t>
            </a:r>
          </a:p>
          <a:p>
            <a:pPr algn="ctr" eaLnBrk="1" hangingPunct="1"/>
            <a:endParaRPr lang="en-US" altLang="en-US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In medicine, 99% is required</a:t>
            </a:r>
            <a:endParaRPr lang="en-US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0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</a:rPr>
                  <a:t>For a 95% confidence interval, 95% of the values of </a:t>
                </a:r>
                <a:r>
                  <a:rPr lang="el-GR" i="1" dirty="0"/>
                  <a:t>μ</a:t>
                </a:r>
                <a:r>
                  <a:rPr lang="en-US" altLang="en-US" dirty="0">
                    <a:latin typeface="Comic Sans MS" pitchFamily="66" charset="0"/>
                  </a:rPr>
                  <a:t> </a:t>
                </a:r>
                <a:r>
                  <a:rPr lang="en-US" altLang="en-US" dirty="0" smtClean="0">
                    <a:latin typeface="Comic Sans MS" pitchFamily="66" charset="0"/>
                  </a:rPr>
                  <a:t>will be within 2se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US" altLang="en-US" dirty="0">
                  <a:latin typeface="Comic Sans MS" pitchFamily="66" charset="0"/>
                </a:endParaRPr>
              </a:p>
              <a:p>
                <a:pPr algn="ctr" eaLnBrk="1" hangingPunct="1"/>
                <a:endParaRPr lang="en-US" altLang="en-US" dirty="0">
                  <a:latin typeface="Comic Sans MS" pitchFamily="66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22" t="-1946" r="-3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93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If we use the confidence interval to estimate a likely range for true values of </a:t>
            </a:r>
            <a:r>
              <a:rPr lang="el-GR" i="1" dirty="0" smtClean="0"/>
              <a:t>μ</a:t>
            </a:r>
            <a:r>
              <a:rPr lang="en-US" altLang="en-US" dirty="0" smtClean="0">
                <a:latin typeface="Comic Sans MS" pitchFamily="66" charset="0"/>
              </a:rPr>
              <a:t>, we will be right 95% of the time</a:t>
            </a:r>
            <a:endParaRPr lang="en-US" altLang="en-US" dirty="0">
              <a:latin typeface="Comic Sans MS" pitchFamily="66" charset="0"/>
            </a:endParaRPr>
          </a:p>
          <a:p>
            <a:pPr algn="ctr" eaLnBrk="1" hangingPunct="1"/>
            <a:endParaRPr lang="en-US" altLang="en-US" dirty="0">
              <a:latin typeface="Comic Sans MS" pitchFamily="66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692"/>
            <a:ext cx="3238500" cy="322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15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5800"/>
            <a:ext cx="40005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Confidence Intervals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For a 95% confidence interval, we will be </a:t>
            </a:r>
            <a:endParaRPr lang="en-US" altLang="en-US" dirty="0" smtClean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 smtClean="0">
                <a:solidFill>
                  <a:schemeClr val="tx1"/>
                </a:solidFill>
                <a:latin typeface="Comic Sans MS" pitchFamily="66" charset="0"/>
              </a:rPr>
              <a:t>WRONG</a:t>
            </a:r>
            <a:r>
              <a:rPr lang="en-US" altLang="en-US" dirty="0" smtClean="0">
                <a:latin typeface="Comic Sans MS" pitchFamily="66" charset="0"/>
              </a:rPr>
              <a:t> </a:t>
            </a:r>
          </a:p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       5</a:t>
            </a:r>
            <a:r>
              <a:rPr lang="en-US" altLang="en-US" dirty="0">
                <a:latin typeface="Comic Sans MS" pitchFamily="66" charset="0"/>
              </a:rPr>
              <a:t>% of the time</a:t>
            </a:r>
          </a:p>
          <a:p>
            <a:pPr algn="ctr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05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6388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For </a:t>
            </a:r>
            <a:r>
              <a:rPr lang="en-US" altLang="en-US" dirty="0">
                <a:latin typeface="Comic Sans MS" pitchFamily="66" charset="0"/>
              </a:rPr>
              <a:t>a 99% </a:t>
            </a:r>
            <a:r>
              <a:rPr lang="en-US" altLang="en-US" dirty="0" smtClean="0">
                <a:latin typeface="Comic Sans MS" pitchFamily="66" charset="0"/>
              </a:rPr>
              <a:t>confidence interval, how much of the time will we be wrong? </a:t>
            </a:r>
            <a:endParaRPr lang="en-US" altLang="en-US" dirty="0">
              <a:latin typeface="Comic Sans MS" pitchFamily="66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61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6388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For </a:t>
            </a:r>
            <a:r>
              <a:rPr lang="en-US" altLang="en-US" dirty="0">
                <a:latin typeface="Comic Sans MS" pitchFamily="66" charset="0"/>
              </a:rPr>
              <a:t>a 99% </a:t>
            </a:r>
            <a:r>
              <a:rPr lang="en-US" altLang="en-US" dirty="0" smtClean="0">
                <a:latin typeface="Comic Sans MS" pitchFamily="66" charset="0"/>
              </a:rPr>
              <a:t>confidence interval, how much of the time will we be wrong?</a:t>
            </a:r>
          </a:p>
          <a:p>
            <a:pPr algn="ctr" eaLnBrk="1" hangingPunct="1"/>
            <a:endParaRPr lang="en-US" altLang="en-US" sz="2000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we will be wrong 1% of the time</a:t>
            </a:r>
          </a:p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 </a:t>
            </a:r>
            <a:endParaRPr lang="en-US" altLang="en-US" dirty="0">
              <a:latin typeface="Comic Sans MS" pitchFamily="66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538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Confidence Intervals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The percent of time we are willing to be wrong is called </a:t>
            </a:r>
          </a:p>
          <a:p>
            <a:pPr algn="ctr" eaLnBrk="1" hangingPunct="1"/>
            <a:endParaRPr lang="en-US" altLang="en-US" sz="2000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“</a:t>
            </a:r>
            <a:r>
              <a:rPr lang="el-GR" altLang="en-US" dirty="0">
                <a:latin typeface="Lucida Sans Unicode" pitchFamily="34" charset="0"/>
              </a:rPr>
              <a:t>α</a:t>
            </a:r>
            <a:r>
              <a:rPr lang="en-US" altLang="en-US" dirty="0">
                <a:latin typeface="Comic Sans MS" pitchFamily="66" charset="0"/>
              </a:rPr>
              <a:t>”</a:t>
            </a: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(“alpha”)</a:t>
            </a:r>
          </a:p>
          <a:p>
            <a:pPr algn="ctr" eaLnBrk="1" hangingPunct="1"/>
            <a:endParaRPr lang="en-US" altLang="en-US" sz="2000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or “the </a:t>
            </a:r>
            <a:r>
              <a:rPr lang="el-GR" altLang="en-US" dirty="0">
                <a:latin typeface="Lucida Sans Unicode" pitchFamily="34" charset="0"/>
              </a:rPr>
              <a:t>α</a:t>
            </a:r>
            <a:r>
              <a:rPr lang="en-US" altLang="en-US" dirty="0">
                <a:latin typeface="Comic Sans MS" pitchFamily="66" charset="0"/>
              </a:rPr>
              <a:t>-level”</a:t>
            </a:r>
          </a:p>
        </p:txBody>
      </p:sp>
    </p:spTree>
    <p:extLst>
      <p:ext uri="{BB962C8B-B14F-4D97-AF65-F5344CB8AC3E}">
        <p14:creationId xmlns:p14="http://schemas.microsoft.com/office/powerpoint/2010/main" val="347220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Everyday use of confidence intervals:</a:t>
            </a:r>
          </a:p>
          <a:p>
            <a:pPr algn="ctr" eaLnBrk="1" hangingPunct="1"/>
            <a:endParaRPr lang="en-US" altLang="en-US" sz="2000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You will frequently hear that a poll has a candidate ahead by 10 points with a margin of error of 3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82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Normal </a:t>
            </a:r>
            <a:r>
              <a:rPr lang="en-US" dirty="0" smtClean="0"/>
              <a:t>Probability</a:t>
            </a:r>
            <a:endParaRPr lang="en-US" altLang="en-US" dirty="0" smtClean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Two descriptive statistics completely define </a:t>
            </a:r>
            <a:r>
              <a:rPr lang="en-US" altLang="en-US" dirty="0" smtClean="0">
                <a:latin typeface="Comic Sans MS" pitchFamily="66" charset="0"/>
              </a:rPr>
              <a:t>the shape of a </a:t>
            </a:r>
            <a:r>
              <a:rPr lang="en-US" altLang="en-US" dirty="0">
                <a:latin typeface="Comic Sans MS" pitchFamily="66" charset="0"/>
              </a:rPr>
              <a:t>normal distribution:</a:t>
            </a:r>
          </a:p>
          <a:p>
            <a:pPr algn="ctr" eaLnBrk="1" hangingPunct="1"/>
            <a:endParaRPr lang="en-US" altLang="en-US" sz="1800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Mean µ</a:t>
            </a: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Standard deviation </a:t>
            </a:r>
            <a:r>
              <a:rPr lang="el-GR" altLang="en-US" dirty="0">
                <a:latin typeface="Comic Sans MS" pitchFamily="66" charset="0"/>
              </a:rPr>
              <a:t>σ</a:t>
            </a:r>
            <a:endParaRPr lang="en-US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62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This means:</a:t>
            </a:r>
          </a:p>
          <a:p>
            <a:pPr algn="ctr" eaLnBrk="1" hangingPunct="1"/>
            <a:endParaRPr lang="en-US" altLang="en-US" sz="1000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10-3 ≤ true difference ≤ 10+3 </a:t>
            </a:r>
          </a:p>
          <a:p>
            <a:pPr algn="ctr" eaLnBrk="1" hangingPunct="1"/>
            <a:endParaRPr lang="en-US" altLang="en-US" sz="1000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Or, the true difference is </a:t>
            </a: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between 7 and 13 points </a:t>
            </a: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(with 95% likelihood)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39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229600" cy="5638800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dirty="0" smtClean="0"/>
                  <a:t>Find a 95% confidence interval for </a:t>
                </a:r>
                <a:r>
                  <a:rPr lang="el-GR" i="1" dirty="0" smtClean="0"/>
                  <a:t>μ</a:t>
                </a:r>
                <a:r>
                  <a:rPr lang="en-US" i="1" dirty="0" smtClean="0"/>
                  <a:t>  </a:t>
                </a:r>
                <a:r>
                  <a:rPr lang="en-US" dirty="0" smtClean="0"/>
                  <a:t>given: 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 smtClean="0"/>
                  <a:t> = 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en-US" dirty="0" smtClean="0"/>
                  <a:t>			s = 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</a:t>
                </a:r>
                <a:r>
                  <a:rPr lang="en-US" dirty="0" smtClean="0"/>
                  <a:t>			n = 25</a:t>
                </a:r>
              </a:p>
              <a:p>
                <a:endParaRPr lang="en-US" sz="2000" dirty="0"/>
              </a:p>
              <a:p>
                <a:r>
                  <a:rPr lang="en-US" dirty="0" smtClean="0"/>
                  <a:t>Can we assume normality?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229600" cy="5638800"/>
              </a:xfrm>
              <a:blipFill rotWithShape="1">
                <a:blip r:embed="rId2"/>
                <a:stretch>
                  <a:fillRect l="-2593" t="-1946" r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417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229600" cy="5638800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dirty="0"/>
                  <a:t>Find a 95% confidence interval for </a:t>
                </a:r>
                <a:r>
                  <a:rPr lang="el-GR" i="1" dirty="0"/>
                  <a:t>μ</a:t>
                </a:r>
                <a:r>
                  <a:rPr lang="en-US" i="1" dirty="0"/>
                  <a:t>  </a:t>
                </a:r>
                <a:r>
                  <a:rPr lang="en-US" dirty="0"/>
                  <a:t>given: 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= 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s = 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n = 25</a:t>
                </a:r>
              </a:p>
              <a:p>
                <a:endParaRPr lang="en-US" sz="2000" dirty="0"/>
              </a:p>
              <a:p>
                <a:r>
                  <a:rPr lang="en-US" dirty="0" smtClean="0"/>
                  <a:t>Can </a:t>
                </a:r>
                <a:r>
                  <a:rPr lang="en-US" dirty="0"/>
                  <a:t>we assume normality</a:t>
                </a:r>
                <a:r>
                  <a:rPr lang="en-US" dirty="0" smtClean="0"/>
                  <a:t>?</a:t>
                </a:r>
              </a:p>
              <a:p>
                <a:r>
                  <a:rPr lang="en-US" dirty="0"/>
                  <a:t>	</a:t>
                </a:r>
                <a:r>
                  <a:rPr lang="en-US" dirty="0" smtClean="0"/>
                  <a:t>yes, because n&gt;20 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229600" cy="5638800"/>
              </a:xfrm>
              <a:blipFill rotWithShape="1">
                <a:blip r:embed="rId2"/>
                <a:stretch>
                  <a:fillRect l="-2593" t="-1946" r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718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229600" cy="5638800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dirty="0"/>
                  <a:t>Find a 95% confidence interval for </a:t>
                </a:r>
                <a:r>
                  <a:rPr lang="el-GR" i="1" dirty="0"/>
                  <a:t>μ</a:t>
                </a:r>
                <a:r>
                  <a:rPr lang="en-US" i="1" dirty="0"/>
                  <a:t>  </a:t>
                </a:r>
                <a:r>
                  <a:rPr lang="en-US" dirty="0"/>
                  <a:t>given: 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= 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s = 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n = 25</a:t>
                </a:r>
              </a:p>
              <a:p>
                <a:endParaRPr lang="en-US" sz="2000" dirty="0"/>
              </a:p>
              <a:p>
                <a:r>
                  <a:rPr lang="en-US" dirty="0" smtClean="0"/>
                  <a:t>What is the </a:t>
                </a:r>
                <a:r>
                  <a:rPr lang="el-GR" altLang="en-US" dirty="0" smtClean="0">
                    <a:latin typeface="Lucida Sans Unicode" pitchFamily="34" charset="0"/>
                  </a:rPr>
                  <a:t>α</a:t>
                </a:r>
                <a:r>
                  <a:rPr lang="en-US" dirty="0" smtClean="0"/>
                  <a:t>-level?</a:t>
                </a:r>
              </a:p>
              <a:p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229600" cy="5638800"/>
              </a:xfrm>
              <a:blipFill rotWithShape="1">
                <a:blip r:embed="rId2"/>
                <a:stretch>
                  <a:fillRect l="-2593" t="-1946" r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07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229600" cy="5638800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dirty="0"/>
                  <a:t>Find a 95% confidence interval for </a:t>
                </a:r>
                <a:r>
                  <a:rPr lang="el-GR" i="1" dirty="0"/>
                  <a:t>μ</a:t>
                </a:r>
                <a:r>
                  <a:rPr lang="en-US" i="1" dirty="0"/>
                  <a:t>  </a:t>
                </a:r>
                <a:r>
                  <a:rPr lang="en-US" dirty="0"/>
                  <a:t>given: 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= 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s = 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n = 25</a:t>
                </a:r>
              </a:p>
              <a:p>
                <a:endParaRPr lang="en-US" sz="2000" dirty="0"/>
              </a:p>
              <a:p>
                <a:r>
                  <a:rPr lang="en-US" dirty="0" smtClean="0"/>
                  <a:t>What is the </a:t>
                </a:r>
                <a:r>
                  <a:rPr lang="el-GR" altLang="en-US" dirty="0" smtClean="0">
                    <a:latin typeface="Lucida Sans Unicode" pitchFamily="34" charset="0"/>
                  </a:rPr>
                  <a:t>α</a:t>
                </a:r>
                <a:r>
                  <a:rPr lang="en-US" dirty="0" smtClean="0"/>
                  <a:t>-level?</a:t>
                </a:r>
              </a:p>
              <a:p>
                <a:r>
                  <a:rPr lang="en-US" dirty="0"/>
                  <a:t>	</a:t>
                </a:r>
                <a:r>
                  <a:rPr lang="en-US" dirty="0" smtClean="0"/>
                  <a:t>5%</a:t>
                </a:r>
              </a:p>
              <a:p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229600" cy="5638800"/>
              </a:xfrm>
              <a:blipFill rotWithShape="1">
                <a:blip r:embed="rId2"/>
                <a:stretch>
                  <a:fillRect l="-2593" t="-1946" r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296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229600" cy="5638800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dirty="0"/>
                  <a:t>Find a 95% confidence interval for </a:t>
                </a:r>
                <a:r>
                  <a:rPr lang="el-GR" i="1" dirty="0"/>
                  <a:t>μ</a:t>
                </a:r>
                <a:r>
                  <a:rPr lang="en-US" i="1" dirty="0"/>
                  <a:t>  </a:t>
                </a:r>
                <a:r>
                  <a:rPr lang="en-US" dirty="0"/>
                  <a:t>given: 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= 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s = 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n = 25</a:t>
                </a:r>
              </a:p>
              <a:p>
                <a:endParaRPr lang="en-US" sz="2000" dirty="0"/>
              </a:p>
              <a:p>
                <a:r>
                  <a:rPr lang="en-US" dirty="0" smtClean="0"/>
                  <a:t>What is the critical value?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229600" cy="5638800"/>
              </a:xfrm>
              <a:blipFill rotWithShape="1">
                <a:blip r:embed="rId2"/>
                <a:stretch>
                  <a:fillRect l="-2593" t="-1946" r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643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229600" cy="5638800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dirty="0"/>
                  <a:t>Find a 95% confidence interval for </a:t>
                </a:r>
                <a:r>
                  <a:rPr lang="el-GR" i="1" dirty="0"/>
                  <a:t>μ</a:t>
                </a:r>
                <a:r>
                  <a:rPr lang="en-US" i="1" dirty="0"/>
                  <a:t>  </a:t>
                </a:r>
                <a:r>
                  <a:rPr lang="en-US" dirty="0"/>
                  <a:t>given: 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= 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s = 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n = 25</a:t>
                </a:r>
              </a:p>
              <a:p>
                <a:endParaRPr lang="en-US" sz="2000" dirty="0"/>
              </a:p>
              <a:p>
                <a:r>
                  <a:rPr lang="en-US" dirty="0" smtClean="0"/>
                  <a:t>What is the critical value? </a:t>
                </a:r>
                <a:endParaRPr lang="en-US" dirty="0"/>
              </a:p>
              <a:p>
                <a:r>
                  <a:rPr lang="en-US" dirty="0" smtClean="0"/>
                  <a:t>	2, because we want a 95% </a:t>
                </a:r>
              </a:p>
              <a:p>
                <a:r>
                  <a:rPr lang="en-US" dirty="0"/>
                  <a:t>	</a:t>
                </a:r>
                <a:r>
                  <a:rPr lang="en-US" dirty="0" smtClean="0"/>
                  <a:t>   confidence interval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229600" cy="5638800"/>
              </a:xfrm>
              <a:blipFill rotWithShape="1">
                <a:blip r:embed="rId2"/>
                <a:stretch>
                  <a:fillRect l="-2593" t="-1946" r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8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686800" cy="5638800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dirty="0"/>
                  <a:t>Find a 95% confidence interval for </a:t>
                </a:r>
                <a:r>
                  <a:rPr lang="el-GR" i="1" dirty="0"/>
                  <a:t>μ</a:t>
                </a:r>
                <a:r>
                  <a:rPr lang="en-US" i="1" dirty="0"/>
                  <a:t>  </a:t>
                </a:r>
                <a:r>
                  <a:rPr lang="en-US" dirty="0"/>
                  <a:t>given: 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= 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s = 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n = 25</a:t>
                </a:r>
              </a:p>
              <a:p>
                <a:endParaRPr lang="en-US" sz="2000" dirty="0"/>
              </a:p>
              <a:p>
                <a:r>
                  <a:rPr lang="en-US" dirty="0" smtClean="0"/>
                  <a:t>What is the standard error? </a:t>
                </a:r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686800" cy="5638800"/>
              </a:xfrm>
              <a:blipFill rotWithShape="1">
                <a:blip r:embed="rId2"/>
                <a:stretch>
                  <a:fillRect l="-2456"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827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686800" cy="5638800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dirty="0"/>
                  <a:t>Find a 95% confidence interval for </a:t>
                </a:r>
                <a:r>
                  <a:rPr lang="el-GR" i="1" dirty="0"/>
                  <a:t>μ</a:t>
                </a:r>
                <a:r>
                  <a:rPr lang="en-US" i="1" dirty="0"/>
                  <a:t>  </a:t>
                </a:r>
                <a:r>
                  <a:rPr lang="en-US" dirty="0"/>
                  <a:t>given: 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= 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s = 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n = 25</a:t>
                </a:r>
              </a:p>
              <a:p>
                <a:endParaRPr lang="en-US" sz="2000" dirty="0"/>
              </a:p>
              <a:p>
                <a:r>
                  <a:rPr lang="en-US" dirty="0" smtClean="0"/>
                  <a:t>What </a:t>
                </a:r>
                <a:r>
                  <a:rPr lang="en-US" dirty="0"/>
                  <a:t>is the </a:t>
                </a:r>
                <a:r>
                  <a:rPr lang="en-US" dirty="0" smtClean="0"/>
                  <a:t>standard error? </a:t>
                </a:r>
                <a:endParaRPr lang="en-US" dirty="0"/>
              </a:p>
              <a:p>
                <a:r>
                  <a:rPr lang="en-US" dirty="0"/>
                  <a:t>	</a:t>
                </a:r>
                <a:r>
                  <a:rPr lang="en-US" altLang="en-US" dirty="0">
                    <a:latin typeface="Comic Sans MS" pitchFamily="66" charset="0"/>
                  </a:rPr>
                  <a:t>s/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altLang="en-US" dirty="0">
                            <a:latin typeface="Comic Sans MS" pitchFamily="66" charset="0"/>
                          </a:rPr>
                          <m:t>n</m:t>
                        </m:r>
                      </m:e>
                    </m:rad>
                  </m:oMath>
                </a14:m>
                <a:r>
                  <a:rPr lang="en-US" dirty="0" smtClean="0"/>
                  <a:t> = </a:t>
                </a:r>
                <a:r>
                  <a:rPr lang="en-US" altLang="en-US" dirty="0" smtClean="0">
                    <a:latin typeface="Comic Sans MS" pitchFamily="66" charset="0"/>
                  </a:rPr>
                  <a:t>5</a:t>
                </a:r>
                <a:r>
                  <a:rPr lang="en-US" altLang="en-US" dirty="0">
                    <a:latin typeface="Comic Sans MS" pitchFamily="66" charset="0"/>
                  </a:rPr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altLang="en-US" dirty="0">
                            <a:latin typeface="Comic Sans MS" pitchFamily="66" charset="0"/>
                          </a:rPr>
                          <m:t>25</m:t>
                        </m:r>
                      </m:e>
                    </m:rad>
                  </m:oMath>
                </a14:m>
                <a:r>
                  <a:rPr lang="en-US" dirty="0" smtClean="0"/>
                  <a:t> = 5/5 = 1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686800" cy="5638800"/>
              </a:xfrm>
              <a:blipFill rotWithShape="1">
                <a:blip r:embed="rId2"/>
                <a:stretch>
                  <a:fillRect l="-2456"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94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686800" cy="5638800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dirty="0"/>
                  <a:t>Find a 95% confidence interval for </a:t>
                </a:r>
                <a:r>
                  <a:rPr lang="el-GR" i="1" dirty="0"/>
                  <a:t>μ</a:t>
                </a:r>
                <a:r>
                  <a:rPr lang="en-US" i="1" dirty="0"/>
                  <a:t>  </a:t>
                </a:r>
                <a:r>
                  <a:rPr lang="en-US" dirty="0"/>
                  <a:t>given: 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= 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s = 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n = 25</a:t>
                </a:r>
              </a:p>
              <a:p>
                <a:endParaRPr lang="en-US" sz="2000" dirty="0"/>
              </a:p>
              <a:p>
                <a:r>
                  <a:rPr lang="en-US" dirty="0" smtClean="0"/>
                  <a:t>What is the margin of error? </a:t>
                </a:r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686800" cy="5638800"/>
              </a:xfrm>
              <a:blipFill rotWithShape="1">
                <a:blip r:embed="rId2"/>
                <a:stretch>
                  <a:fillRect l="-2456"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690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0513"/>
            <a:ext cx="82296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12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686800" cy="5638800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dirty="0" smtClean="0"/>
                  <a:t>Find a 95% confidence interval for </a:t>
                </a:r>
                <a:r>
                  <a:rPr lang="el-GR" i="1" dirty="0"/>
                  <a:t>μ</a:t>
                </a:r>
                <a:r>
                  <a:rPr lang="en-US" i="1" dirty="0"/>
                  <a:t>  </a:t>
                </a:r>
                <a:r>
                  <a:rPr lang="en-US" dirty="0"/>
                  <a:t>given: 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= 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s = 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n = 25</a:t>
                </a:r>
              </a:p>
              <a:p>
                <a:endParaRPr lang="en-US" sz="2000" dirty="0"/>
              </a:p>
              <a:p>
                <a:r>
                  <a:rPr lang="en-US" dirty="0" smtClean="0"/>
                  <a:t>What </a:t>
                </a:r>
                <a:r>
                  <a:rPr lang="en-US" dirty="0"/>
                  <a:t>is the margin of error? 	</a:t>
                </a:r>
                <a:r>
                  <a:rPr lang="en-US" altLang="en-US" dirty="0" smtClean="0">
                    <a:latin typeface="Comic Sans MS" pitchFamily="66" charset="0"/>
                  </a:rPr>
                  <a:t>2se = 2(1) = 2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686800" cy="5638800"/>
              </a:xfrm>
              <a:blipFill rotWithShape="1">
                <a:blip r:embed="rId2"/>
                <a:stretch>
                  <a:fillRect l="-2456"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789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686800" cy="5638800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dirty="0"/>
                  <a:t>Find a 95% confidence interval for </a:t>
                </a:r>
                <a:r>
                  <a:rPr lang="el-GR" i="1" dirty="0"/>
                  <a:t>μ</a:t>
                </a:r>
                <a:r>
                  <a:rPr lang="en-US" i="1" dirty="0"/>
                  <a:t>  </a:t>
                </a:r>
                <a:r>
                  <a:rPr lang="en-US" dirty="0"/>
                  <a:t>given: 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= 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s = 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n = 25</a:t>
                </a:r>
              </a:p>
              <a:p>
                <a:endParaRPr lang="en-US" sz="1700" dirty="0"/>
              </a:p>
              <a:p>
                <a:r>
                  <a:rPr lang="en-US" dirty="0" smtClean="0"/>
                  <a:t>What </a:t>
                </a:r>
                <a:r>
                  <a:rPr lang="en-US" dirty="0"/>
                  <a:t>is the </a:t>
                </a:r>
                <a:r>
                  <a:rPr lang="en-US" dirty="0" smtClean="0"/>
                  <a:t>confidence interval? </a:t>
                </a:r>
                <a:endParaRPr lang="en-US" dirty="0"/>
              </a:p>
              <a:p>
                <a:r>
                  <a:rPr lang="en-US" dirty="0"/>
                  <a:t>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686800" cy="5638800"/>
              </a:xfrm>
              <a:blipFill rotWithShape="1">
                <a:blip r:embed="rId2"/>
                <a:stretch>
                  <a:fillRect l="-2456" t="-1946" r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867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686800" cy="6019800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dirty="0"/>
                  <a:t>Find a 95% confidence interval for </a:t>
                </a:r>
                <a:r>
                  <a:rPr lang="el-GR" i="1" dirty="0"/>
                  <a:t>μ</a:t>
                </a:r>
                <a:r>
                  <a:rPr lang="en-US" i="1" dirty="0"/>
                  <a:t>  </a:t>
                </a:r>
                <a:r>
                  <a:rPr lang="en-US" dirty="0"/>
                  <a:t>given: 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= 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s = 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n = </a:t>
                </a:r>
                <a:r>
                  <a:rPr lang="en-US" dirty="0" smtClean="0"/>
                  <a:t>25</a:t>
                </a:r>
              </a:p>
              <a:p>
                <a:pPr>
                  <a:spcBef>
                    <a:spcPts val="0"/>
                  </a:spcBef>
                </a:pPr>
                <a:endParaRPr lang="en-US" sz="2000" dirty="0"/>
              </a:p>
              <a:p>
                <a:r>
                  <a:rPr lang="en-US" dirty="0" smtClean="0"/>
                  <a:t>What </a:t>
                </a:r>
                <a:r>
                  <a:rPr lang="en-US" dirty="0"/>
                  <a:t>is the confidence interval</a:t>
                </a:r>
                <a:r>
                  <a:rPr lang="en-US" dirty="0" smtClean="0"/>
                  <a:t>?</a:t>
                </a:r>
              </a:p>
              <a:p>
                <a:pPr>
                  <a:spcBef>
                    <a:spcPts val="0"/>
                  </a:spcBef>
                </a:pPr>
                <a:r>
                  <a:rPr lang="en-US" altLang="en-US" dirty="0" smtClean="0">
                    <a:cs typeface="Times New Roman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dirty="0">
                    <a:latin typeface="Comic Sans MS" pitchFamily="66" charset="0"/>
                  </a:rPr>
                  <a:t> - 2s/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altLang="en-US" dirty="0">
                            <a:latin typeface="Comic Sans MS" pitchFamily="66" charset="0"/>
                          </a:rPr>
                          <m:t>n</m:t>
                        </m:r>
                      </m:e>
                    </m:rad>
                  </m:oMath>
                </a14:m>
                <a:r>
                  <a:rPr lang="en-US" altLang="en-US" dirty="0">
                    <a:latin typeface="Comic Sans MS" pitchFamily="66" charset="0"/>
                  </a:rPr>
                  <a:t> ≤ </a:t>
                </a:r>
                <a:r>
                  <a:rPr lang="el-GR" i="1" dirty="0"/>
                  <a:t>μ</a:t>
                </a:r>
                <a:r>
                  <a:rPr lang="en-US" altLang="en-US" dirty="0">
                    <a:latin typeface="Comic Sans MS" pitchFamily="66" charset="0"/>
                  </a:rPr>
                  <a:t> ≤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en-US" dirty="0">
                    <a:latin typeface="Comic Sans MS" pitchFamily="66" charset="0"/>
                  </a:rPr>
                  <a:t> + 2s/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altLang="en-US" dirty="0">
                            <a:latin typeface="Comic Sans MS" pitchFamily="66" charset="0"/>
                          </a:rPr>
                          <m:t>n</m:t>
                        </m:r>
                      </m:e>
                    </m:rad>
                    <m:r>
                      <a:rPr lang="en-US" altLang="en-US" i="1" dirty="0">
                        <a:latin typeface="Cambria Math"/>
                      </a:rPr>
                      <m:t> </m:t>
                    </m:r>
                  </m:oMath>
                </a14:m>
                <a:endParaRPr lang="en-US" dirty="0" smtClean="0"/>
              </a:p>
              <a:p>
                <a:pPr>
                  <a:spcBef>
                    <a:spcPts val="0"/>
                  </a:spcBef>
                </a:pPr>
                <a:r>
                  <a:rPr lang="en-US" dirty="0" smtClean="0"/>
                  <a:t>	7 – 2 </a:t>
                </a:r>
                <a:r>
                  <a:rPr lang="en-US" altLang="en-US" dirty="0">
                    <a:latin typeface="Comic Sans MS" pitchFamily="66" charset="0"/>
                  </a:rPr>
                  <a:t>≤ </a:t>
                </a:r>
                <a:r>
                  <a:rPr lang="el-GR" i="1" dirty="0"/>
                  <a:t>μ</a:t>
                </a:r>
                <a:r>
                  <a:rPr lang="en-US" altLang="en-US" dirty="0">
                    <a:latin typeface="Comic Sans MS" pitchFamily="66" charset="0"/>
                  </a:rPr>
                  <a:t> ≤ </a:t>
                </a:r>
                <a:r>
                  <a:rPr lang="en-US" altLang="en-US" dirty="0" smtClean="0">
                    <a:latin typeface="Comic Sans MS" pitchFamily="66" charset="0"/>
                  </a:rPr>
                  <a:t>7 + 2</a:t>
                </a:r>
                <a:endParaRPr lang="en-US" dirty="0" smtClean="0"/>
              </a:p>
              <a:p>
                <a:pPr>
                  <a:spcBef>
                    <a:spcPts val="0"/>
                  </a:spcBef>
                </a:pPr>
                <a:r>
                  <a:rPr lang="en-US" dirty="0" smtClean="0"/>
                  <a:t>	5</a:t>
                </a:r>
                <a:r>
                  <a:rPr lang="en-US" sz="2000" dirty="0" smtClean="0"/>
                  <a:t> </a:t>
                </a:r>
                <a:r>
                  <a:rPr lang="en-US" altLang="en-US" dirty="0" smtClean="0">
                    <a:latin typeface="Comic Sans MS" pitchFamily="66" charset="0"/>
                  </a:rPr>
                  <a:t>≤</a:t>
                </a:r>
                <a:r>
                  <a:rPr lang="en-US" altLang="en-US" sz="2000" dirty="0"/>
                  <a:t> </a:t>
                </a:r>
                <a:r>
                  <a:rPr lang="el-GR" i="1" dirty="0" smtClean="0"/>
                  <a:t>μ</a:t>
                </a:r>
                <a:r>
                  <a:rPr lang="en-US" altLang="en-US" sz="2000" dirty="0"/>
                  <a:t> </a:t>
                </a:r>
                <a:r>
                  <a:rPr lang="en-US" altLang="en-US" dirty="0" smtClean="0">
                    <a:latin typeface="Comic Sans MS" pitchFamily="66" charset="0"/>
                  </a:rPr>
                  <a:t>≤</a:t>
                </a:r>
                <a:r>
                  <a:rPr lang="en-US" altLang="en-US" sz="2000" dirty="0"/>
                  <a:t> </a:t>
                </a:r>
                <a:r>
                  <a:rPr lang="en-US" altLang="en-US" dirty="0" smtClean="0">
                    <a:latin typeface="Comic Sans MS" pitchFamily="66" charset="0"/>
                  </a:rPr>
                  <a:t>9 with 95% confidence</a:t>
                </a:r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 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686800" cy="6019800"/>
              </a:xfrm>
              <a:blipFill rotWithShape="1">
                <a:blip r:embed="rId2"/>
                <a:stretch>
                  <a:fillRect l="-2456" t="-1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353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686800" cy="5638800"/>
          </a:xfrm>
        </p:spPr>
        <p:txBody>
          <a:bodyPr/>
          <a:lstStyle/>
          <a:p>
            <a:r>
              <a:rPr lang="en-US" dirty="0" smtClean="0"/>
              <a:t>Interpreting confidence intervals:</a:t>
            </a:r>
          </a:p>
          <a:p>
            <a:endParaRPr lang="en-US" altLang="en-US" sz="2000" dirty="0">
              <a:latin typeface="Comic Sans MS" pitchFamily="66" charset="0"/>
            </a:endParaRPr>
          </a:p>
          <a:p>
            <a:r>
              <a:rPr lang="en-US" altLang="en-US" dirty="0" smtClean="0">
                <a:latin typeface="Comic Sans MS" pitchFamily="66" charset="0"/>
              </a:rPr>
              <a:t>If </a:t>
            </a:r>
            <a:r>
              <a:rPr lang="en-US" altLang="en-US" dirty="0">
                <a:latin typeface="Comic Sans MS" pitchFamily="66" charset="0"/>
              </a:rPr>
              <a:t>the 95% confidence </a:t>
            </a:r>
            <a:r>
              <a:rPr lang="en-US" altLang="en-US" dirty="0" smtClean="0">
                <a:latin typeface="Comic Sans MS" pitchFamily="66" charset="0"/>
              </a:rPr>
              <a:t>interval is</a:t>
            </a:r>
            <a:r>
              <a:rPr lang="en-US" altLang="en-US" dirty="0">
                <a:latin typeface="Comic Sans MS" pitchFamily="66" charset="0"/>
              </a:rPr>
              <a:t>:</a:t>
            </a:r>
          </a:p>
          <a:p>
            <a:pPr algn="ctr" eaLnBrk="1" hangingPunct="1"/>
            <a:endParaRPr lang="en-US" altLang="en-US" sz="2000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5 ≤ </a:t>
            </a:r>
            <a:r>
              <a:rPr lang="en-US" altLang="en-US" sz="4400" dirty="0">
                <a:latin typeface="Comic Sans MS" pitchFamily="66" charset="0"/>
              </a:rPr>
              <a:t>µ</a:t>
            </a:r>
            <a:r>
              <a:rPr lang="en-US" altLang="en-US" dirty="0">
                <a:latin typeface="Comic Sans MS" pitchFamily="66" charset="0"/>
                <a:cs typeface="Arial" charset="0"/>
              </a:rPr>
              <a:t> </a:t>
            </a:r>
            <a:r>
              <a:rPr lang="en-US" altLang="en-US" dirty="0">
                <a:latin typeface="Comic Sans MS" pitchFamily="66" charset="0"/>
              </a:rPr>
              <a:t>≤ 9</a:t>
            </a:r>
          </a:p>
          <a:p>
            <a:pPr algn="ctr" eaLnBrk="1" hangingPunct="1"/>
            <a:endParaRPr lang="en-US" altLang="en-US" sz="2000" dirty="0">
              <a:latin typeface="Comic Sans MS" pitchFamily="66" charset="0"/>
            </a:endParaRP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Is it likely that </a:t>
            </a:r>
            <a:r>
              <a:rPr lang="en-US" altLang="en-US" sz="4400" dirty="0">
                <a:latin typeface="Comic Sans MS" pitchFamily="66" charset="0"/>
              </a:rPr>
              <a:t>µ = 10?</a:t>
            </a:r>
            <a:endParaRPr lang="en-US" altLang="en-US" dirty="0"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885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No, because it’s outside of the interval</a:t>
            </a:r>
          </a:p>
          <a:p>
            <a:endParaRPr lang="en-US" sz="2000" dirty="0"/>
          </a:p>
          <a:p>
            <a:r>
              <a:rPr lang="en-US" dirty="0" smtClean="0"/>
              <a:t>That would only happen 5% of the time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371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686800" cy="5638800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dirty="0" smtClean="0"/>
                  <a:t>Find the 95% confidence interval for </a:t>
                </a:r>
                <a:r>
                  <a:rPr lang="el-GR" i="1" dirty="0"/>
                  <a:t>μ</a:t>
                </a:r>
                <a:r>
                  <a:rPr lang="en-US" i="1" dirty="0"/>
                  <a:t>  </a:t>
                </a:r>
                <a:r>
                  <a:rPr lang="en-US" dirty="0"/>
                  <a:t>given</a:t>
                </a:r>
                <a:r>
                  <a:rPr lang="en-US" dirty="0" smtClean="0"/>
                  <a:t>: </a:t>
                </a:r>
                <a:r>
                  <a:rPr lang="en-US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= </a:t>
                </a:r>
                <a:r>
                  <a:rPr lang="en-US" dirty="0" smtClean="0"/>
                  <a:t>53</a:t>
                </a:r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</a:t>
                </a:r>
                <a:r>
                  <a:rPr lang="en-US" dirty="0" smtClean="0"/>
                  <a:t>s </a:t>
                </a:r>
                <a:r>
                  <a:rPr lang="en-US" dirty="0"/>
                  <a:t>= </a:t>
                </a:r>
                <a:r>
                  <a:rPr lang="en-US" dirty="0" smtClean="0"/>
                  <a:t>14</a:t>
                </a:r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</a:t>
                </a:r>
                <a:r>
                  <a:rPr lang="en-US"/>
                  <a:t>	</a:t>
                </a:r>
                <a:r>
                  <a:rPr lang="en-US" smtClean="0"/>
                  <a:t>n </a:t>
                </a:r>
                <a:r>
                  <a:rPr lang="en-US" dirty="0"/>
                  <a:t>= </a:t>
                </a:r>
                <a:r>
                  <a:rPr lang="en-US" dirty="0" smtClean="0"/>
                  <a:t>49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686800" cy="5638800"/>
              </a:xfrm>
              <a:blipFill rotWithShape="0">
                <a:blip r:embed="rId2"/>
                <a:stretch>
                  <a:fillRect l="-2456" t="-1946" r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81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686800" cy="5638800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dirty="0" smtClean="0"/>
                  <a:t>Find the 95% confidence interval for </a:t>
                </a:r>
                <a:r>
                  <a:rPr lang="el-GR" i="1" dirty="0"/>
                  <a:t>μ</a:t>
                </a:r>
                <a:r>
                  <a:rPr lang="en-US" i="1" dirty="0"/>
                  <a:t>  </a:t>
                </a:r>
                <a:r>
                  <a:rPr lang="en-US" dirty="0"/>
                  <a:t>given</a:t>
                </a:r>
                <a:r>
                  <a:rPr lang="en-US" dirty="0" smtClean="0"/>
                  <a:t>: </a:t>
                </a:r>
                <a:r>
                  <a:rPr lang="en-US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= </a:t>
                </a:r>
                <a:r>
                  <a:rPr lang="en-US" dirty="0" smtClean="0"/>
                  <a:t>53</a:t>
                </a:r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</a:t>
                </a:r>
                <a:r>
                  <a:rPr lang="en-US" dirty="0" smtClean="0"/>
                  <a:t>		s </a:t>
                </a:r>
                <a:r>
                  <a:rPr lang="en-US" dirty="0"/>
                  <a:t>= </a:t>
                </a:r>
                <a:r>
                  <a:rPr lang="en-US" dirty="0" smtClean="0"/>
                  <a:t>14</a:t>
                </a:r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</a:t>
                </a:r>
                <a:r>
                  <a:rPr lang="en-US" dirty="0" smtClean="0"/>
                  <a:t>		n </a:t>
                </a:r>
                <a:r>
                  <a:rPr lang="en-US" dirty="0"/>
                  <a:t>= </a:t>
                </a:r>
                <a:r>
                  <a:rPr lang="en-US" dirty="0" smtClean="0"/>
                  <a:t>49</a:t>
                </a:r>
                <a:endParaRPr lang="en-US" dirty="0"/>
              </a:p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</a:rPr>
                  <a:t>49 </a:t>
                </a:r>
                <a:r>
                  <a:rPr lang="en-US" altLang="en-US" dirty="0">
                    <a:latin typeface="Comic Sans MS" pitchFamily="66" charset="0"/>
                  </a:rPr>
                  <a:t>≤ </a:t>
                </a:r>
                <a:r>
                  <a:rPr lang="en-US" altLang="en-US" sz="4400" dirty="0">
                    <a:latin typeface="Comic Sans MS" pitchFamily="66" charset="0"/>
                  </a:rPr>
                  <a:t>µ</a:t>
                </a:r>
                <a:r>
                  <a:rPr lang="en-US" altLang="en-US" dirty="0">
                    <a:latin typeface="Comic Sans MS" pitchFamily="66" charset="0"/>
                    <a:cs typeface="Arial" charset="0"/>
                  </a:rPr>
                  <a:t> </a:t>
                </a:r>
                <a:r>
                  <a:rPr lang="en-US" altLang="en-US" dirty="0">
                    <a:latin typeface="Comic Sans MS" pitchFamily="66" charset="0"/>
                  </a:rPr>
                  <a:t>≤ </a:t>
                </a:r>
                <a:r>
                  <a:rPr lang="en-US" altLang="en-US" dirty="0" smtClean="0">
                    <a:latin typeface="Comic Sans MS" pitchFamily="66" charset="0"/>
                  </a:rPr>
                  <a:t>57</a:t>
                </a:r>
                <a:endParaRPr lang="en-US" altLang="en-US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686800" cy="5638800"/>
              </a:xfrm>
              <a:blipFill rotWithShape="1">
                <a:blip r:embed="rId2"/>
                <a:stretch>
                  <a:fillRect l="-2456" t="-1946" r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401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686800" cy="5638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Can you say with 95% confidence that </a:t>
            </a:r>
            <a:r>
              <a:rPr lang="en-US" altLang="en-US" sz="4400" dirty="0" smtClean="0">
                <a:latin typeface="Comic Sans MS" pitchFamily="66" charset="0"/>
              </a:rPr>
              <a:t>µ</a:t>
            </a:r>
            <a:r>
              <a:rPr lang="en-US" altLang="en-US" dirty="0" smtClean="0">
                <a:latin typeface="Comic Sans MS" pitchFamily="66" charset="0"/>
                <a:cs typeface="Arial" charset="0"/>
              </a:rPr>
              <a:t> </a:t>
            </a:r>
            <a:r>
              <a:rPr lang="en-US" altLang="en-US" dirty="0" smtClean="0">
                <a:latin typeface="Comic Sans MS" pitchFamily="66" charset="0"/>
              </a:rPr>
              <a:t>≠ 55?</a:t>
            </a:r>
            <a:endParaRPr lang="en-US" altLang="en-US" dirty="0"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700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Can </a:t>
            </a:r>
            <a:r>
              <a:rPr lang="en-US" dirty="0"/>
              <a:t>you say with 95% confidence that </a:t>
            </a:r>
            <a:r>
              <a:rPr lang="en-US" altLang="en-US" sz="4400" dirty="0">
                <a:latin typeface="Comic Sans MS" pitchFamily="66" charset="0"/>
              </a:rPr>
              <a:t>µ</a:t>
            </a:r>
            <a:r>
              <a:rPr lang="en-US" altLang="en-US" dirty="0">
                <a:latin typeface="Comic Sans MS" pitchFamily="66" charset="0"/>
                <a:cs typeface="Arial" charset="0"/>
              </a:rPr>
              <a:t> </a:t>
            </a:r>
            <a:r>
              <a:rPr lang="en-US" altLang="en-US" dirty="0">
                <a:latin typeface="Comic Sans MS" pitchFamily="66" charset="0"/>
              </a:rPr>
              <a:t>≠ 55?</a:t>
            </a:r>
          </a:p>
          <a:p>
            <a:endParaRPr lang="en-US" dirty="0"/>
          </a:p>
          <a:p>
            <a:r>
              <a:rPr lang="en-US" dirty="0" smtClean="0"/>
              <a:t>Nope… it’s in the interval</a:t>
            </a:r>
          </a:p>
          <a:p>
            <a:r>
              <a:rPr lang="en-US" dirty="0" smtClean="0"/>
              <a:t>It IS a likely value for </a:t>
            </a:r>
            <a:r>
              <a:rPr lang="en-US" altLang="en-US" dirty="0">
                <a:latin typeface="Comic Sans MS" pitchFamily="66" charset="0"/>
              </a:rPr>
              <a:t>µ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077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686800" cy="5638800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dirty="0" smtClean="0"/>
                  <a:t>Find the 95% confidence interval for </a:t>
                </a:r>
                <a:r>
                  <a:rPr lang="el-GR" i="1" dirty="0"/>
                  <a:t>μ</a:t>
                </a:r>
                <a:r>
                  <a:rPr lang="en-US" i="1" dirty="0"/>
                  <a:t>  </a:t>
                </a:r>
                <a:r>
                  <a:rPr lang="en-US" dirty="0"/>
                  <a:t>given</a:t>
                </a:r>
                <a:r>
                  <a:rPr lang="en-US" dirty="0" smtClean="0"/>
                  <a:t>: </a:t>
                </a:r>
                <a:r>
                  <a:rPr lang="en-US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= </a:t>
                </a:r>
                <a:r>
                  <a:rPr lang="en-US" dirty="0" smtClean="0"/>
                  <a:t>481</a:t>
                </a:r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</a:t>
                </a:r>
                <a:r>
                  <a:rPr lang="en-US" dirty="0" smtClean="0"/>
                  <a:t>		s </a:t>
                </a:r>
                <a:r>
                  <a:rPr lang="en-US" dirty="0"/>
                  <a:t>= </a:t>
                </a:r>
                <a:r>
                  <a:rPr lang="en-US" dirty="0" smtClean="0"/>
                  <a:t>154</a:t>
                </a:r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</a:t>
                </a:r>
                <a:r>
                  <a:rPr lang="en-US" dirty="0" smtClean="0"/>
                  <a:t>		n </a:t>
                </a:r>
                <a:r>
                  <a:rPr lang="en-US" dirty="0"/>
                  <a:t>= </a:t>
                </a:r>
                <a:r>
                  <a:rPr lang="en-US" dirty="0" smtClean="0"/>
                  <a:t>121</a:t>
                </a:r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686800" cy="5638800"/>
              </a:xfrm>
              <a:blipFill rotWithShape="1">
                <a:blip r:embed="rId2"/>
                <a:stretch>
                  <a:fillRect l="-2456" t="-1946" r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241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04800"/>
            <a:ext cx="94488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20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8200"/>
                <a:ext cx="8686800" cy="5638800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dirty="0" smtClean="0"/>
                  <a:t>Find the 95% confidence interval for </a:t>
                </a:r>
                <a:r>
                  <a:rPr lang="el-GR" i="1" dirty="0"/>
                  <a:t>μ</a:t>
                </a:r>
                <a:r>
                  <a:rPr lang="en-US" i="1" dirty="0"/>
                  <a:t>  </a:t>
                </a:r>
                <a:r>
                  <a:rPr lang="en-US" dirty="0"/>
                  <a:t>given</a:t>
                </a:r>
                <a:r>
                  <a:rPr lang="en-US" dirty="0" smtClean="0"/>
                  <a:t>: </a:t>
                </a:r>
                <a:r>
                  <a:rPr lang="en-US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= </a:t>
                </a:r>
                <a:r>
                  <a:rPr lang="en-US" dirty="0" smtClean="0"/>
                  <a:t>481</a:t>
                </a:r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</a:t>
                </a:r>
                <a:r>
                  <a:rPr lang="en-US" dirty="0" smtClean="0"/>
                  <a:t>s </a:t>
                </a:r>
                <a:r>
                  <a:rPr lang="en-US" dirty="0"/>
                  <a:t>= </a:t>
                </a:r>
                <a:r>
                  <a:rPr lang="en-US" dirty="0" smtClean="0"/>
                  <a:t>154</a:t>
                </a:r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				</a:t>
                </a:r>
                <a:r>
                  <a:rPr lang="en-US" dirty="0" smtClean="0"/>
                  <a:t>n </a:t>
                </a:r>
                <a:r>
                  <a:rPr lang="en-US" dirty="0"/>
                  <a:t>= </a:t>
                </a:r>
                <a:r>
                  <a:rPr lang="en-US" dirty="0" smtClean="0"/>
                  <a:t>121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en-US" altLang="en-US" dirty="0" smtClean="0">
                    <a:latin typeface="Comic Sans MS" pitchFamily="66" charset="0"/>
                  </a:rPr>
                  <a:t>453 </a:t>
                </a:r>
                <a:r>
                  <a:rPr lang="en-US" altLang="en-US" dirty="0">
                    <a:latin typeface="Comic Sans MS" pitchFamily="66" charset="0"/>
                  </a:rPr>
                  <a:t>≤ </a:t>
                </a:r>
                <a:r>
                  <a:rPr lang="en-US" altLang="en-US" sz="4400" dirty="0">
                    <a:latin typeface="Comic Sans MS" pitchFamily="66" charset="0"/>
                  </a:rPr>
                  <a:t>µ</a:t>
                </a:r>
                <a:r>
                  <a:rPr lang="en-US" altLang="en-US" dirty="0">
                    <a:latin typeface="Comic Sans MS" pitchFamily="66" charset="0"/>
                    <a:cs typeface="Arial" charset="0"/>
                  </a:rPr>
                  <a:t> </a:t>
                </a:r>
                <a:r>
                  <a:rPr lang="en-US" altLang="en-US" dirty="0">
                    <a:latin typeface="Comic Sans MS" pitchFamily="66" charset="0"/>
                  </a:rPr>
                  <a:t>≤ </a:t>
                </a:r>
                <a:r>
                  <a:rPr lang="en-US" altLang="en-US" dirty="0" smtClean="0">
                    <a:latin typeface="Comic Sans MS" pitchFamily="66" charset="0"/>
                  </a:rPr>
                  <a:t>509</a:t>
                </a:r>
                <a:endParaRPr lang="en-US" altLang="en-US" dirty="0">
                  <a:latin typeface="Comic Sans MS" pitchFamily="66" charset="0"/>
                </a:endParaRPr>
              </a:p>
              <a:p>
                <a:pPr>
                  <a:spcBef>
                    <a:spcPts val="0"/>
                  </a:spcBef>
                </a:pPr>
                <a:endParaRPr lang="en-US" dirty="0"/>
              </a:p>
              <a:p>
                <a:pPr>
                  <a:spcBef>
                    <a:spcPts val="0"/>
                  </a:spcBef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8200"/>
                <a:ext cx="8686800" cy="5638800"/>
              </a:xfrm>
              <a:blipFill rotWithShape="1">
                <a:blip r:embed="rId2"/>
                <a:stretch>
                  <a:fillRect l="-2456" t="-1946" r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505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Can </a:t>
            </a:r>
            <a:r>
              <a:rPr lang="en-US" dirty="0"/>
              <a:t>you say with 95% confidence that </a:t>
            </a:r>
            <a:r>
              <a:rPr lang="en-US" altLang="en-US" sz="4400" dirty="0">
                <a:latin typeface="Comic Sans MS" pitchFamily="66" charset="0"/>
              </a:rPr>
              <a:t>µ</a:t>
            </a:r>
            <a:r>
              <a:rPr lang="en-US" altLang="en-US" dirty="0">
                <a:latin typeface="Comic Sans MS" pitchFamily="66" charset="0"/>
                <a:cs typeface="Arial" charset="0"/>
              </a:rPr>
              <a:t> </a:t>
            </a:r>
            <a:r>
              <a:rPr lang="en-US" altLang="en-US" dirty="0" smtClean="0">
                <a:latin typeface="Comic Sans MS" pitchFamily="66" charset="0"/>
              </a:rPr>
              <a:t>might be 450?</a:t>
            </a:r>
            <a:endParaRPr lang="en-US" altLang="en-US" dirty="0">
              <a:latin typeface="Comic Sans MS" pitchFamily="66" charset="0"/>
            </a:endParaRPr>
          </a:p>
          <a:p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473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Can </a:t>
            </a:r>
            <a:r>
              <a:rPr lang="en-US" dirty="0"/>
              <a:t>you say with 95% confidence that </a:t>
            </a:r>
            <a:r>
              <a:rPr lang="en-US" altLang="en-US" sz="4400" dirty="0">
                <a:latin typeface="Comic Sans MS" pitchFamily="66" charset="0"/>
              </a:rPr>
              <a:t>µ</a:t>
            </a:r>
            <a:r>
              <a:rPr lang="en-US" altLang="en-US" dirty="0">
                <a:latin typeface="Comic Sans MS" pitchFamily="66" charset="0"/>
                <a:cs typeface="Arial" charset="0"/>
              </a:rPr>
              <a:t> </a:t>
            </a:r>
            <a:r>
              <a:rPr lang="en-US" altLang="en-US" dirty="0" smtClean="0">
                <a:latin typeface="Comic Sans MS" pitchFamily="66" charset="0"/>
              </a:rPr>
              <a:t>might be 450?</a:t>
            </a:r>
          </a:p>
          <a:p>
            <a:endParaRPr lang="en-US" altLang="en-US" sz="2000" dirty="0">
              <a:latin typeface="Comic Sans MS" pitchFamily="66" charset="0"/>
            </a:endParaRPr>
          </a:p>
          <a:p>
            <a:r>
              <a:rPr lang="en-US" altLang="en-US" sz="4400" dirty="0">
                <a:latin typeface="Comic Sans MS" pitchFamily="66" charset="0"/>
              </a:rPr>
              <a:t>µ</a:t>
            </a:r>
            <a:r>
              <a:rPr lang="en-US" altLang="en-US" dirty="0">
                <a:latin typeface="Comic Sans MS" pitchFamily="66" charset="0"/>
                <a:cs typeface="Arial" charset="0"/>
              </a:rPr>
              <a:t> </a:t>
            </a:r>
            <a:r>
              <a:rPr lang="en-US" altLang="en-US" dirty="0" smtClean="0">
                <a:latin typeface="Comic Sans MS" pitchFamily="66" charset="0"/>
              </a:rPr>
              <a:t>is unlikely to be 450 – that value is outside of the confidence interval and would only happen 5% of the time</a:t>
            </a:r>
            <a:endParaRPr lang="en-US" altLang="en-US" dirty="0">
              <a:latin typeface="Comic Sans MS" pitchFamily="66" charset="0"/>
            </a:endParaRPr>
          </a:p>
          <a:p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Confidence Intervals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181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What if you have a sample size smaller than 20???</a:t>
            </a:r>
          </a:p>
          <a:p>
            <a:pPr algn="ctr" eaLnBrk="1" hangingPunct="1"/>
            <a:endParaRPr lang="en-US" altLang="en-US" dirty="0">
              <a:latin typeface="Comic Sans MS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36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Confidence Intervals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What if you have a sample size smaller than 20???</a:t>
            </a:r>
          </a:p>
          <a:p>
            <a:pPr algn="ctr" eaLnBrk="1" hangingPunct="1"/>
            <a:endParaRPr lang="en-US" altLang="en-US" sz="1000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You must use a </a:t>
            </a:r>
            <a:r>
              <a:rPr lang="en-US" altLang="en-US" dirty="0" smtClean="0">
                <a:latin typeface="Comic Sans MS" pitchFamily="66" charset="0"/>
              </a:rPr>
              <a:t>different (bigger) </a:t>
            </a:r>
            <a:r>
              <a:rPr lang="en-US" altLang="en-US" dirty="0">
                <a:latin typeface="Comic Sans MS" pitchFamily="66" charset="0"/>
              </a:rPr>
              <a:t>critical </a:t>
            </a:r>
            <a:r>
              <a:rPr lang="en-US" altLang="en-US" dirty="0" smtClean="0">
                <a:latin typeface="Comic Sans MS" pitchFamily="66" charset="0"/>
              </a:rPr>
              <a:t>value</a:t>
            </a:r>
          </a:p>
          <a:p>
            <a:endParaRPr lang="en-US" altLang="en-US" dirty="0">
              <a:latin typeface="Comic Sans MS" pitchFamily="66" charset="0"/>
            </a:endParaRPr>
          </a:p>
          <a:p>
            <a:endParaRPr lang="en-US" altLang="en-US" dirty="0">
              <a:latin typeface="Comic Sans MS" pitchFamily="66" charset="0"/>
            </a:endParaRPr>
          </a:p>
          <a:p>
            <a:endParaRPr lang="en-US" altLang="en-US" dirty="0">
              <a:latin typeface="Comic Sans MS" pitchFamily="66" charset="0"/>
            </a:endParaRPr>
          </a:p>
          <a:p>
            <a:r>
              <a:rPr lang="en-US" altLang="en-US" sz="2000" dirty="0">
                <a:latin typeface="Comic Sans MS" pitchFamily="66" charset="0"/>
              </a:rPr>
              <a:t>W.S. </a:t>
            </a:r>
            <a:r>
              <a:rPr lang="en-US" altLang="en-US" sz="2000" dirty="0" err="1">
                <a:latin typeface="Comic Sans MS" pitchFamily="66" charset="0"/>
              </a:rPr>
              <a:t>Gosset</a:t>
            </a:r>
            <a:r>
              <a:rPr lang="en-US" altLang="en-US" sz="2000" dirty="0">
                <a:latin typeface="Comic Sans MS" pitchFamily="66" charset="0"/>
              </a:rPr>
              <a:t> 1908</a:t>
            </a:r>
            <a:r>
              <a:rPr lang="en-US" altLang="en-US" sz="2000" dirty="0"/>
              <a:t> </a:t>
            </a:r>
          </a:p>
          <a:p>
            <a:pPr algn="ctr" eaLnBrk="1" hangingPunct="1"/>
            <a:endParaRPr lang="en-US" altLang="en-US" dirty="0">
              <a:latin typeface="Comic Sans MS" pitchFamily="66" charset="0"/>
            </a:endParaRP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043" y="4572000"/>
            <a:ext cx="131535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16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You will have a smaller interval </a:t>
            </a: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if you have a larger value </a:t>
            </a: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for 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Intervals</a:t>
            </a:r>
          </a:p>
        </p:txBody>
      </p:sp>
    </p:spTree>
    <p:extLst>
      <p:ext uri="{BB962C8B-B14F-4D97-AF65-F5344CB8AC3E}">
        <p14:creationId xmlns:p14="http://schemas.microsoft.com/office/powerpoint/2010/main" val="396059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So you want to take the LARGEST sample you can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88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This is called the </a:t>
            </a:r>
          </a:p>
          <a:p>
            <a:pPr algn="ctr" eaLnBrk="1" hangingPunct="1"/>
            <a:endParaRPr lang="en-US" altLang="en-US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“</a:t>
            </a:r>
            <a:r>
              <a:rPr lang="en-US" altLang="en-US" dirty="0">
                <a:solidFill>
                  <a:schemeClr val="tx1"/>
                </a:solidFill>
                <a:latin typeface="Comic Sans MS" pitchFamily="66" charset="0"/>
              </a:rPr>
              <a:t>LAW OF LARGE NUMBERS</a:t>
            </a:r>
            <a:r>
              <a:rPr lang="en-US" altLang="en-US" dirty="0">
                <a:latin typeface="Comic Sans MS" pitchFamily="66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745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LAW OF LARGE NUMBERS</a:t>
            </a:r>
          </a:p>
          <a:p>
            <a:pPr algn="ctr" eaLnBrk="1" hangingPunct="1"/>
            <a:endParaRPr lang="en-US" altLang="en-US" sz="1000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The larger your sample size, the better your estimate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1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6200" y="0"/>
            <a:ext cx="899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FF00"/>
                </a:solidFill>
                <a:cs typeface="Tahoma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0176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</a:t>
            </a:r>
            <a:r>
              <a:rPr lang="en-US" dirty="0" smtClean="0"/>
              <a:t>Probability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Suppose we have a normal distribution, µ = </a:t>
            </a:r>
            <a:r>
              <a:rPr lang="en-US" altLang="en-US" dirty="0" smtClean="0">
                <a:latin typeface="Comic Sans MS" pitchFamily="66" charset="0"/>
              </a:rPr>
              <a:t>12  </a:t>
            </a:r>
            <a:r>
              <a:rPr lang="el-GR" altLang="en-US" dirty="0">
                <a:latin typeface="Comic Sans MS" pitchFamily="66" charset="0"/>
              </a:rPr>
              <a:t>σ</a:t>
            </a:r>
            <a:r>
              <a:rPr lang="en-US" altLang="en-US" dirty="0">
                <a:latin typeface="Comic Sans MS" pitchFamily="66" charset="0"/>
              </a:rPr>
              <a:t> = 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38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Variables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  <a:cs typeface="Times New Roman" pitchFamily="18" charset="0"/>
              </a:rPr>
              <a:t>So far we have used only one variable </a:t>
            </a:r>
            <a:r>
              <a:rPr lang="en-US" altLang="en-US" dirty="0" smtClean="0">
                <a:latin typeface="Comic Sans MS" pitchFamily="66" charset="0"/>
                <a:cs typeface="Times New Roman" pitchFamily="18" charset="0"/>
              </a:rPr>
              <a:t>measured </a:t>
            </a:r>
            <a:r>
              <a:rPr lang="en-US" altLang="en-US" dirty="0">
                <a:latin typeface="Comic Sans MS" pitchFamily="66" charset="0"/>
                <a:cs typeface="Times New Roman" pitchFamily="18" charset="0"/>
              </a:rPr>
              <a:t>on each of our sample subjects</a:t>
            </a:r>
          </a:p>
          <a:p>
            <a:pPr algn="ctr" eaLnBrk="1" hangingPunct="1"/>
            <a:endParaRPr lang="en-US" altLang="en-US" dirty="0">
              <a:latin typeface="Comic Sans MS" pitchFamily="66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  <a:cs typeface="Times New Roman" pitchFamily="18" charset="0"/>
              </a:rPr>
              <a:t>What if we had more than one?</a:t>
            </a:r>
            <a:endParaRPr lang="en-US" altLang="en-US" sz="32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9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Two Variables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  <a:cs typeface="Arial" charset="0"/>
              </a:rPr>
              <a:t>Subject   |   Height  |  Weight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  <a:cs typeface="Arial" charset="0"/>
              </a:rPr>
              <a:t>    1           5’8’’         </a:t>
            </a:r>
            <a:r>
              <a:rPr lang="en-US" altLang="en-US" dirty="0" smtClean="0">
                <a:latin typeface="Comic Sans MS" pitchFamily="66" charset="0"/>
                <a:cs typeface="Arial" charset="0"/>
              </a:rPr>
              <a:t>170  </a:t>
            </a:r>
            <a:endParaRPr lang="en-US" altLang="en-US" dirty="0">
              <a:latin typeface="Comic Sans MS" pitchFamily="66" charset="0"/>
              <a:cs typeface="Arial" charset="0"/>
            </a:endParaRPr>
          </a:p>
          <a:p>
            <a:pPr eaLnBrk="1" hangingPunct="1"/>
            <a:r>
              <a:rPr lang="en-US" altLang="en-US" dirty="0">
                <a:latin typeface="Comic Sans MS" pitchFamily="66" charset="0"/>
                <a:cs typeface="Arial" charset="0"/>
              </a:rPr>
              <a:t>    2           5’3’’         120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  <a:cs typeface="Arial" charset="0"/>
              </a:rPr>
              <a:t>    3           6’           </a:t>
            </a:r>
            <a:r>
              <a:rPr lang="en-US" altLang="en-US" sz="2000" dirty="0" smtClean="0">
                <a:latin typeface="Comic Sans MS" pitchFamily="66" charset="0"/>
                <a:cs typeface="Arial" charset="0"/>
              </a:rPr>
              <a:t> </a:t>
            </a:r>
            <a:r>
              <a:rPr lang="en-US" altLang="en-US" dirty="0" smtClean="0">
                <a:latin typeface="Comic Sans MS" pitchFamily="66" charset="0"/>
                <a:cs typeface="Arial" charset="0"/>
              </a:rPr>
              <a:t>200</a:t>
            </a:r>
            <a:endParaRPr lang="en-US" altLang="en-US" dirty="0">
              <a:latin typeface="Comic Sans MS" pitchFamily="66" charset="0"/>
              <a:cs typeface="Arial" charset="0"/>
            </a:endParaRPr>
          </a:p>
          <a:p>
            <a:pPr eaLnBrk="1" hangingPunct="1"/>
            <a:r>
              <a:rPr lang="en-US" altLang="en-US" dirty="0">
                <a:latin typeface="Comic Sans MS" pitchFamily="66" charset="0"/>
                <a:cs typeface="Arial" charset="0"/>
              </a:rPr>
              <a:t>    4           5’7’’         250 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  <a:cs typeface="Arial" charset="0"/>
              </a:rPr>
              <a:t>    5           6’2’’         195	</a:t>
            </a:r>
            <a:endParaRPr lang="en-US" altLang="en-US" sz="2600" dirty="0"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37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Variables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With two variables measured on each subject, the measurements are “</a:t>
            </a:r>
            <a:r>
              <a:rPr lang="en-US" altLang="en-US" dirty="0">
                <a:solidFill>
                  <a:schemeClr val="tx1"/>
                </a:solidFill>
                <a:latin typeface="Comic Sans MS" pitchFamily="66" charset="0"/>
              </a:rPr>
              <a:t>paired</a:t>
            </a:r>
            <a:r>
              <a:rPr lang="en-US" altLang="en-US" dirty="0">
                <a:latin typeface="Comic Sans MS" pitchFamily="66" charset="0"/>
              </a:rPr>
              <a:t>” – linked to each 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1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If you </a:t>
            </a:r>
            <a:r>
              <a:rPr lang="en-US" altLang="en-US" dirty="0" smtClean="0">
                <a:latin typeface="Comic Sans MS" pitchFamily="66" charset="0"/>
              </a:rPr>
              <a:t>calculate means or standard deviations for one variable </a:t>
            </a:r>
            <a:r>
              <a:rPr lang="en-US" altLang="en-US" dirty="0">
                <a:latin typeface="Comic Sans MS" pitchFamily="66" charset="0"/>
              </a:rPr>
              <a:t>then </a:t>
            </a:r>
            <a:r>
              <a:rPr lang="en-US" altLang="en-US" dirty="0" smtClean="0">
                <a:latin typeface="Comic Sans MS" pitchFamily="66" charset="0"/>
              </a:rPr>
              <a:t>the </a:t>
            </a:r>
            <a:r>
              <a:rPr lang="en-US" altLang="en-US" dirty="0">
                <a:latin typeface="Comic Sans MS" pitchFamily="66" charset="0"/>
              </a:rPr>
              <a:t>other, the pairing is lost, and you </a:t>
            </a:r>
            <a:endParaRPr lang="en-US" altLang="en-US" dirty="0" smtClean="0">
              <a:latin typeface="Comic Sans MS" pitchFamily="66" charset="0"/>
            </a:endParaRPr>
          </a:p>
          <a:p>
            <a:pPr algn="ctr"/>
            <a:r>
              <a:rPr lang="en-US" altLang="en-US" dirty="0" smtClean="0">
                <a:solidFill>
                  <a:schemeClr val="tx1"/>
                </a:solidFill>
                <a:latin typeface="Comic Sans MS" pitchFamily="66" charset="0"/>
              </a:rPr>
              <a:t>lose information</a:t>
            </a:r>
          </a:p>
          <a:p>
            <a:endParaRPr lang="en-US" altLang="en-US" dirty="0">
              <a:latin typeface="Comic Sans MS" pitchFamily="66" charset="0"/>
            </a:endParaRPr>
          </a:p>
          <a:p>
            <a:r>
              <a:rPr lang="en-US" altLang="en-US" dirty="0" smtClean="0">
                <a:latin typeface="Comic Sans MS" pitchFamily="66" charset="0"/>
              </a:rPr>
              <a:t>(a bad thing…)</a:t>
            </a:r>
            <a:endParaRPr lang="en-US" altLang="en-US" dirty="0">
              <a:latin typeface="Comic Sans MS" pitchFamily="66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Two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94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Using the pairing, you can determine if there is </a:t>
            </a:r>
            <a:r>
              <a:rPr lang="en-US" altLang="en-US" dirty="0" smtClean="0">
                <a:latin typeface="Comic Sans MS" pitchFamily="66" charset="0"/>
              </a:rPr>
              <a:t>a</a:t>
            </a:r>
          </a:p>
          <a:p>
            <a:r>
              <a:rPr lang="en-US" altLang="en-US" dirty="0">
                <a:latin typeface="Comic Sans MS" pitchFamily="66" charset="0"/>
              </a:rPr>
              <a:t>	</a:t>
            </a:r>
            <a:r>
              <a:rPr lang="en-US" altLang="en-US" dirty="0" smtClean="0">
                <a:latin typeface="Comic Sans MS" pitchFamily="66" charset="0"/>
              </a:rPr>
              <a:t>	</a:t>
            </a:r>
            <a:r>
              <a:rPr lang="en-US" altLang="en-US" dirty="0" smtClean="0">
                <a:solidFill>
                  <a:schemeClr val="tx1"/>
                </a:solidFill>
                <a:latin typeface="Comic Sans MS" pitchFamily="66" charset="0"/>
              </a:rPr>
              <a:t>relationship </a:t>
            </a:r>
          </a:p>
          <a:p>
            <a:r>
              <a:rPr lang="en-US" altLang="en-US" dirty="0" smtClean="0">
                <a:latin typeface="Comic Sans MS" pitchFamily="66" charset="0"/>
              </a:rPr>
              <a:t>between </a:t>
            </a:r>
            <a:r>
              <a:rPr lang="en-US" altLang="en-US" dirty="0">
                <a:latin typeface="Comic Sans MS" pitchFamily="66" charset="0"/>
              </a:rPr>
              <a:t>the two variables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7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23218" cy="666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65807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The relationship can be seen by graphing the variables in a scatter graph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Our brains are programmed to see visual relationships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43275"/>
            <a:ext cx="85344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07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altLang="en-US" dirty="0" smtClean="0">
                <a:latin typeface="Comic Sans MS" pitchFamily="66" charset="0"/>
              </a:rPr>
              <a:t>There are all sorts of relationships, but we define a “</a:t>
            </a:r>
            <a:r>
              <a:rPr lang="en-US" altLang="en-US" dirty="0">
                <a:latin typeface="Comic Sans MS" pitchFamily="66" charset="0"/>
              </a:rPr>
              <a:t>correlation” to be a linear </a:t>
            </a:r>
            <a:r>
              <a:rPr lang="en-US" altLang="en-US" dirty="0" smtClean="0">
                <a:latin typeface="Comic Sans MS" pitchFamily="66" charset="0"/>
              </a:rPr>
              <a:t>relationship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200400"/>
            <a:ext cx="4037013" cy="338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22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 </a:t>
            </a:r>
            <a:r>
              <a:rPr lang="en-US" altLang="en-US" dirty="0" smtClean="0"/>
              <a:t>linear relationship </a:t>
            </a:r>
            <a:r>
              <a:rPr lang="en-US" altLang="en-US" dirty="0"/>
              <a:t>between two variables (</a:t>
            </a:r>
            <a:r>
              <a:rPr lang="en-US" altLang="en-US" dirty="0" err="1">
                <a:cs typeface="Times New Roman" pitchFamily="18" charset="0"/>
              </a:rPr>
              <a:t>x</a:t>
            </a:r>
            <a:r>
              <a:rPr lang="en-US" altLang="en-US" dirty="0" err="1"/>
              <a:t>,</a:t>
            </a:r>
            <a:r>
              <a:rPr lang="en-US" altLang="en-US" dirty="0" err="1">
                <a:cs typeface="Times New Roman" pitchFamily="18" charset="0"/>
              </a:rPr>
              <a:t>y</a:t>
            </a:r>
            <a:r>
              <a:rPr lang="en-US" altLang="en-US" dirty="0"/>
              <a:t>)</a:t>
            </a:r>
            <a:r>
              <a:rPr lang="en-US" altLang="en-US" dirty="0">
                <a:cs typeface="Times New Roman" pitchFamily="18" charset="0"/>
              </a:rPr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195812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Francis Galton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29152"/>
            <a:ext cx="5029199" cy="452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86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</a:t>
            </a:r>
            <a:r>
              <a:rPr lang="en-US" dirty="0" smtClean="0"/>
              <a:t>Probability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altLang="en-US" dirty="0" smtClean="0">
                <a:latin typeface="Comic Sans MS" pitchFamily="66" charset="0"/>
              </a:rPr>
              <a:t>If µ </a:t>
            </a:r>
            <a:r>
              <a:rPr lang="en-US" altLang="en-US" dirty="0">
                <a:latin typeface="Comic Sans MS" pitchFamily="66" charset="0"/>
              </a:rPr>
              <a:t>= </a:t>
            </a:r>
            <a:r>
              <a:rPr lang="en-US" altLang="en-US" dirty="0" smtClean="0">
                <a:latin typeface="Comic Sans MS" pitchFamily="66" charset="0"/>
              </a:rPr>
              <a:t>12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71650"/>
            <a:ext cx="8382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" y="5638800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latin typeface="Comic Sans MS" pitchFamily="66" charset="0"/>
              </a:rPr>
              <a:t>   </a:t>
            </a:r>
            <a:r>
              <a:rPr lang="en-US" altLang="en-US" sz="4400" b="1" dirty="0" smtClean="0">
                <a:latin typeface="Comic Sans MS" pitchFamily="66" charset="0"/>
              </a:rPr>
              <a:t>            12</a:t>
            </a:r>
            <a:endParaRPr lang="en-US" altLang="en-US" sz="4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42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Correlation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eaLnBrk="1" hangingPunct="1"/>
            <a:r>
              <a:rPr lang="en-US" altLang="en-US" sz="4400" dirty="0" smtClean="0">
                <a:cs typeface="Times New Roman" pitchFamily="18" charset="0"/>
              </a:rPr>
              <a:t>Karl Pearson’s</a:t>
            </a:r>
          </a:p>
          <a:p>
            <a:pPr eaLnBrk="1" hangingPunct="1"/>
            <a:r>
              <a:rPr lang="en-US" altLang="en-US" sz="4400" dirty="0" smtClean="0">
                <a:cs typeface="Times New Roman" pitchFamily="18" charset="0"/>
              </a:rPr>
              <a:t>Correlation </a:t>
            </a:r>
          </a:p>
          <a:p>
            <a:pPr eaLnBrk="1" hangingPunct="1"/>
            <a:r>
              <a:rPr lang="en-US" altLang="en-US" sz="4400" dirty="0" smtClean="0">
                <a:cs typeface="Times New Roman" pitchFamily="18" charset="0"/>
              </a:rPr>
              <a:t>Coefficient:</a:t>
            </a:r>
          </a:p>
          <a:p>
            <a:pPr eaLnBrk="1" hangingPunct="1"/>
            <a:r>
              <a:rPr lang="en-US" altLang="en-US" sz="4400" dirty="0" smtClean="0">
                <a:cs typeface="Times New Roman" pitchFamily="18" charset="0"/>
              </a:rPr>
              <a:t>      </a:t>
            </a:r>
            <a:r>
              <a:rPr lang="en-US" altLang="en-US" sz="10000" dirty="0" smtClean="0">
                <a:cs typeface="Times New Roman" pitchFamily="18" charset="0"/>
              </a:rPr>
              <a:t>r</a:t>
            </a:r>
          </a:p>
          <a:p>
            <a:endParaRPr lang="en-US" alt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613"/>
            <a:ext cx="4165600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49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Correlation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638800"/>
          </a:xfrm>
        </p:spPr>
        <p:txBody>
          <a:bodyPr/>
          <a:lstStyle/>
          <a:p>
            <a:pPr eaLnBrk="1" hangingPunct="1"/>
            <a:r>
              <a:rPr lang="en-US" altLang="en-US" sz="4400" dirty="0" smtClean="0">
                <a:cs typeface="Times New Roman" pitchFamily="18" charset="0"/>
              </a:rPr>
              <a:t>Correlation coefficient “r”:</a:t>
            </a:r>
          </a:p>
          <a:p>
            <a:pPr eaLnBrk="1" hangingPunct="1"/>
            <a:endParaRPr lang="en-US" altLang="en-US" sz="1800" dirty="0" smtClean="0">
              <a:cs typeface="Times New Roman" pitchFamily="18" charset="0"/>
            </a:endParaRPr>
          </a:p>
          <a:p>
            <a:pPr eaLnBrk="1" hangingPunct="1"/>
            <a:r>
              <a:rPr lang="en-US" altLang="en-US" dirty="0" smtClean="0"/>
              <a:t>Measures the strength of the linear relationship between two variables (</a:t>
            </a:r>
            <a:r>
              <a:rPr lang="en-US" altLang="en-US" dirty="0" err="1" smtClean="0"/>
              <a:t>x,y</a:t>
            </a:r>
            <a:r>
              <a:rPr lang="en-US" altLang="en-US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6960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8458200" cy="5638800"/>
          </a:xfrm>
        </p:spPr>
        <p:txBody>
          <a:bodyPr/>
          <a:lstStyle/>
          <a:p>
            <a:pPr eaLnBrk="1" hangingPunct="1"/>
            <a:r>
              <a:rPr lang="en-US" altLang="en-US" sz="4400" dirty="0" smtClean="0">
                <a:cs typeface="Times New Roman" pitchFamily="18" charset="0"/>
              </a:rPr>
              <a:t>Correlation coefficient “r”:</a:t>
            </a:r>
          </a:p>
          <a:p>
            <a:pPr eaLnBrk="1" hangingPunct="1"/>
            <a:endParaRPr lang="en-US" altLang="en-US" sz="1800" dirty="0" smtClean="0">
              <a:cs typeface="Times New Roman" pitchFamily="18" charset="0"/>
            </a:endParaRPr>
          </a:p>
          <a:p>
            <a:pPr eaLnBrk="1" hangingPunct="1"/>
            <a:r>
              <a:rPr lang="en-US" altLang="en-US" dirty="0" smtClean="0"/>
              <a:t>Measured by the closeness  of the data to a straight line of “best fit”</a:t>
            </a:r>
            <a:r>
              <a:rPr lang="en-US" altLang="en-US" dirty="0" smtClean="0">
                <a:cs typeface="Times New Roman" pitchFamily="18" charset="0"/>
              </a:rPr>
              <a:t> </a:t>
            </a:r>
          </a:p>
          <a:p>
            <a:pPr eaLnBrk="1" hangingPunct="1"/>
            <a:endParaRPr lang="en-US" altLang="en-US" dirty="0" smtClean="0"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mtClean="0"/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2102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mtClean="0"/>
              <a:t>Correlation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5638800"/>
          </a:xfrm>
        </p:spPr>
        <p:txBody>
          <a:bodyPr/>
          <a:lstStyle/>
          <a:p>
            <a:r>
              <a:rPr lang="en-US" altLang="en-US" dirty="0" smtClean="0"/>
              <a:t>In real life, you practically never get all of your data points on the line of best fit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How close is close enough?</a:t>
            </a:r>
          </a:p>
        </p:txBody>
      </p:sp>
    </p:spTree>
    <p:extLst>
      <p:ext uri="{BB962C8B-B14F-4D97-AF65-F5344CB8AC3E}">
        <p14:creationId xmlns:p14="http://schemas.microsoft.com/office/powerpoint/2010/main" val="324409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Correlation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altLang="en-US" smtClean="0"/>
              <a:t>Strong              Weak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relationship         relationship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838450"/>
            <a:ext cx="89439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4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Correlation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altLang="en-US" dirty="0" smtClean="0"/>
              <a:t>So… a correlation is actually a measure of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838450"/>
            <a:ext cx="89439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25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Correlation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altLang="en-US" dirty="0" smtClean="0"/>
              <a:t>So… a correlation is actually a measure of    </a:t>
            </a:r>
            <a:r>
              <a:rPr lang="en-US" altLang="en-US" dirty="0" smtClean="0">
                <a:solidFill>
                  <a:schemeClr val="tx1"/>
                </a:solidFill>
              </a:rPr>
              <a:t>VARIABILITY!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838450"/>
            <a:ext cx="89439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78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458200" cy="5638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Which has the strongest linear relationship?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971800"/>
            <a:ext cx="88963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Correlation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445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9675"/>
            <a:ext cx="63055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7056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https://images.sciencedaily.com/2015/05/150513135011_1_900x600.jpg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77000" y="1143000"/>
            <a:ext cx="2667000" cy="5638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Can be positive…</a:t>
            </a:r>
          </a:p>
        </p:txBody>
      </p:sp>
    </p:spTree>
    <p:extLst>
      <p:ext uri="{BB962C8B-B14F-4D97-AF65-F5344CB8AC3E}">
        <p14:creationId xmlns:p14="http://schemas.microsoft.com/office/powerpoint/2010/main" val="21603388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0" y="1219200"/>
            <a:ext cx="846861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702623"/>
            <a:ext cx="929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http://cdn2.momjunction.com/wp-content/uploads/2016/01/Relationship-With-Kids-After-Divorce.jpg</a:t>
            </a:r>
          </a:p>
        </p:txBody>
      </p:sp>
    </p:spTree>
    <p:extLst>
      <p:ext uri="{BB962C8B-B14F-4D97-AF65-F5344CB8AC3E}">
        <p14:creationId xmlns:p14="http://schemas.microsoft.com/office/powerpoint/2010/main" val="3238322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Normal </a:t>
            </a:r>
            <a:r>
              <a:rPr lang="en-US" dirty="0" smtClean="0"/>
              <a:t>Probability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altLang="en-US" dirty="0" smtClean="0">
                <a:latin typeface="Comic Sans MS" pitchFamily="66" charset="0"/>
              </a:rPr>
              <a:t>If µ </a:t>
            </a:r>
            <a:r>
              <a:rPr lang="en-US" altLang="en-US" dirty="0">
                <a:latin typeface="Comic Sans MS" pitchFamily="66" charset="0"/>
              </a:rPr>
              <a:t>= </a:t>
            </a:r>
            <a:r>
              <a:rPr lang="en-US" altLang="en-US" dirty="0" smtClean="0">
                <a:latin typeface="Comic Sans MS" pitchFamily="66" charset="0"/>
              </a:rPr>
              <a:t>12  </a:t>
            </a:r>
            <a:r>
              <a:rPr lang="el-GR" altLang="en-US" dirty="0">
                <a:latin typeface="Comic Sans MS" pitchFamily="66" charset="0"/>
              </a:rPr>
              <a:t>σ</a:t>
            </a:r>
            <a:r>
              <a:rPr lang="en-US" altLang="en-US" dirty="0">
                <a:latin typeface="Comic Sans MS" pitchFamily="66" charset="0"/>
              </a:rPr>
              <a:t> = 2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71650"/>
            <a:ext cx="8382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5638800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latin typeface="Comic Sans MS" pitchFamily="66" charset="0"/>
              </a:rPr>
              <a:t>   </a:t>
            </a:r>
            <a:r>
              <a:rPr lang="en-US" altLang="en-US" sz="4400" b="1" dirty="0" smtClean="0">
                <a:latin typeface="Comic Sans MS" pitchFamily="66" charset="0"/>
              </a:rPr>
              <a:t>6   8  10  12</a:t>
            </a:r>
            <a:r>
              <a:rPr lang="en-US" altLang="en-US" sz="3600" b="1" dirty="0" smtClean="0">
                <a:latin typeface="Comic Sans MS" pitchFamily="66" charset="0"/>
              </a:rPr>
              <a:t>  </a:t>
            </a:r>
            <a:r>
              <a:rPr lang="en-US" altLang="en-US" sz="4400" b="1" dirty="0" smtClean="0">
                <a:latin typeface="Comic Sans MS" pitchFamily="66" charset="0"/>
              </a:rPr>
              <a:t>14</a:t>
            </a:r>
            <a:r>
              <a:rPr lang="en-US" altLang="en-US" sz="2600" b="1" dirty="0" smtClean="0">
                <a:latin typeface="Comic Sans MS" pitchFamily="66" charset="0"/>
              </a:rPr>
              <a:t>  </a:t>
            </a:r>
            <a:r>
              <a:rPr lang="en-US" altLang="en-US" sz="4400" b="1" dirty="0" smtClean="0">
                <a:latin typeface="Comic Sans MS" pitchFamily="66" charset="0"/>
              </a:rPr>
              <a:t>16</a:t>
            </a:r>
            <a:r>
              <a:rPr lang="en-US" altLang="en-US" sz="3800" b="1" dirty="0" smtClean="0">
                <a:latin typeface="Comic Sans MS" pitchFamily="66" charset="0"/>
              </a:rPr>
              <a:t>  </a:t>
            </a:r>
            <a:r>
              <a:rPr lang="en-US" altLang="en-US" sz="4400" b="1" dirty="0" smtClean="0">
                <a:latin typeface="Comic Sans MS" pitchFamily="66" charset="0"/>
              </a:rPr>
              <a:t>18</a:t>
            </a:r>
            <a:endParaRPr lang="en-US" altLang="en-US" sz="4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58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Correlation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5638800"/>
          </a:xfrm>
        </p:spPr>
        <p:txBody>
          <a:bodyPr/>
          <a:lstStyle/>
          <a:p>
            <a:pPr eaLnBrk="1" hangingPunct="1"/>
            <a:r>
              <a:rPr lang="en-US" altLang="en-US" sz="4400" smtClean="0">
                <a:cs typeface="Times New Roman" pitchFamily="18" charset="0"/>
              </a:rPr>
              <a:t>Positive Correlation:</a:t>
            </a:r>
          </a:p>
          <a:p>
            <a:pPr eaLnBrk="1" hangingPunct="1"/>
            <a:r>
              <a:rPr lang="en-US" altLang="en-US" smtClean="0">
                <a:cs typeface="Times New Roman" pitchFamily="18" charset="0"/>
              </a:rPr>
              <a:t>as one variable increases, the other also increases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50309"/>
            <a:ext cx="4190999" cy="390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08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489" y="2819400"/>
            <a:ext cx="5044511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mtClean="0"/>
              <a:t>Correlation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5638800"/>
          </a:xfrm>
        </p:spPr>
        <p:txBody>
          <a:bodyPr/>
          <a:lstStyle/>
          <a:p>
            <a:pPr eaLnBrk="1" hangingPunct="1"/>
            <a:r>
              <a:rPr lang="en-US" altLang="en-US" sz="4400" smtClean="0">
                <a:cs typeface="Times New Roman" pitchFamily="18" charset="0"/>
              </a:rPr>
              <a:t>Negative correlation:</a:t>
            </a:r>
          </a:p>
          <a:p>
            <a:pPr eaLnBrk="1" hangingPunct="1"/>
            <a:r>
              <a:rPr lang="en-US" altLang="en-US" smtClean="0">
                <a:cs typeface="Times New Roman" pitchFamily="18" charset="0"/>
              </a:rPr>
              <a:t>as one variable increases, the other decreases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137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Correlation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5638800"/>
          </a:xfrm>
        </p:spPr>
        <p:txBody>
          <a:bodyPr/>
          <a:lstStyle/>
          <a:p>
            <a:pPr eaLnBrk="1" hangingPunct="1"/>
            <a:r>
              <a:rPr lang="en-US" altLang="en-US" sz="4400" dirty="0" smtClean="0">
                <a:cs typeface="Times New Roman" pitchFamily="18" charset="0"/>
              </a:rPr>
              <a:t>Zero correlation:  </a:t>
            </a:r>
          </a:p>
          <a:p>
            <a:pPr eaLnBrk="1" hangingPunct="1"/>
            <a:r>
              <a:rPr lang="en-US" altLang="en-US" dirty="0" smtClean="0">
                <a:cs typeface="Times New Roman" pitchFamily="18" charset="0"/>
              </a:rPr>
              <a:t>no LINEAR relationship 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14725"/>
            <a:ext cx="85725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11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Correlation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5638800"/>
          </a:xfrm>
        </p:spPr>
        <p:txBody>
          <a:bodyPr/>
          <a:lstStyle/>
          <a:p>
            <a:pPr eaLnBrk="1" hangingPunct="1"/>
            <a:r>
              <a:rPr lang="en-US" altLang="en-US" sz="4400" dirty="0" smtClean="0">
                <a:cs typeface="Times New Roman" pitchFamily="18" charset="0"/>
              </a:rPr>
              <a:t>Zero correlation:  </a:t>
            </a:r>
          </a:p>
          <a:p>
            <a:pPr eaLnBrk="1" hangingPunct="1"/>
            <a:r>
              <a:rPr lang="en-US" altLang="en-US" dirty="0" smtClean="0">
                <a:cs typeface="Times New Roman" pitchFamily="18" charset="0"/>
              </a:rPr>
              <a:t>there may be a strong </a:t>
            </a:r>
            <a:r>
              <a:rPr lang="en-US" altLang="en-US" dirty="0" smtClean="0">
                <a:solidFill>
                  <a:schemeClr val="tx1"/>
                </a:solidFill>
                <a:cs typeface="Times New Roman" pitchFamily="18" charset="0"/>
              </a:rPr>
              <a:t>nonlinear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smtClean="0">
                <a:cs typeface="Times New Roman" pitchFamily="18" charset="0"/>
              </a:rPr>
              <a:t>relationship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14725"/>
            <a:ext cx="85725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18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Correlation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5638800"/>
          </a:xfrm>
        </p:spPr>
        <p:txBody>
          <a:bodyPr/>
          <a:lstStyle/>
          <a:p>
            <a:pPr eaLnBrk="1" hangingPunct="1"/>
            <a:r>
              <a:rPr lang="en-US" altLang="en-US" sz="4400" dirty="0" smtClean="0">
                <a:cs typeface="Times New Roman" pitchFamily="18" charset="0"/>
              </a:rPr>
              <a:t>Zero correlation:  </a:t>
            </a:r>
          </a:p>
          <a:p>
            <a:pPr eaLnBrk="1" hangingPunct="1"/>
            <a:r>
              <a:rPr lang="en-US" altLang="en-US" smtClean="0">
                <a:cs typeface="Times New Roman" pitchFamily="18" charset="0"/>
              </a:rPr>
              <a:t>If it is a </a:t>
            </a:r>
            <a:r>
              <a:rPr lang="en-US" altLang="en-US" dirty="0" smtClean="0">
                <a:solidFill>
                  <a:schemeClr val="tx1"/>
                </a:solidFill>
                <a:cs typeface="Times New Roman" pitchFamily="18" charset="0"/>
              </a:rPr>
              <a:t>horizontal</a:t>
            </a:r>
            <a:r>
              <a:rPr lang="en-US" altLang="en-US" dirty="0" smtClean="0">
                <a:cs typeface="Times New Roman" pitchFamily="18" charset="0"/>
              </a:rPr>
              <a:t> line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14725"/>
            <a:ext cx="85725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2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5638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Positive, negative, or zero?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Correlation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PROJECT QUESTION</a:t>
            </a:r>
            <a:r>
              <a:rPr lang="en-US" altLang="en-US" sz="2400" i="1">
                <a:solidFill>
                  <a:schemeClr val="folHlink"/>
                </a:solidFill>
              </a:rPr>
              <a:t>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924050"/>
            <a:ext cx="84201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40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Correlation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altLang="en-US" dirty="0" smtClean="0"/>
              <a:t>Correlation coefficients range from -1.0 to +1.0</a:t>
            </a:r>
            <a:r>
              <a:rPr lang="en-US" altLang="en-US" sz="2000" dirty="0" smtClean="0"/>
              <a:t>  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8779"/>
            <a:ext cx="9144000" cy="156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04800" y="30480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1pPr>
            <a:lvl2pPr marL="10287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 kern="1200">
                <a:solidFill>
                  <a:srgbClr val="CC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 smtClean="0"/>
              <a:t>r=-1.0    r=-0.9    r=-0.5    r=0.0      r=0.5     r=0.9      r=1.0</a:t>
            </a:r>
          </a:p>
        </p:txBody>
      </p:sp>
    </p:spTree>
    <p:extLst>
      <p:ext uri="{BB962C8B-B14F-4D97-AF65-F5344CB8AC3E}">
        <p14:creationId xmlns:p14="http://schemas.microsoft.com/office/powerpoint/2010/main" val="148130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Correlation coefficients can’t be bigger than 1 or less than -1</a:t>
            </a:r>
          </a:p>
          <a:p>
            <a:pPr algn="ctr" eaLnBrk="1" hangingPunct="1"/>
            <a:endParaRPr lang="en-US" altLang="en-US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-1 </a:t>
            </a:r>
            <a:r>
              <a:rPr lang="en-US" altLang="en-US" sz="5400" dirty="0">
                <a:latin typeface="Comic Sans MS" pitchFamily="66" charset="0"/>
              </a:rPr>
              <a:t>≤</a:t>
            </a:r>
            <a:r>
              <a:rPr lang="en-US" altLang="en-US" dirty="0">
                <a:latin typeface="Comic Sans MS" pitchFamily="66" charset="0"/>
              </a:rPr>
              <a:t> </a:t>
            </a:r>
            <a:r>
              <a:rPr lang="en-US" altLang="en-US" dirty="0" err="1">
                <a:latin typeface="Comic Sans MS" pitchFamily="66" charset="0"/>
              </a:rPr>
              <a:t>corr</a:t>
            </a:r>
            <a:r>
              <a:rPr lang="en-US" altLang="en-US" dirty="0">
                <a:latin typeface="Comic Sans MS" pitchFamily="66" charset="0"/>
              </a:rPr>
              <a:t> </a:t>
            </a:r>
            <a:r>
              <a:rPr lang="en-US" altLang="en-US" sz="5400" dirty="0">
                <a:latin typeface="Comic Sans MS" pitchFamily="66" charset="0"/>
              </a:rPr>
              <a:t>≤</a:t>
            </a:r>
            <a:r>
              <a:rPr lang="en-US" altLang="en-US" dirty="0">
                <a:latin typeface="Comic Sans MS" pitchFamily="66" charset="0"/>
              </a:rPr>
              <a:t> 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629336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Greeky</a:t>
            </a:r>
            <a:r>
              <a:rPr lang="en-US" dirty="0" smtClean="0"/>
              <a:t>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The sample correlation coefficient is called “r” </a:t>
            </a:r>
          </a:p>
          <a:p>
            <a:pPr eaLnBrk="1" hangingPunct="1"/>
            <a:endParaRPr lang="en-US" altLang="en-US" sz="1800" dirty="0">
              <a:latin typeface="Comic Sans MS" pitchFamily="66" charset="0"/>
            </a:endParaRP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The population coefficient is called “</a:t>
            </a:r>
            <a:r>
              <a:rPr lang="el-GR" altLang="en-US" i="1" dirty="0">
                <a:solidFill>
                  <a:schemeClr val="tx1"/>
                </a:solidFill>
                <a:latin typeface="Comic Sans MS" pitchFamily="66" charset="0"/>
              </a:rPr>
              <a:t>ρ</a:t>
            </a:r>
            <a:r>
              <a:rPr lang="en-US" altLang="en-US" i="1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altLang="en-US" dirty="0">
                <a:latin typeface="Comic Sans MS" pitchFamily="66" charset="0"/>
              </a:rPr>
              <a:t>”</a:t>
            </a:r>
          </a:p>
          <a:p>
            <a:r>
              <a:rPr lang="en-US" dirty="0" smtClean="0"/>
              <a:t>Pronounced “rho”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397192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18890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altLang="en-US" smtClean="0"/>
              <a:t>Which has the highest positive correlation?  The highest negative correlation?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797175"/>
            <a:ext cx="680085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Correlation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385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Probability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latin typeface="Comic Sans MS" pitchFamily="66" charset="0"/>
                <a:cs typeface="Times New Roman" pitchFamily="18" charset="0"/>
              </a:rPr>
              <a:t>Previously we studied probability for things with outcomes like:</a:t>
            </a:r>
          </a:p>
          <a:p>
            <a:pPr algn="ctr" eaLnBrk="1" hangingPunct="1"/>
            <a:r>
              <a:rPr lang="en-US" dirty="0" smtClean="0">
                <a:latin typeface="Comic Sans MS" pitchFamily="66" charset="0"/>
                <a:cs typeface="Times New Roman" pitchFamily="18" charset="0"/>
              </a:rPr>
              <a:t>H T</a:t>
            </a:r>
          </a:p>
          <a:p>
            <a:pPr algn="ctr" eaLnBrk="1" hangingPunct="1"/>
            <a:r>
              <a:rPr lang="en-US" dirty="0" smtClean="0">
                <a:latin typeface="Comic Sans MS" pitchFamily="66" charset="0"/>
                <a:cs typeface="Times New Roman" pitchFamily="18" charset="0"/>
              </a:rPr>
              <a:t>1 2 3 4 5 6</a:t>
            </a:r>
          </a:p>
          <a:p>
            <a:pPr algn="ctr" eaLnBrk="1" hangingPunct="1"/>
            <a:r>
              <a:rPr lang="en-US" dirty="0" smtClean="0">
                <a:latin typeface="Comic Sans MS" pitchFamily="66" charset="0"/>
                <a:cs typeface="Times New Roman" pitchFamily="18" charset="0"/>
              </a:rPr>
              <a:t>Win Lose</a:t>
            </a:r>
          </a:p>
          <a:p>
            <a:pPr algn="ctr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Suppose we have a normal distribution, µ = </a:t>
            </a:r>
            <a:r>
              <a:rPr lang="en-US" altLang="en-US" dirty="0" smtClean="0">
                <a:latin typeface="Comic Sans MS" pitchFamily="66" charset="0"/>
              </a:rPr>
              <a:t>10</a:t>
            </a:r>
            <a:endParaRPr lang="en-US" altLang="en-US" dirty="0" smtClean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Normal Probability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05050"/>
            <a:ext cx="8382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6088062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latin typeface="Comic Sans MS" pitchFamily="66" charset="0"/>
              </a:rPr>
              <a:t>                ?   </a:t>
            </a:r>
            <a:endParaRPr lang="en-US" altLang="en-US" sz="4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20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Correlation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altLang="en-US" dirty="0" smtClean="0"/>
              <a:t>If you square the correlation coefficient (R</a:t>
            </a:r>
            <a:r>
              <a:rPr lang="en-US" altLang="en-US" baseline="30000" dirty="0" smtClean="0"/>
              <a:t>2</a:t>
            </a:r>
            <a:r>
              <a:rPr lang="en-US" altLang="en-US" dirty="0" smtClean="0"/>
              <a:t> or RSQ) </a:t>
            </a:r>
          </a:p>
          <a:p>
            <a:r>
              <a:rPr lang="en-US" altLang="en-US" dirty="0" smtClean="0"/>
              <a:t>the coefficient tells how well the (</a:t>
            </a:r>
            <a:r>
              <a:rPr lang="en-US" altLang="en-US" dirty="0" err="1" smtClean="0"/>
              <a:t>x,y</a:t>
            </a:r>
            <a:r>
              <a:rPr lang="en-US" altLang="en-US" dirty="0" smtClean="0"/>
              <a:t>) values are “fitted” by the line of best fit</a:t>
            </a:r>
          </a:p>
        </p:txBody>
      </p:sp>
    </p:spTree>
    <p:extLst>
      <p:ext uri="{BB962C8B-B14F-4D97-AF65-F5344CB8AC3E}">
        <p14:creationId xmlns:p14="http://schemas.microsoft.com/office/powerpoint/2010/main" val="374548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/>
              <a:t>R</a:t>
            </a:r>
            <a:r>
              <a:rPr lang="en-US" altLang="en-US" baseline="30000" dirty="0"/>
              <a:t>2 </a:t>
            </a:r>
            <a:r>
              <a:rPr lang="en-US" altLang="en-US" dirty="0" smtClean="0">
                <a:latin typeface="Comic Sans MS" pitchFamily="66" charset="0"/>
              </a:rPr>
              <a:t>tells </a:t>
            </a:r>
            <a:r>
              <a:rPr lang="en-US" altLang="en-US" dirty="0">
                <a:latin typeface="Comic Sans MS" pitchFamily="66" charset="0"/>
              </a:rPr>
              <a:t>you </a:t>
            </a: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in % </a:t>
            </a: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how well the </a:t>
            </a:r>
            <a:r>
              <a:rPr lang="en-US" altLang="en-US" dirty="0" smtClean="0">
                <a:latin typeface="Comic Sans MS" pitchFamily="66" charset="0"/>
              </a:rPr>
              <a:t>trend line </a:t>
            </a:r>
            <a:r>
              <a:rPr lang="en-US" altLang="en-US" dirty="0">
                <a:latin typeface="Comic Sans MS" pitchFamily="66" charset="0"/>
              </a:rPr>
              <a:t>fits the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2265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altLang="en-US" smtClean="0"/>
              <a:t>Is it a good fit?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604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Correlation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435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5638800"/>
          </a:xfrm>
        </p:spPr>
        <p:txBody>
          <a:bodyPr/>
          <a:lstStyle/>
          <a:p>
            <a:r>
              <a:rPr lang="en-US" altLang="en-US" smtClean="0"/>
              <a:t>R</a:t>
            </a:r>
            <a:r>
              <a:rPr lang="en-US" altLang="en-US" baseline="30000" smtClean="0"/>
              <a:t>2</a:t>
            </a:r>
            <a:r>
              <a:rPr lang="en-US" altLang="en-US" smtClean="0"/>
              <a:t> = 0.988 means 98.8% of the variability in the data is 									“explained” 						by the fit 							line</a:t>
            </a:r>
          </a:p>
          <a:p>
            <a:endParaRPr lang="en-US" altLang="en-US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604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198615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altLang="en-US" smtClean="0"/>
              <a:t>Is it a good fit?</a:t>
            </a:r>
          </a:p>
          <a:p>
            <a:endParaRPr lang="en-US" altLang="en-US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78000"/>
            <a:ext cx="65532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Correlation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PROJECT QUESTION</a:t>
            </a:r>
            <a:r>
              <a:rPr lang="en-US" altLang="en-US" sz="2400" i="1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992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altLang="en-US" dirty="0" smtClean="0"/>
              <a:t>Is it a good fit?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48554"/>
            <a:ext cx="6781800" cy="452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Correlation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PROJECT QUESTION</a:t>
            </a:r>
            <a:r>
              <a:rPr lang="en-US" altLang="en-US" sz="2400" i="1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108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61669"/>
            <a:ext cx="6705600" cy="529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altLang="en-US" dirty="0" smtClean="0"/>
              <a:t>Is it a good fit?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Correlation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PROJECT QUESTION</a:t>
            </a:r>
            <a:r>
              <a:rPr lang="en-US" altLang="en-US" sz="2400" i="1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3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altLang="en-US" dirty="0" smtClean="0"/>
              <a:t>Is it a good fit?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Correlation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PROJECT QUESTION</a:t>
            </a:r>
            <a:r>
              <a:rPr lang="en-US" altLang="en-US" sz="2400" i="1">
                <a:solidFill>
                  <a:schemeClr val="folHlink"/>
                </a:solidFill>
              </a:rPr>
              <a:t>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022120" cy="489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12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FF00"/>
                </a:solidFill>
              </a:rPr>
              <a:t>Questions?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82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700" dirty="0" smtClean="0"/>
              <a:t>How to Lie with Statistics #5</a:t>
            </a:r>
            <a:endParaRPr lang="en-US" sz="4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Just because two variables have a high correlation coefficient doesn’t mean one causes the other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8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Suppose we have a normal distribution, µ = 10  </a:t>
            </a:r>
            <a:r>
              <a:rPr lang="el-GR" altLang="en-US" dirty="0">
                <a:latin typeface="Comic Sans MS" pitchFamily="66" charset="0"/>
              </a:rPr>
              <a:t>σ</a:t>
            </a:r>
            <a:r>
              <a:rPr lang="en-US" altLang="en-US" dirty="0">
                <a:latin typeface="Comic Sans MS" pitchFamily="66" charset="0"/>
              </a:rPr>
              <a:t> = 5</a:t>
            </a:r>
            <a:endParaRPr lang="en-US" altLang="en-US" dirty="0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Normal Probability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05050"/>
            <a:ext cx="8382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6088062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latin typeface="Comic Sans MS" pitchFamily="66" charset="0"/>
              </a:rPr>
              <a:t>   ?   ?   ?   ?   ?   ?   ?</a:t>
            </a:r>
          </a:p>
        </p:txBody>
      </p:sp>
    </p:spTree>
    <p:extLst>
      <p:ext uri="{BB962C8B-B14F-4D97-AF65-F5344CB8AC3E}">
        <p14:creationId xmlns:p14="http://schemas.microsoft.com/office/powerpoint/2010/main" val="351335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They could both be caused by a third variable</a:t>
            </a:r>
          </a:p>
          <a:p>
            <a:pPr algn="ctr" eaLnBrk="1" hangingPunct="1"/>
            <a:endParaRPr lang="en-US" altLang="en-US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Or… it could just be a coincidence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700" dirty="0" smtClean="0"/>
              <a:t>How to Lie with Statistics #5</a:t>
            </a:r>
            <a:endParaRPr lang="en-US" sz="4700" dirty="0"/>
          </a:p>
        </p:txBody>
      </p:sp>
    </p:spTree>
    <p:extLst>
      <p:ext uri="{BB962C8B-B14F-4D97-AF65-F5344CB8AC3E}">
        <p14:creationId xmlns:p14="http://schemas.microsoft.com/office/powerpoint/2010/main" val="15373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438400"/>
            <a:ext cx="90027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76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500" dirty="0"/>
              <a:t>How to Lie with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Sleep studies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33600"/>
            <a:ext cx="71532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45483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500" dirty="0"/>
              <a:t>How to Lie with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would you “prove” that getting a certain amount of sleep causes you to live longer?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57079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Correlation vs Causation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5638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r>
              <a:rPr lang="en-US" altLang="en-US" dirty="0"/>
              <a:t>Causation is hard to </a:t>
            </a:r>
            <a:r>
              <a:rPr lang="en-US" altLang="en-US" dirty="0" smtClean="0"/>
              <a:t>prove</a:t>
            </a:r>
          </a:p>
          <a:p>
            <a:pPr algn="ctr" eaLnBrk="1" hangingPunct="1">
              <a:spcBef>
                <a:spcPct val="0"/>
              </a:spcBef>
            </a:pPr>
            <a:endParaRPr lang="en-US" altLang="en-US" dirty="0" smtClean="0"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en-US" altLang="en-US" dirty="0" smtClean="0">
                <a:cs typeface="Times New Roman" pitchFamily="18" charset="0"/>
              </a:rPr>
              <a:t>In research, causation can only be shown by a carefully controlled experiment 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dirty="0" smtClean="0"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306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Correlation vs Causation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altLang="en-US" dirty="0" smtClean="0"/>
              <a:t>So you can’t show causation by observation or by using a survey</a:t>
            </a:r>
          </a:p>
        </p:txBody>
      </p:sp>
    </p:spTree>
    <p:extLst>
      <p:ext uri="{BB962C8B-B14F-4D97-AF65-F5344CB8AC3E}">
        <p14:creationId xmlns:p14="http://schemas.microsoft.com/office/powerpoint/2010/main" val="206050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mtClean="0"/>
              <a:t>Correlation vs Causation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altLang="en-US" smtClean="0">
                <a:cs typeface="Times New Roman" pitchFamily="18" charset="0"/>
              </a:rPr>
              <a:t>The research must be carefully designed so that the suspected cause can be the </a:t>
            </a:r>
            <a:r>
              <a:rPr lang="en-US" altLang="en-US" smtClean="0">
                <a:solidFill>
                  <a:srgbClr val="FFFF00"/>
                </a:solidFill>
                <a:cs typeface="Times New Roman" pitchFamily="18" charset="0"/>
              </a:rPr>
              <a:t>only</a:t>
            </a:r>
            <a:r>
              <a:rPr lang="en-US" altLang="en-US" smtClean="0">
                <a:cs typeface="Times New Roman" pitchFamily="18" charset="0"/>
              </a:rPr>
              <a:t> cause of the result  </a:t>
            </a:r>
            <a:endParaRPr lang="en-US" altLang="en-US" i="1" smtClean="0">
              <a:cs typeface="Times New Roman" pitchFamily="18" charset="0"/>
            </a:endParaRP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8620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Correlation vs Causation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/>
            <a:r>
              <a:rPr lang="en-US" altLang="en-US" smtClean="0"/>
              <a:t>Just because a scientist speaks very persuasively about the results of their experiment does not mean he/she has proven causation</a:t>
            </a:r>
          </a:p>
        </p:txBody>
      </p:sp>
    </p:spTree>
    <p:extLst>
      <p:ext uri="{BB962C8B-B14F-4D97-AF65-F5344CB8AC3E}">
        <p14:creationId xmlns:p14="http://schemas.microsoft.com/office/powerpoint/2010/main" val="110601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Correlation vs Causation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/>
            <a:endParaRPr lang="en-US" altLang="en-US" smtClean="0"/>
          </a:p>
          <a:p>
            <a:pPr algn="ctr"/>
            <a:endParaRPr lang="en-US" altLang="en-US" sz="3000" smtClean="0"/>
          </a:p>
          <a:p>
            <a:pPr algn="ctr"/>
            <a:endParaRPr lang="en-US" altLang="en-US" smtClean="0"/>
          </a:p>
          <a:p>
            <a:pPr algn="ctr"/>
            <a:r>
              <a:rPr lang="en-US" altLang="en-US" smtClean="0"/>
              <a:t>You have to be skeptical!</a:t>
            </a:r>
          </a:p>
        </p:txBody>
      </p:sp>
    </p:spTree>
    <p:extLst>
      <p:ext uri="{BB962C8B-B14F-4D97-AF65-F5344CB8AC3E}">
        <p14:creationId xmlns:p14="http://schemas.microsoft.com/office/powerpoint/2010/main" val="295077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/>
              <a:t>Correlation vs Causation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/>
            <a:r>
              <a:rPr lang="en-US" altLang="en-US" smtClean="0"/>
              <a:t>Spanish influenza video</a:t>
            </a:r>
          </a:p>
        </p:txBody>
      </p:sp>
    </p:spTree>
    <p:extLst>
      <p:ext uri="{BB962C8B-B14F-4D97-AF65-F5344CB8AC3E}">
        <p14:creationId xmlns:p14="http://schemas.microsoft.com/office/powerpoint/2010/main" val="359173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Suppose we have a normal distribution, µ = 10  </a:t>
            </a:r>
            <a:r>
              <a:rPr lang="el-GR" altLang="en-US" dirty="0">
                <a:latin typeface="Comic Sans MS" pitchFamily="66" charset="0"/>
              </a:rPr>
              <a:t>σ</a:t>
            </a:r>
            <a:r>
              <a:rPr lang="en-US" altLang="en-US" dirty="0">
                <a:latin typeface="Comic Sans MS" pitchFamily="66" charset="0"/>
              </a:rPr>
              <a:t> = 5</a:t>
            </a:r>
            <a:endParaRPr lang="en-US" altLang="en-US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05050"/>
            <a:ext cx="8382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Normal </a:t>
            </a:r>
            <a:r>
              <a:rPr lang="en-US" dirty="0" smtClean="0"/>
              <a:t>Probability</a:t>
            </a:r>
            <a:endParaRPr lang="en-US" altLang="en-US" dirty="0" smtClean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2400" y="6088062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latin typeface="Comic Sans MS" pitchFamily="66" charset="0"/>
              </a:rPr>
              <a:t>  -5</a:t>
            </a:r>
            <a:r>
              <a:rPr lang="en-US" altLang="en-US" sz="3800" b="1" dirty="0">
                <a:latin typeface="Comic Sans MS" pitchFamily="66" charset="0"/>
              </a:rPr>
              <a:t>   </a:t>
            </a:r>
            <a:r>
              <a:rPr lang="en-US" altLang="en-US" sz="4400" b="1" dirty="0">
                <a:latin typeface="Comic Sans MS" pitchFamily="66" charset="0"/>
              </a:rPr>
              <a:t>0</a:t>
            </a:r>
            <a:r>
              <a:rPr lang="en-US" altLang="en-US" sz="4000" b="1" dirty="0">
                <a:latin typeface="Comic Sans MS" pitchFamily="66" charset="0"/>
              </a:rPr>
              <a:t>   </a:t>
            </a:r>
            <a:r>
              <a:rPr lang="en-US" altLang="en-US" sz="4400" b="1" dirty="0">
                <a:latin typeface="Comic Sans MS" pitchFamily="66" charset="0"/>
              </a:rPr>
              <a:t>5  10</a:t>
            </a:r>
            <a:r>
              <a:rPr lang="en-US" altLang="en-US" sz="3800" b="1" dirty="0">
                <a:latin typeface="Comic Sans MS" pitchFamily="66" charset="0"/>
              </a:rPr>
              <a:t>  </a:t>
            </a:r>
            <a:r>
              <a:rPr lang="en-US" altLang="en-US" sz="4400" b="1" dirty="0">
                <a:latin typeface="Comic Sans MS" pitchFamily="66" charset="0"/>
              </a:rPr>
              <a:t>15</a:t>
            </a:r>
            <a:r>
              <a:rPr lang="en-US" altLang="en-US" sz="3600" b="1" dirty="0">
                <a:latin typeface="Comic Sans MS" pitchFamily="66" charset="0"/>
              </a:rPr>
              <a:t>  </a:t>
            </a:r>
            <a:r>
              <a:rPr lang="en-US" altLang="en-US" sz="4400" b="1" dirty="0">
                <a:latin typeface="Comic Sans MS" pitchFamily="66" charset="0"/>
              </a:rPr>
              <a:t>20</a:t>
            </a:r>
            <a:r>
              <a:rPr lang="en-US" altLang="en-US" sz="2600" b="1" dirty="0">
                <a:latin typeface="Comic Sans MS" pitchFamily="66" charset="0"/>
              </a:rPr>
              <a:t>  </a:t>
            </a:r>
            <a:r>
              <a:rPr lang="en-US" altLang="en-US" sz="4400" b="1" dirty="0">
                <a:latin typeface="Comic Sans MS" pitchFamily="66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08743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pPr algn="ctr"/>
            <a:r>
              <a:rPr lang="en-US" altLang="en-US" smtClean="0"/>
              <a:t>Who “proved” causation?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3" y="4333875"/>
            <a:ext cx="426878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16100"/>
            <a:ext cx="427672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CAUSATION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IN-CLASS 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FF00"/>
                </a:solidFill>
              </a:rPr>
              <a:t>Questions?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97487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Comic Sans MS" pitchFamily="66" charset="0"/>
              </a:rPr>
              <a:t>Causation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If you know that one variable DOES cause the other, put the variable that is the “causal” or “explanatory” variable on the horizontal “x” axis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10762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>
                <a:latin typeface="Comic Sans MS" pitchFamily="66" charset="0"/>
              </a:rPr>
              <a:t>Causation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The causal or explanatory or predictor variable is called the “</a:t>
            </a:r>
            <a:r>
              <a:rPr lang="en-US" altLang="en-US" dirty="0">
                <a:solidFill>
                  <a:schemeClr val="tx1"/>
                </a:solidFill>
                <a:latin typeface="Comic Sans MS" pitchFamily="66" charset="0"/>
              </a:rPr>
              <a:t>independent</a:t>
            </a:r>
            <a:r>
              <a:rPr lang="en-US" altLang="en-US" dirty="0">
                <a:latin typeface="Comic Sans MS" pitchFamily="66" charset="0"/>
              </a:rPr>
              <a:t>” variable</a:t>
            </a:r>
          </a:p>
          <a:p>
            <a:pPr algn="ctr" eaLnBrk="1" hangingPunct="1"/>
            <a:endParaRPr lang="en-US" altLang="en-US" sz="1800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Changing its value changes the value of the y variable </a:t>
            </a:r>
            <a:br>
              <a:rPr lang="en-US" altLang="en-US" dirty="0">
                <a:latin typeface="Comic Sans MS" pitchFamily="66" charset="0"/>
              </a:rPr>
            </a:br>
            <a:endParaRPr lang="en-US" altLang="en-US" dirty="0">
              <a:latin typeface="Comic Sans MS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96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 smtClean="0">
                <a:latin typeface="Comic Sans MS" pitchFamily="66" charset="0"/>
              </a:rPr>
              <a:t>Causation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The variable affected by the causal variable (the response variable) is called the “</a:t>
            </a:r>
            <a:r>
              <a:rPr lang="en-US" altLang="en-US" dirty="0">
                <a:solidFill>
                  <a:schemeClr val="tx1"/>
                </a:solidFill>
                <a:latin typeface="Comic Sans MS" pitchFamily="66" charset="0"/>
              </a:rPr>
              <a:t>dependent</a:t>
            </a:r>
            <a:r>
              <a:rPr lang="en-US" altLang="en-US" dirty="0">
                <a:latin typeface="Comic Sans MS" pitchFamily="66" charset="0"/>
              </a:rPr>
              <a:t>” variable</a:t>
            </a:r>
          </a:p>
          <a:p>
            <a:pPr algn="ctr" eaLnBrk="1" hangingPunct="1"/>
            <a:endParaRPr lang="en-US" altLang="en-US" sz="1800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Its value depends on the value of x</a:t>
            </a: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/>
            </a:r>
            <a:br>
              <a:rPr lang="en-US" altLang="en-US" dirty="0">
                <a:latin typeface="Comic Sans MS" pitchFamily="66" charset="0"/>
              </a:rPr>
            </a:br>
            <a:endParaRPr lang="en-US" altLang="en-US" dirty="0">
              <a:latin typeface="Comic Sans MS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36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CAUSATION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IN-CLASS 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638800"/>
          </a:xfrm>
        </p:spPr>
        <p:txBody>
          <a:bodyPr/>
          <a:lstStyle/>
          <a:p>
            <a:r>
              <a:rPr lang="en-US" dirty="0" smtClean="0"/>
              <a:t>Which graph has the correct placement for the causative variable?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489" y="2819400"/>
            <a:ext cx="5044511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0309"/>
            <a:ext cx="4190999" cy="390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3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6200" y="0"/>
            <a:ext cx="899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FF00"/>
                </a:solidFill>
                <a:cs typeface="Tahoma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6307025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of Best Fit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The “line of best fit” is created by minimizing the total 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distance of 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all the 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points to 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the line 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(deviations)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206" y="2819400"/>
            <a:ext cx="5654794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422793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Regression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The line of best fit is called the “regression” line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068" y="2819400"/>
            <a:ext cx="5684932" cy="403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25994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068" y="2819400"/>
            <a:ext cx="5684932" cy="403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Because it is a line, it has an equation:</a:t>
            </a:r>
          </a:p>
          <a:p>
            <a:pPr eaLnBrk="1" hangingPunct="1"/>
            <a:endParaRPr lang="en-US" altLang="en-US" dirty="0">
              <a:latin typeface="Comic Sans MS" pitchFamily="66" charset="0"/>
            </a:endParaRP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y = b + mx </a:t>
            </a:r>
          </a:p>
          <a:p>
            <a:pPr eaLnBrk="1" hangingPunct="1"/>
            <a:endParaRPr lang="en-US" altLang="en-US" dirty="0">
              <a:latin typeface="Comic Sans MS" pitchFamily="66" charset="0"/>
            </a:endParaRP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m = slope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b = y-intercept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54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6200" y="0"/>
            <a:ext cx="899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FF00"/>
                </a:solidFill>
                <a:cs typeface="Tahoma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096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The slope “m” and the correlation coefficient </a:t>
            </a:r>
            <a:r>
              <a:rPr lang="en-US" altLang="en-US" dirty="0" smtClean="0">
                <a:latin typeface="Comic Sans MS" pitchFamily="66" charset="0"/>
              </a:rPr>
              <a:t>“r” will </a:t>
            </a:r>
            <a:r>
              <a:rPr lang="en-US" altLang="en-US" dirty="0">
                <a:latin typeface="Comic Sans MS" pitchFamily="66" charset="0"/>
              </a:rPr>
              <a:t>both have the same sign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23420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latin typeface="Comic Sans MS" pitchFamily="66" charset="0"/>
              </a:rPr>
              <a:t>R</a:t>
            </a:r>
            <a:r>
              <a:rPr lang="en-US" altLang="en-US" baseline="30000" dirty="0" smtClean="0">
                <a:latin typeface="Comic Sans MS" pitchFamily="66" charset="0"/>
              </a:rPr>
              <a:t>2</a:t>
            </a:r>
            <a:r>
              <a:rPr lang="en-US" altLang="en-US" dirty="0" smtClean="0">
                <a:latin typeface="Comic Sans MS" pitchFamily="66" charset="0"/>
              </a:rPr>
              <a:t> tells </a:t>
            </a:r>
            <a:r>
              <a:rPr lang="en-US" altLang="en-US" dirty="0">
                <a:latin typeface="Comic Sans MS" pitchFamily="66" charset="0"/>
              </a:rPr>
              <a:t>how closely the regression line “fits” the data – </a:t>
            </a:r>
            <a:endParaRPr lang="en-US" altLang="en-US" dirty="0" smtClean="0">
              <a:latin typeface="Comic Sans MS" pitchFamily="66" charset="0"/>
            </a:endParaRPr>
          </a:p>
          <a:p>
            <a:pPr algn="ctr"/>
            <a:r>
              <a:rPr lang="en-US" altLang="en-US" dirty="0" smtClean="0">
                <a:latin typeface="Comic Sans MS" pitchFamily="66" charset="0"/>
              </a:rPr>
              <a:t>“</a:t>
            </a:r>
            <a:r>
              <a:rPr lang="en-US" altLang="en-US" dirty="0">
                <a:solidFill>
                  <a:schemeClr val="tx1"/>
                </a:solidFill>
                <a:latin typeface="Comic Sans MS" pitchFamily="66" charset="0"/>
              </a:rPr>
              <a:t>goodness of fit</a:t>
            </a:r>
            <a:r>
              <a:rPr lang="en-US" altLang="en-US" dirty="0">
                <a:latin typeface="Comic Sans MS" pitchFamily="66" charset="0"/>
              </a:rPr>
              <a:t>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86885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As you can imagine, the calculations for </a:t>
            </a:r>
            <a:r>
              <a:rPr lang="en-US" altLang="en-US" dirty="0" smtClean="0">
                <a:latin typeface="Comic Sans MS" pitchFamily="66" charset="0"/>
              </a:rPr>
              <a:t>correlation </a:t>
            </a:r>
            <a:r>
              <a:rPr lang="en-US" altLang="en-US" dirty="0">
                <a:latin typeface="Comic Sans MS" pitchFamily="66" charset="0"/>
              </a:rPr>
              <a:t>and </a:t>
            </a:r>
          </a:p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				the </a:t>
            </a:r>
            <a:r>
              <a:rPr lang="en-US" altLang="en-US" dirty="0">
                <a:latin typeface="Comic Sans MS" pitchFamily="66" charset="0"/>
              </a:rPr>
              <a:t>regression 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	</a:t>
            </a:r>
            <a:r>
              <a:rPr lang="en-US" altLang="en-US" dirty="0" smtClean="0">
                <a:latin typeface="Comic Sans MS" pitchFamily="66" charset="0"/>
              </a:rPr>
              <a:t>			line </a:t>
            </a:r>
            <a:r>
              <a:rPr lang="en-US" altLang="en-US" dirty="0">
                <a:latin typeface="Comic Sans MS" pitchFamily="66" charset="0"/>
              </a:rPr>
              <a:t>are scary</a:t>
            </a:r>
          </a:p>
          <a:p>
            <a:endParaRPr 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473200"/>
            <a:ext cx="3962400" cy="46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5183452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902439"/>
            <a:ext cx="5124450" cy="595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eaLnBrk="1" hangingPunct="1"/>
            <a:r>
              <a:rPr lang="en-US" altLang="en-US" dirty="0">
                <a:latin typeface="Comic Sans MS" pitchFamily="66" charset="0"/>
              </a:rPr>
              <a:t>Hooray for Excel!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</a:t>
            </a:r>
          </a:p>
        </p:txBody>
      </p:sp>
    </p:spTree>
    <p:extLst>
      <p:ext uri="{BB962C8B-B14F-4D97-AF65-F5344CB8AC3E}">
        <p14:creationId xmlns:p14="http://schemas.microsoft.com/office/powerpoint/2010/main" val="3325066465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Regression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dirty="0" smtClean="0"/>
              <a:t>Francis Galton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29152"/>
            <a:ext cx="5029199" cy="452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909370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"/>
            <a:ext cx="79248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963059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FF00"/>
                </a:solidFill>
              </a:rPr>
              <a:t>Questions?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074811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Regression in </a:t>
            </a:r>
            <a:r>
              <a:rPr lang="en-US" dirty="0"/>
              <a:t>Excel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638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Data/Data </a:t>
            </a:r>
            <a:r>
              <a:rPr lang="en-US" dirty="0" smtClean="0"/>
              <a:t>Analysis/Regression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Enter “y” first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Copy the first two coefficients </a:t>
            </a:r>
          </a:p>
          <a:p>
            <a:pPr>
              <a:spcBef>
                <a:spcPts val="0"/>
              </a:spcBef>
            </a:pPr>
            <a:r>
              <a:rPr lang="en-US" dirty="0"/>
              <a:t>	</a:t>
            </a:r>
            <a:r>
              <a:rPr lang="en-US" dirty="0" smtClean="0"/>
              <a:t>in the bottom table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Trend line is:</a:t>
            </a:r>
          </a:p>
          <a:p>
            <a:pPr>
              <a:spcBef>
                <a:spcPts val="0"/>
              </a:spcBef>
            </a:pPr>
            <a:r>
              <a:rPr lang="en-US" dirty="0"/>
              <a:t>	</a:t>
            </a:r>
            <a:r>
              <a:rPr lang="en-US" dirty="0" smtClean="0"/>
              <a:t>=</a:t>
            </a:r>
            <a:r>
              <a:rPr lang="en-US" dirty="0" err="1" smtClean="0"/>
              <a:t>Coeff</a:t>
            </a:r>
            <a:r>
              <a:rPr lang="en-US" dirty="0" smtClean="0"/>
              <a:t>*</a:t>
            </a:r>
            <a:r>
              <a:rPr lang="en-US" dirty="0" err="1" smtClean="0"/>
              <a:t>Data+Intercept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Make a graph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Change the trend dots into a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03462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the Forecasting tab of the spreadsheet is data for the Olympic men’s high jump</a:t>
            </a:r>
          </a:p>
          <a:p>
            <a:r>
              <a:rPr lang="en-US" dirty="0"/>
              <a:t>What if we want to forecast the 2020 value?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370618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Forecasting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Highlight </a:t>
            </a:r>
            <a:r>
              <a:rPr lang="en-US" dirty="0"/>
              <a:t>all of the data including labels from “Year” to “Forecast</a:t>
            </a:r>
            <a:r>
              <a:rPr lang="en-US" dirty="0" smtClean="0"/>
              <a:t>” and </a:t>
            </a:r>
            <a:r>
              <a:rPr lang="en-US" dirty="0"/>
              <a:t>down through 2020 (where your forecast will be…)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291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638800"/>
          </a:xfrm>
        </p:spPr>
        <p:txBody>
          <a:bodyPr/>
          <a:lstStyle/>
          <a:p>
            <a:r>
              <a:rPr lang="en-US" altLang="en-US" dirty="0" smtClean="0">
                <a:latin typeface="Comic Sans MS" pitchFamily="66" charset="0"/>
              </a:rPr>
              <a:t>The </a:t>
            </a:r>
            <a:r>
              <a:rPr lang="en-US" altLang="en-US" dirty="0">
                <a:solidFill>
                  <a:schemeClr val="tx1"/>
                </a:solidFill>
                <a:latin typeface="Comic Sans MS" pitchFamily="66" charset="0"/>
              </a:rPr>
              <a:t>standard normal </a:t>
            </a:r>
            <a:r>
              <a:rPr lang="en-US" altLang="en-US" dirty="0" smtClean="0">
                <a:solidFill>
                  <a:schemeClr val="tx1"/>
                </a:solidFill>
                <a:latin typeface="Comic Sans MS" pitchFamily="66" charset="0"/>
              </a:rPr>
              <a:t>distribution</a:t>
            </a:r>
            <a:r>
              <a:rPr lang="en-US" altLang="en-US" dirty="0" smtClean="0">
                <a:latin typeface="Comic Sans MS" pitchFamily="66" charset="0"/>
              </a:rPr>
              <a:t> has a mean µ </a:t>
            </a:r>
            <a:r>
              <a:rPr lang="en-US" altLang="en-US" dirty="0">
                <a:latin typeface="Comic Sans MS" pitchFamily="66" charset="0"/>
              </a:rPr>
              <a:t>= 0  </a:t>
            </a:r>
            <a:r>
              <a:rPr lang="en-US" altLang="en-US" dirty="0" smtClean="0">
                <a:latin typeface="Comic Sans MS" pitchFamily="66" charset="0"/>
              </a:rPr>
              <a:t>and a standard deviation </a:t>
            </a:r>
            <a:r>
              <a:rPr lang="el-GR" altLang="en-US" dirty="0" smtClean="0">
                <a:latin typeface="Comic Sans MS" pitchFamily="66" charset="0"/>
              </a:rPr>
              <a:t>σ</a:t>
            </a:r>
            <a:r>
              <a:rPr lang="en-US" altLang="en-US" dirty="0" smtClean="0">
                <a:latin typeface="Comic Sans MS" pitchFamily="66" charset="0"/>
              </a:rPr>
              <a:t> </a:t>
            </a:r>
            <a:r>
              <a:rPr lang="en-US" altLang="en-US" dirty="0">
                <a:latin typeface="Comic Sans MS" pitchFamily="66" charset="0"/>
              </a:rPr>
              <a:t>= 1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Normal </a:t>
            </a:r>
            <a:r>
              <a:rPr lang="en-US" dirty="0" smtClean="0"/>
              <a:t>Probability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355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Forecasting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638800"/>
          </a:xfrm>
        </p:spPr>
        <p:txBody>
          <a:bodyPr/>
          <a:lstStyle/>
          <a:p>
            <a:r>
              <a:rPr lang="en-US" dirty="0"/>
              <a:t>Graph using the Scatter Chart “Scatter with Straight Lines”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801" y="2590800"/>
            <a:ext cx="709919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758587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Forecasting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make a forecast, so we need a formula!</a:t>
            </a:r>
          </a:p>
          <a:p>
            <a:r>
              <a:rPr lang="en-US" dirty="0"/>
              <a:t>It </a:t>
            </a:r>
            <a:r>
              <a:rPr lang="en-US" dirty="0" err="1"/>
              <a:t>kinda</a:t>
            </a:r>
            <a:r>
              <a:rPr lang="en-US" dirty="0"/>
              <a:t> looks like a line, so let’s try Regression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65653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Forecasting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229600" cy="5638800"/>
          </a:xfrm>
        </p:spPr>
        <p:txBody>
          <a:bodyPr/>
          <a:lstStyle/>
          <a:p>
            <a:r>
              <a:rPr lang="en-US" dirty="0" smtClean="0"/>
              <a:t>Our </a:t>
            </a:r>
            <a:r>
              <a:rPr lang="en-US" dirty="0"/>
              <a:t>independent </a:t>
            </a:r>
            <a:r>
              <a:rPr lang="en-US" dirty="0" smtClean="0"/>
              <a:t>variable </a:t>
            </a:r>
            <a:r>
              <a:rPr lang="en-US" dirty="0"/>
              <a:t>“x” is </a:t>
            </a:r>
          </a:p>
          <a:p>
            <a:r>
              <a:rPr lang="en-US" dirty="0"/>
              <a:t>“Year”</a:t>
            </a:r>
          </a:p>
          <a:p>
            <a:r>
              <a:rPr lang="en-US" dirty="0" smtClean="0"/>
              <a:t>Enter </a:t>
            </a:r>
            <a:r>
              <a:rPr lang="en-US" dirty="0"/>
              <a:t>this 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with label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BUT </a:t>
            </a:r>
            <a:r>
              <a:rPr lang="en-US" dirty="0"/>
              <a:t>ONLY 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DOWN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TO </a:t>
            </a:r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2222500"/>
            <a:ext cx="5168900" cy="4635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Rectangle 4"/>
          <p:cNvSpPr/>
          <p:nvPr/>
        </p:nvSpPr>
        <p:spPr>
          <a:xfrm>
            <a:off x="6248400" y="2895600"/>
            <a:ext cx="8382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63819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Forecasting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229600" cy="5638800"/>
          </a:xfrm>
        </p:spPr>
        <p:txBody>
          <a:bodyPr/>
          <a:lstStyle/>
          <a:p>
            <a:r>
              <a:rPr lang="en-US" dirty="0"/>
              <a:t>Our dependent </a:t>
            </a:r>
          </a:p>
          <a:p>
            <a:r>
              <a:rPr lang="en-US" dirty="0"/>
              <a:t>variable “y” is </a:t>
            </a:r>
          </a:p>
          <a:p>
            <a:r>
              <a:rPr lang="en-US" dirty="0"/>
              <a:t>“High Jump” 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2222500"/>
            <a:ext cx="5168900" cy="46355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837577187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Forecasting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Regression outputs: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3276600" cy="57150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006328940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Forecasting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the “trend” line in the data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292576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Drag the last value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(2020) over to the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forecast column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4"/>
          <a:stretch/>
        </p:blipFill>
        <p:spPr bwMode="auto">
          <a:xfrm>
            <a:off x="5943601" y="1066800"/>
            <a:ext cx="3200400" cy="579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1885040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Forecasting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711096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431446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1219200"/>
            <a:ext cx="2003425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2362200" y="3505200"/>
            <a:ext cx="4648200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rgbClr val="FFFF00"/>
                </a:solidFill>
              </a:rPr>
              <a:t>Questions?</a:t>
            </a:r>
            <a:endParaRPr lang="en-US" alt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4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For the standard normal distribution, µ = 0  </a:t>
            </a:r>
            <a:r>
              <a:rPr lang="el-GR" altLang="en-US" dirty="0">
                <a:latin typeface="Comic Sans MS" pitchFamily="66" charset="0"/>
              </a:rPr>
              <a:t>σ</a:t>
            </a:r>
            <a:r>
              <a:rPr lang="en-US" altLang="en-US" dirty="0">
                <a:latin typeface="Comic Sans MS" pitchFamily="66" charset="0"/>
              </a:rPr>
              <a:t> = 1</a:t>
            </a:r>
          </a:p>
          <a:p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Normal Probability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05050"/>
            <a:ext cx="8382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0" y="6088062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latin typeface="Comic Sans MS" pitchFamily="66" charset="0"/>
              </a:rPr>
              <a:t>   ?   ?   ?   ?   ?   ?   ?</a:t>
            </a:r>
          </a:p>
        </p:txBody>
      </p:sp>
    </p:spTree>
    <p:extLst>
      <p:ext uri="{BB962C8B-B14F-4D97-AF65-F5344CB8AC3E}">
        <p14:creationId xmlns:p14="http://schemas.microsoft.com/office/powerpoint/2010/main" val="364119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For the standard normal distribution, µ = 0  </a:t>
            </a:r>
            <a:r>
              <a:rPr lang="el-GR" altLang="en-US" dirty="0">
                <a:latin typeface="Comic Sans MS" pitchFamily="66" charset="0"/>
              </a:rPr>
              <a:t>σ</a:t>
            </a:r>
            <a:r>
              <a:rPr lang="en-US" altLang="en-US" dirty="0">
                <a:latin typeface="Comic Sans MS" pitchFamily="66" charset="0"/>
              </a:rPr>
              <a:t> = 1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05050"/>
            <a:ext cx="8382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6088062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latin typeface="Comic Sans MS" pitchFamily="66" charset="0"/>
              </a:rPr>
              <a:t>  -3</a:t>
            </a:r>
            <a:r>
              <a:rPr lang="en-US" altLang="en-US" sz="2500" b="1" dirty="0">
                <a:latin typeface="Comic Sans MS" pitchFamily="66" charset="0"/>
              </a:rPr>
              <a:t>  </a:t>
            </a:r>
            <a:r>
              <a:rPr lang="en-US" altLang="en-US" sz="4400" b="1" dirty="0">
                <a:latin typeface="Comic Sans MS" pitchFamily="66" charset="0"/>
              </a:rPr>
              <a:t>-2</a:t>
            </a:r>
            <a:r>
              <a:rPr lang="en-US" altLang="en-US" sz="2500" b="1" dirty="0">
                <a:latin typeface="Comic Sans MS" pitchFamily="66" charset="0"/>
              </a:rPr>
              <a:t>   </a:t>
            </a:r>
            <a:r>
              <a:rPr lang="en-US" altLang="en-US" sz="4400" b="1" dirty="0">
                <a:latin typeface="Comic Sans MS" pitchFamily="66" charset="0"/>
              </a:rPr>
              <a:t>-1</a:t>
            </a:r>
            <a:r>
              <a:rPr lang="en-US" altLang="en-US" sz="2500" b="1" dirty="0">
                <a:latin typeface="Comic Sans MS" pitchFamily="66" charset="0"/>
              </a:rPr>
              <a:t>    </a:t>
            </a:r>
            <a:r>
              <a:rPr lang="en-US" altLang="en-US" sz="4400" b="1" dirty="0">
                <a:latin typeface="Comic Sans MS" pitchFamily="66" charset="0"/>
              </a:rPr>
              <a:t>0   1</a:t>
            </a:r>
            <a:r>
              <a:rPr lang="en-US" altLang="en-US" sz="4200" b="1" dirty="0">
                <a:latin typeface="Comic Sans MS" pitchFamily="66" charset="0"/>
              </a:rPr>
              <a:t>   </a:t>
            </a:r>
            <a:r>
              <a:rPr lang="en-US" altLang="en-US" sz="4400" b="1" dirty="0">
                <a:latin typeface="Comic Sans MS" pitchFamily="66" charset="0"/>
              </a:rPr>
              <a:t>2</a:t>
            </a:r>
            <a:r>
              <a:rPr lang="en-US" altLang="en-US" sz="4200" b="1" dirty="0">
                <a:latin typeface="Comic Sans MS" pitchFamily="66" charset="0"/>
              </a:rPr>
              <a:t>   </a:t>
            </a:r>
            <a:r>
              <a:rPr lang="en-US" altLang="en-US" sz="4400" b="1" dirty="0">
                <a:latin typeface="Comic Sans MS" pitchFamily="66" charset="0"/>
              </a:rPr>
              <a:t>3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Normal Probability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756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Normal </a:t>
            </a:r>
            <a:r>
              <a:rPr lang="en-US" dirty="0" smtClean="0"/>
              <a:t>Probability</a:t>
            </a:r>
            <a:endParaRPr lang="en-US" alt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The standard normal is also called “</a:t>
            </a:r>
            <a:r>
              <a:rPr lang="en-US" altLang="en-US" dirty="0">
                <a:solidFill>
                  <a:schemeClr val="tx1"/>
                </a:solidFill>
                <a:latin typeface="Comic Sans MS" pitchFamily="66" charset="0"/>
              </a:rPr>
              <a:t>z</a:t>
            </a:r>
            <a:r>
              <a:rPr lang="en-US" altLang="en-US" dirty="0">
                <a:latin typeface="Comic Sans MS" pitchFamily="66" charset="0"/>
              </a:rPr>
              <a:t>”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060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Normal Probability</a:t>
            </a:r>
            <a:endParaRPr lang="en-US" alt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We can change any normally-distributed variable into a </a:t>
            </a: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standard normal</a:t>
            </a:r>
          </a:p>
          <a:p>
            <a:pPr eaLnBrk="1" hangingPunct="1"/>
            <a:endParaRPr lang="en-US" altLang="en-US" sz="1800" dirty="0">
              <a:latin typeface="Comic Sans MS" pitchFamily="66" charset="0"/>
            </a:endParaRP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One with: </a:t>
            </a: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mean = 0</a:t>
            </a: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standard deviation = 1</a:t>
            </a:r>
          </a:p>
        </p:txBody>
      </p:sp>
    </p:spTree>
    <p:extLst>
      <p:ext uri="{BB962C8B-B14F-4D97-AF65-F5344CB8AC3E}">
        <p14:creationId xmlns:p14="http://schemas.microsoft.com/office/powerpoint/2010/main" val="402128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Normal </a:t>
            </a:r>
            <a:r>
              <a:rPr lang="en-US" dirty="0" smtClean="0"/>
              <a:t>Probability</a:t>
            </a:r>
            <a:endParaRPr lang="en-US" alt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5638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To calculate a “</a:t>
            </a:r>
            <a:r>
              <a:rPr lang="en-US" altLang="en-US" dirty="0">
                <a:solidFill>
                  <a:schemeClr val="tx1"/>
                </a:solidFill>
                <a:latin typeface="Comic Sans MS" pitchFamily="66" charset="0"/>
              </a:rPr>
              <a:t>z-score</a:t>
            </a:r>
            <a:r>
              <a:rPr lang="en-US" altLang="en-US" dirty="0">
                <a:latin typeface="Comic Sans MS" pitchFamily="66" charset="0"/>
              </a:rPr>
              <a:t>”:</a:t>
            </a:r>
          </a:p>
          <a:p>
            <a:pPr eaLnBrk="1" hangingPunct="1"/>
            <a:endParaRPr lang="en-US" altLang="en-US" dirty="0">
              <a:latin typeface="Comic Sans MS" pitchFamily="66" charset="0"/>
            </a:endParaRP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Take your value x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Subtract the mean µ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Divide by the standard </a:t>
            </a:r>
            <a:endParaRPr lang="en-US" altLang="en-US" dirty="0" smtClean="0">
              <a:latin typeface="Comic Sans MS" pitchFamily="66" charset="0"/>
            </a:endParaRPr>
          </a:p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     deviation </a:t>
            </a:r>
            <a:r>
              <a:rPr lang="el-GR" altLang="en-US" dirty="0" smtClean="0">
                <a:latin typeface="Comic Sans MS" pitchFamily="66" charset="0"/>
              </a:rPr>
              <a:t>σ</a:t>
            </a:r>
            <a:endParaRPr lang="en-US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5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Probability</a:t>
            </a:r>
            <a:endParaRPr lang="en-US" altLang="en-US" dirty="0">
              <a:latin typeface="Comic Sans MS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6388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  <a:cs typeface="Arial" charset="0"/>
              </a:rPr>
              <a:t>These were all “discrete”</a:t>
            </a:r>
            <a:r>
              <a:rPr lang="en-US" altLang="en-US" dirty="0">
                <a:latin typeface="Comic Sans MS" pitchFamily="66" charset="0"/>
                <a:cs typeface="Arial" charset="0"/>
              </a:rPr>
              <a:t>	outcomes </a:t>
            </a:r>
            <a:endParaRPr lang="en-US" altLang="en-US" dirty="0"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09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Normal </a:t>
            </a:r>
            <a:r>
              <a:rPr lang="en-US" dirty="0" smtClean="0"/>
              <a:t>Probability</a:t>
            </a:r>
            <a:endParaRPr lang="en-US" alt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 eaLnBrk="1" hangingPunct="1"/>
            <a:endParaRPr lang="en-US" altLang="en-US" dirty="0" smtClean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z </a:t>
            </a:r>
            <a:r>
              <a:rPr lang="en-US" altLang="en-US" dirty="0">
                <a:latin typeface="Comic Sans MS" pitchFamily="66" charset="0"/>
              </a:rPr>
              <a:t>= (x - µ)/</a:t>
            </a:r>
            <a:r>
              <a:rPr lang="el-GR" altLang="en-US" dirty="0">
                <a:latin typeface="Comic Sans MS" pitchFamily="66" charset="0"/>
              </a:rPr>
              <a:t>σ</a:t>
            </a:r>
            <a:endParaRPr lang="en-US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3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Suppose we have a normal distribution, µ = 10  </a:t>
            </a:r>
            <a:r>
              <a:rPr lang="el-GR" altLang="en-US" dirty="0">
                <a:latin typeface="Comic Sans MS" pitchFamily="66" charset="0"/>
              </a:rPr>
              <a:t>σ</a:t>
            </a:r>
            <a:r>
              <a:rPr lang="en-US" altLang="en-US" dirty="0">
                <a:latin typeface="Comic Sans MS" pitchFamily="66" charset="0"/>
              </a:rPr>
              <a:t> = 2</a:t>
            </a:r>
          </a:p>
          <a:p>
            <a:pPr algn="ctr" eaLnBrk="1" hangingPunct="1"/>
            <a:endParaRPr lang="en-US" altLang="en-US" sz="2000" dirty="0">
              <a:latin typeface="Comic Sans MS" pitchFamily="66" charset="0"/>
            </a:endParaRPr>
          </a:p>
          <a:p>
            <a:pPr marL="0" lvl="1" indent="0" algn="ctr" eaLnBrk="1" hangingPunct="1">
              <a:buNone/>
            </a:pPr>
            <a:r>
              <a:rPr lang="en-US" altLang="en-US" dirty="0">
                <a:latin typeface="Comic Sans MS" pitchFamily="66" charset="0"/>
              </a:rPr>
              <a:t>z = (x - µ)/</a:t>
            </a:r>
            <a:r>
              <a:rPr lang="el-GR" altLang="en-US" dirty="0">
                <a:latin typeface="Comic Sans MS" pitchFamily="66" charset="0"/>
              </a:rPr>
              <a:t>σ</a:t>
            </a:r>
            <a:r>
              <a:rPr lang="en-US" altLang="en-US" dirty="0">
                <a:latin typeface="Comic Sans MS" pitchFamily="66" charset="0"/>
              </a:rPr>
              <a:t> = (x-10)/2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Calculate the z values for </a:t>
            </a:r>
          </a:p>
          <a:p>
            <a:r>
              <a:rPr lang="en-US" altLang="en-US" dirty="0" smtClean="0"/>
              <a:t>x = </a:t>
            </a:r>
            <a:r>
              <a:rPr lang="en-US" altLang="en-US" dirty="0" smtClean="0">
                <a:latin typeface="Comic Sans MS" pitchFamily="66" charset="0"/>
              </a:rPr>
              <a:t>9</a:t>
            </a:r>
            <a:r>
              <a:rPr lang="en-US" altLang="en-US" dirty="0">
                <a:latin typeface="Comic Sans MS" pitchFamily="66" charset="0"/>
              </a:rPr>
              <a:t>, 10, 15</a:t>
            </a:r>
          </a:p>
          <a:p>
            <a:endParaRPr lang="en-US" altLang="en-US" dirty="0" smtClean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Normal Probability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IN-CLASS 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4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Normal Probability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IN-CLASS 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638800"/>
          </a:xfrm>
        </p:spPr>
        <p:txBody>
          <a:bodyPr/>
          <a:lstStyle/>
          <a:p>
            <a:pPr marL="457200" lvl="1" indent="0" algn="ctr" eaLnBrk="1" hangingPunct="1">
              <a:buNone/>
            </a:pPr>
            <a:r>
              <a:rPr lang="en-US" altLang="en-US" sz="4400" dirty="0" smtClean="0">
                <a:latin typeface="Comic Sans MS" pitchFamily="66" charset="0"/>
              </a:rPr>
              <a:t>z </a:t>
            </a:r>
            <a:r>
              <a:rPr lang="en-US" altLang="en-US" sz="4400" dirty="0">
                <a:latin typeface="Comic Sans MS" pitchFamily="66" charset="0"/>
              </a:rPr>
              <a:t>= (x - µ)/</a:t>
            </a:r>
            <a:r>
              <a:rPr lang="el-GR" altLang="en-US" sz="4400" dirty="0">
                <a:latin typeface="Comic Sans MS" pitchFamily="66" charset="0"/>
              </a:rPr>
              <a:t>σ</a:t>
            </a:r>
            <a:r>
              <a:rPr lang="en-US" altLang="en-US" sz="4400" dirty="0">
                <a:latin typeface="Comic Sans MS" pitchFamily="66" charset="0"/>
              </a:rPr>
              <a:t> = (x-10)/</a:t>
            </a:r>
            <a:r>
              <a:rPr lang="en-US" altLang="en-US" sz="4400" dirty="0" smtClean="0">
                <a:latin typeface="Comic Sans MS" pitchFamily="66" charset="0"/>
              </a:rPr>
              <a:t>2</a:t>
            </a:r>
          </a:p>
          <a:p>
            <a:pPr marL="457200" lvl="1" indent="0" algn="ctr" eaLnBrk="1" hangingPunct="1">
              <a:buNone/>
            </a:pPr>
            <a:endParaRPr lang="en-US" altLang="en-US" sz="2000" dirty="0">
              <a:latin typeface="Comic Sans MS" pitchFamily="66" charset="0"/>
            </a:endParaRPr>
          </a:p>
          <a:p>
            <a:pPr marL="457200" lvl="1" indent="0" eaLnBrk="1" hangingPunct="1">
              <a:buNone/>
            </a:pPr>
            <a:r>
              <a:rPr lang="en-US" altLang="en-US" sz="4400" u="sng" dirty="0" smtClean="0">
                <a:latin typeface="Comic Sans MS" pitchFamily="66" charset="0"/>
              </a:rPr>
              <a:t> x </a:t>
            </a:r>
            <a:r>
              <a:rPr lang="en-US" altLang="en-US" sz="4400" u="sng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pPr marL="457200" lvl="1" indent="0" eaLnBrk="1" hangingPunct="1">
              <a:buNone/>
            </a:pPr>
            <a:r>
              <a:rPr lang="en-US" altLang="en-US" sz="4400" dirty="0" smtClean="0">
                <a:latin typeface="Comic Sans MS" pitchFamily="66" charset="0"/>
              </a:rPr>
              <a:t> 9  z </a:t>
            </a:r>
            <a:r>
              <a:rPr lang="en-US" altLang="en-US" sz="4400" dirty="0">
                <a:latin typeface="Comic Sans MS" pitchFamily="66" charset="0"/>
              </a:rPr>
              <a:t>= (9-10)/2 = -</a:t>
            </a:r>
            <a:r>
              <a:rPr lang="en-US" altLang="en-US" sz="4400" dirty="0" smtClean="0">
                <a:latin typeface="Comic Sans MS" pitchFamily="66" charset="0"/>
              </a:rPr>
              <a:t>1/2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16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638800"/>
          </a:xfrm>
        </p:spPr>
        <p:txBody>
          <a:bodyPr/>
          <a:lstStyle/>
          <a:p>
            <a:pPr marL="457200" lvl="1" indent="0" algn="ctr" eaLnBrk="1" hangingPunct="1">
              <a:buNone/>
            </a:pPr>
            <a:r>
              <a:rPr lang="en-US" altLang="en-US" sz="4400" dirty="0" smtClean="0">
                <a:latin typeface="Comic Sans MS" pitchFamily="66" charset="0"/>
              </a:rPr>
              <a:t>z </a:t>
            </a:r>
            <a:r>
              <a:rPr lang="en-US" altLang="en-US" sz="4400" dirty="0">
                <a:latin typeface="Comic Sans MS" pitchFamily="66" charset="0"/>
              </a:rPr>
              <a:t>= (x - µ)/</a:t>
            </a:r>
            <a:r>
              <a:rPr lang="el-GR" altLang="en-US" sz="4400" dirty="0">
                <a:latin typeface="Comic Sans MS" pitchFamily="66" charset="0"/>
              </a:rPr>
              <a:t>σ</a:t>
            </a:r>
            <a:r>
              <a:rPr lang="en-US" altLang="en-US" sz="4400" dirty="0">
                <a:latin typeface="Comic Sans MS" pitchFamily="66" charset="0"/>
              </a:rPr>
              <a:t> = (x-10)/</a:t>
            </a:r>
            <a:r>
              <a:rPr lang="en-US" altLang="en-US" sz="4400" dirty="0" smtClean="0">
                <a:latin typeface="Comic Sans MS" pitchFamily="66" charset="0"/>
              </a:rPr>
              <a:t>2</a:t>
            </a:r>
          </a:p>
          <a:p>
            <a:pPr marL="457200" lvl="1" indent="0" algn="ctr" eaLnBrk="1" hangingPunct="1">
              <a:buNone/>
            </a:pPr>
            <a:endParaRPr lang="en-US" altLang="en-US" sz="2000" dirty="0">
              <a:latin typeface="Comic Sans MS" pitchFamily="66" charset="0"/>
            </a:endParaRPr>
          </a:p>
          <a:p>
            <a:pPr marL="457200" lvl="1" indent="0" eaLnBrk="1" hangingPunct="1">
              <a:buNone/>
            </a:pPr>
            <a:r>
              <a:rPr lang="en-US" altLang="en-US" sz="4400" u="sng" dirty="0" smtClean="0">
                <a:latin typeface="Comic Sans MS" pitchFamily="66" charset="0"/>
              </a:rPr>
              <a:t> x </a:t>
            </a:r>
            <a:r>
              <a:rPr lang="en-US" altLang="en-US" sz="4400" u="sng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pPr marL="457200" lvl="1" indent="0" eaLnBrk="1" hangingPunct="1">
              <a:buNone/>
            </a:pPr>
            <a:r>
              <a:rPr lang="en-US" altLang="en-US" sz="4400" dirty="0" smtClean="0">
                <a:latin typeface="Comic Sans MS" pitchFamily="66" charset="0"/>
              </a:rPr>
              <a:t> 9  z </a:t>
            </a:r>
            <a:r>
              <a:rPr lang="en-US" altLang="en-US" sz="4400" dirty="0">
                <a:latin typeface="Comic Sans MS" pitchFamily="66" charset="0"/>
              </a:rPr>
              <a:t>= (9-10)/2 = -</a:t>
            </a:r>
            <a:r>
              <a:rPr lang="en-US" altLang="en-US" sz="4400" dirty="0" smtClean="0">
                <a:latin typeface="Comic Sans MS" pitchFamily="66" charset="0"/>
              </a:rPr>
              <a:t>1/2</a:t>
            </a:r>
          </a:p>
          <a:p>
            <a:pPr marL="457200" lvl="1" indent="0" eaLnBrk="1" hangingPunct="1">
              <a:buNone/>
            </a:pPr>
            <a:r>
              <a:rPr lang="en-US" altLang="en-US" sz="4400" dirty="0" smtClean="0">
                <a:latin typeface="Comic Sans MS" pitchFamily="66" charset="0"/>
              </a:rPr>
              <a:t>10  z </a:t>
            </a:r>
            <a:r>
              <a:rPr lang="en-US" altLang="en-US" sz="4400" dirty="0">
                <a:latin typeface="Comic Sans MS" pitchFamily="66" charset="0"/>
              </a:rPr>
              <a:t>= (10-10)/2 = </a:t>
            </a:r>
            <a:r>
              <a:rPr lang="en-US" altLang="en-US" sz="4400" dirty="0" smtClean="0">
                <a:latin typeface="Comic Sans MS" pitchFamily="66" charset="0"/>
              </a:rPr>
              <a:t>0</a:t>
            </a:r>
          </a:p>
          <a:p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Normal Probability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IN-CLASS 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638800"/>
          </a:xfrm>
        </p:spPr>
        <p:txBody>
          <a:bodyPr/>
          <a:lstStyle/>
          <a:p>
            <a:pPr marL="457200" lvl="1" indent="0" algn="ctr" eaLnBrk="1" hangingPunct="1">
              <a:buNone/>
            </a:pPr>
            <a:r>
              <a:rPr lang="en-US" altLang="en-US" sz="4400" dirty="0" smtClean="0">
                <a:latin typeface="Comic Sans MS" pitchFamily="66" charset="0"/>
              </a:rPr>
              <a:t>z </a:t>
            </a:r>
            <a:r>
              <a:rPr lang="en-US" altLang="en-US" sz="4400" dirty="0">
                <a:latin typeface="Comic Sans MS" pitchFamily="66" charset="0"/>
              </a:rPr>
              <a:t>= (x - µ)/</a:t>
            </a:r>
            <a:r>
              <a:rPr lang="el-GR" altLang="en-US" sz="4400" dirty="0">
                <a:latin typeface="Comic Sans MS" pitchFamily="66" charset="0"/>
              </a:rPr>
              <a:t>σ</a:t>
            </a:r>
            <a:r>
              <a:rPr lang="en-US" altLang="en-US" sz="4400" dirty="0">
                <a:latin typeface="Comic Sans MS" pitchFamily="66" charset="0"/>
              </a:rPr>
              <a:t> = (x-10)/</a:t>
            </a:r>
            <a:r>
              <a:rPr lang="en-US" altLang="en-US" sz="4400" dirty="0" smtClean="0">
                <a:latin typeface="Comic Sans MS" pitchFamily="66" charset="0"/>
              </a:rPr>
              <a:t>2</a:t>
            </a:r>
          </a:p>
          <a:p>
            <a:pPr marL="457200" lvl="1" indent="0" algn="ctr" eaLnBrk="1" hangingPunct="1">
              <a:buNone/>
            </a:pPr>
            <a:endParaRPr lang="en-US" altLang="en-US" sz="2000" dirty="0">
              <a:latin typeface="Comic Sans MS" pitchFamily="66" charset="0"/>
            </a:endParaRPr>
          </a:p>
          <a:p>
            <a:pPr marL="457200" lvl="1" indent="0" eaLnBrk="1" hangingPunct="1">
              <a:buNone/>
            </a:pPr>
            <a:r>
              <a:rPr lang="en-US" altLang="en-US" sz="4400" u="sng" dirty="0" smtClean="0">
                <a:latin typeface="Comic Sans MS" pitchFamily="66" charset="0"/>
              </a:rPr>
              <a:t> x </a:t>
            </a:r>
            <a:r>
              <a:rPr lang="en-US" altLang="en-US" sz="4400" u="sng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pPr marL="457200" lvl="1" indent="0" eaLnBrk="1" hangingPunct="1">
              <a:buNone/>
            </a:pPr>
            <a:r>
              <a:rPr lang="en-US" altLang="en-US" sz="4400" dirty="0" smtClean="0">
                <a:latin typeface="Comic Sans MS" pitchFamily="66" charset="0"/>
              </a:rPr>
              <a:t> 9  z </a:t>
            </a:r>
            <a:r>
              <a:rPr lang="en-US" altLang="en-US" sz="4400" dirty="0">
                <a:latin typeface="Comic Sans MS" pitchFamily="66" charset="0"/>
              </a:rPr>
              <a:t>= (9-10)/2 = -</a:t>
            </a:r>
            <a:r>
              <a:rPr lang="en-US" altLang="en-US" sz="4400" dirty="0" smtClean="0">
                <a:latin typeface="Comic Sans MS" pitchFamily="66" charset="0"/>
              </a:rPr>
              <a:t>1/2</a:t>
            </a:r>
          </a:p>
          <a:p>
            <a:pPr marL="457200" lvl="1" indent="0" eaLnBrk="1" hangingPunct="1">
              <a:buNone/>
            </a:pPr>
            <a:r>
              <a:rPr lang="en-US" altLang="en-US" sz="4400" dirty="0" smtClean="0">
                <a:latin typeface="Comic Sans MS" pitchFamily="66" charset="0"/>
              </a:rPr>
              <a:t>10  z </a:t>
            </a:r>
            <a:r>
              <a:rPr lang="en-US" altLang="en-US" sz="4400" dirty="0">
                <a:latin typeface="Comic Sans MS" pitchFamily="66" charset="0"/>
              </a:rPr>
              <a:t>= (10-10)/2 = </a:t>
            </a:r>
            <a:r>
              <a:rPr lang="en-US" altLang="en-US" sz="4400" dirty="0" smtClean="0">
                <a:latin typeface="Comic Sans MS" pitchFamily="66" charset="0"/>
              </a:rPr>
              <a:t>0</a:t>
            </a:r>
          </a:p>
          <a:p>
            <a:pPr marL="457200" lvl="1" indent="0" eaLnBrk="1" hangingPunct="1">
              <a:buNone/>
            </a:pPr>
            <a:r>
              <a:rPr lang="en-US" altLang="en-US" sz="4400" dirty="0" smtClean="0">
                <a:latin typeface="Comic Sans MS" pitchFamily="66" charset="0"/>
              </a:rPr>
              <a:t>15  z </a:t>
            </a:r>
            <a:r>
              <a:rPr lang="en-US" altLang="en-US" sz="4400" dirty="0">
                <a:latin typeface="Comic Sans MS" pitchFamily="66" charset="0"/>
              </a:rPr>
              <a:t>= (15-10)/2 = 5/2</a:t>
            </a:r>
          </a:p>
          <a:p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Normal Probability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IN-CLASS 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6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382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Normal </a:t>
            </a:r>
            <a:r>
              <a:rPr lang="en-US" dirty="0" smtClean="0"/>
              <a:t>Probability</a:t>
            </a:r>
            <a:endParaRPr lang="en-US" altLang="en-US" dirty="0" smtClean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8600" y="4794250"/>
            <a:ext cx="8915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latin typeface="Comic Sans MS" pitchFamily="66" charset="0"/>
              </a:rPr>
              <a:t>  </a:t>
            </a:r>
            <a:r>
              <a:rPr lang="en-US" altLang="en-US" sz="4400" b="1" dirty="0">
                <a:solidFill>
                  <a:srgbClr val="CCFFFF"/>
                </a:solidFill>
                <a:latin typeface="Comic Sans MS" pitchFamily="66" charset="0"/>
              </a:rPr>
              <a:t>-3</a:t>
            </a:r>
            <a:r>
              <a:rPr lang="en-US" altLang="en-US" sz="2500" b="1" dirty="0">
                <a:solidFill>
                  <a:srgbClr val="CCFFFF"/>
                </a:solidFill>
                <a:latin typeface="Comic Sans MS" pitchFamily="66" charset="0"/>
              </a:rPr>
              <a:t>  </a:t>
            </a:r>
            <a:r>
              <a:rPr lang="en-US" altLang="en-US" sz="4400" b="1" dirty="0">
                <a:solidFill>
                  <a:srgbClr val="CCFFFF"/>
                </a:solidFill>
                <a:latin typeface="Comic Sans MS" pitchFamily="66" charset="0"/>
              </a:rPr>
              <a:t>-2</a:t>
            </a:r>
            <a:r>
              <a:rPr lang="en-US" altLang="en-US" sz="2500" b="1" dirty="0">
                <a:solidFill>
                  <a:srgbClr val="CCFFFF"/>
                </a:solidFill>
                <a:latin typeface="Comic Sans MS" pitchFamily="66" charset="0"/>
              </a:rPr>
              <a:t>   </a:t>
            </a:r>
            <a:r>
              <a:rPr lang="en-US" altLang="en-US" sz="4400" b="1" dirty="0">
                <a:solidFill>
                  <a:srgbClr val="CCFFFF"/>
                </a:solidFill>
                <a:latin typeface="Comic Sans MS" pitchFamily="66" charset="0"/>
              </a:rPr>
              <a:t>-1</a:t>
            </a:r>
            <a:r>
              <a:rPr lang="en-US" altLang="en-US" sz="2500" b="1" dirty="0">
                <a:solidFill>
                  <a:srgbClr val="CCFFFF"/>
                </a:solidFill>
                <a:latin typeface="Comic Sans MS" pitchFamily="66" charset="0"/>
              </a:rPr>
              <a:t>    </a:t>
            </a:r>
            <a:r>
              <a:rPr lang="en-US" altLang="en-US" sz="4400" b="1" dirty="0">
                <a:latin typeface="Comic Sans MS" pitchFamily="66" charset="0"/>
              </a:rPr>
              <a:t>0   </a:t>
            </a:r>
            <a:r>
              <a:rPr lang="en-US" altLang="en-US" sz="4400" b="1" dirty="0">
                <a:solidFill>
                  <a:srgbClr val="CCFFFF"/>
                </a:solidFill>
                <a:latin typeface="Comic Sans MS" pitchFamily="66" charset="0"/>
              </a:rPr>
              <a:t>1</a:t>
            </a:r>
            <a:r>
              <a:rPr lang="en-US" altLang="en-US" sz="4200" b="1" dirty="0">
                <a:solidFill>
                  <a:srgbClr val="CCFFFF"/>
                </a:solidFill>
                <a:latin typeface="Comic Sans MS" pitchFamily="66" charset="0"/>
              </a:rPr>
              <a:t>   </a:t>
            </a:r>
            <a:r>
              <a:rPr lang="en-US" altLang="en-US" sz="4400" b="1" dirty="0">
                <a:solidFill>
                  <a:srgbClr val="CCFFFF"/>
                </a:solidFill>
                <a:latin typeface="Comic Sans MS" pitchFamily="66" charset="0"/>
              </a:rPr>
              <a:t>2</a:t>
            </a:r>
            <a:r>
              <a:rPr lang="en-US" altLang="en-US" sz="4200" b="1" dirty="0">
                <a:solidFill>
                  <a:srgbClr val="CCFFFF"/>
                </a:solidFill>
                <a:latin typeface="Comic Sans MS" pitchFamily="66" charset="0"/>
              </a:rPr>
              <a:t>   </a:t>
            </a:r>
            <a:r>
              <a:rPr lang="en-US" altLang="en-US" sz="4400" b="1" dirty="0">
                <a:solidFill>
                  <a:srgbClr val="CCFFFF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5181600"/>
            <a:ext cx="8915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latin typeface="Comic Sans MS" pitchFamily="66" charset="0"/>
              </a:rPr>
              <a:t>              |            |</a:t>
            </a:r>
          </a:p>
          <a:p>
            <a:pPr eaLnBrk="1" hangingPunct="1"/>
            <a:r>
              <a:rPr lang="en-US" altLang="en-US" sz="4400" b="1" dirty="0">
                <a:latin typeface="Comic Sans MS" pitchFamily="66" charset="0"/>
              </a:rPr>
              <a:t>           -1/2</a:t>
            </a:r>
            <a:r>
              <a:rPr lang="en-US" altLang="en-US" sz="2500" b="1" dirty="0">
                <a:latin typeface="Comic Sans MS" pitchFamily="66" charset="0"/>
              </a:rPr>
              <a:t>    </a:t>
            </a:r>
            <a:r>
              <a:rPr lang="en-US" altLang="en-US" sz="4400" b="1" dirty="0">
                <a:latin typeface="Comic Sans MS" pitchFamily="66" charset="0"/>
              </a:rPr>
              <a:t>       5/2</a:t>
            </a:r>
          </a:p>
        </p:txBody>
      </p:sp>
    </p:spTree>
    <p:extLst>
      <p:ext uri="{BB962C8B-B14F-4D97-AF65-F5344CB8AC3E}">
        <p14:creationId xmlns:p14="http://schemas.microsoft.com/office/powerpoint/2010/main" val="117893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Normal </a:t>
            </a:r>
            <a:r>
              <a:rPr lang="en-US" dirty="0" smtClean="0"/>
              <a:t>Probability</a:t>
            </a:r>
            <a:endParaRPr lang="en-US" alt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/>
            <a:endParaRPr lang="en-US" altLang="en-US" dirty="0" smtClean="0"/>
          </a:p>
          <a:p>
            <a:pPr algn="ctr"/>
            <a:endParaRPr lang="en-US" altLang="en-US" sz="3000" dirty="0" smtClean="0"/>
          </a:p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But</a:t>
            </a:r>
            <a:r>
              <a:rPr lang="en-US" altLang="en-US" dirty="0">
                <a:latin typeface="Comic Sans MS" pitchFamily="66" charset="0"/>
              </a:rPr>
              <a:t>…</a:t>
            </a: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What about the probabilities??</a:t>
            </a:r>
          </a:p>
        </p:txBody>
      </p:sp>
    </p:spTree>
    <p:extLst>
      <p:ext uri="{BB962C8B-B14F-4D97-AF65-F5344CB8AC3E}">
        <p14:creationId xmlns:p14="http://schemas.microsoft.com/office/powerpoint/2010/main" val="113985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We use the properties of the normal distribution to calculate the probabilities</a:t>
            </a:r>
            <a:endParaRPr lang="en-US" altLang="en-US" sz="4800" dirty="0">
              <a:latin typeface="Comic Sans MS" pitchFamily="66" charset="0"/>
            </a:endParaRP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124200"/>
            <a:ext cx="5562600" cy="357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81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0"/>
            <a:ext cx="700606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What is the probability of getting a z-score value between </a:t>
            </a:r>
            <a:endParaRPr lang="en-US" altLang="en-US" dirty="0" smtClean="0">
              <a:latin typeface="Comic Sans MS" pitchFamily="66" charset="0"/>
            </a:endParaRPr>
          </a:p>
          <a:p>
            <a:pPr eaLnBrk="1" hangingPunct="1"/>
            <a:endParaRPr lang="en-US" altLang="en-US" dirty="0">
              <a:latin typeface="Comic Sans MS" pitchFamily="66" charset="0"/>
            </a:endParaRP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-1 and 1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-2 and 2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-3 and 3</a:t>
            </a:r>
            <a:endParaRPr lang="en-US" altLang="en-US" sz="4800" dirty="0">
              <a:latin typeface="Comic Sans MS" pitchFamily="66" charset="0"/>
            </a:endParaRPr>
          </a:p>
          <a:p>
            <a:pPr eaLnBrk="1" hangingPunct="1"/>
            <a:endParaRPr lang="en-US" altLang="en-US" dirty="0">
              <a:latin typeface="Comic Sans MS" pitchFamily="66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Normal Probability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</a:t>
            </a:r>
            <a:r>
              <a:rPr lang="en-US" dirty="0" smtClean="0"/>
              <a:t>Probability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You also use symmetry to calculate </a:t>
            </a:r>
            <a:r>
              <a:rPr lang="en-US" altLang="en-US" dirty="0" smtClean="0">
                <a:latin typeface="Comic Sans MS" pitchFamily="66" charset="0"/>
              </a:rPr>
              <a:t>probabilities</a:t>
            </a:r>
            <a:endParaRPr lang="en-US" altLang="en-US" sz="4800" dirty="0">
              <a:latin typeface="Comic Sans MS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Probability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Now we will look at probabilities for things with an infinite number of outcomes that can be considered continuous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19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5638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What is the probability of getting a z-score value between 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-1 &amp; </a:t>
            </a:r>
            <a:r>
              <a:rPr lang="en-US" altLang="en-US" dirty="0" smtClean="0">
                <a:latin typeface="Comic Sans MS" pitchFamily="66" charset="0"/>
              </a:rPr>
              <a:t>0    -</a:t>
            </a:r>
            <a:r>
              <a:rPr lang="en-US" altLang="en-US" dirty="0">
                <a:latin typeface="Comic Sans MS" pitchFamily="66" charset="0"/>
              </a:rPr>
              <a:t>2 &amp; </a:t>
            </a:r>
            <a:r>
              <a:rPr lang="en-US" altLang="en-US" dirty="0" smtClean="0">
                <a:latin typeface="Comic Sans MS" pitchFamily="66" charset="0"/>
              </a:rPr>
              <a:t>0    -</a:t>
            </a:r>
            <a:r>
              <a:rPr lang="en-US" altLang="en-US" dirty="0">
                <a:latin typeface="Comic Sans MS" pitchFamily="66" charset="0"/>
              </a:rPr>
              <a:t>3 &amp; 0</a:t>
            </a:r>
            <a:endParaRPr lang="en-US" altLang="en-US" sz="4800" dirty="0">
              <a:latin typeface="Comic Sans MS" pitchFamily="66" charset="0"/>
            </a:endParaRPr>
          </a:p>
          <a:p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Normal Probability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0500" y="3190875"/>
            <a:ext cx="8763000" cy="3667125"/>
            <a:chOff x="190500" y="3190875"/>
            <a:chExt cx="8763000" cy="366712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3190875"/>
              <a:ext cx="8763000" cy="320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225136" y="4495800"/>
              <a:ext cx="2137064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1pPr>
              <a:lvl2pPr marL="1028700" indent="-5715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en-US" sz="2000" dirty="0" smtClean="0">
                  <a:latin typeface="Comic Sans MS" pitchFamily="66" charset="0"/>
                </a:rPr>
                <a:t>Percentage </a:t>
              </a:r>
            </a:p>
            <a:p>
              <a:pPr eaLnBrk="1" hangingPunct="1"/>
              <a:r>
                <a:rPr lang="en-US" altLang="en-US" sz="2000" dirty="0" smtClean="0">
                  <a:latin typeface="Comic Sans MS" pitchFamily="66" charset="0"/>
                </a:rPr>
                <a:t>of the curve</a:t>
              </a:r>
            </a:p>
            <a:p>
              <a:pPr eaLnBrk="1" hangingPunct="1"/>
              <a:endParaRPr lang="en-US" altLang="en-US" sz="2000" dirty="0">
                <a:latin typeface="Comic Sans MS" pitchFamily="66" charset="0"/>
              </a:endParaRPr>
            </a:p>
            <a:p>
              <a:pPr eaLnBrk="1" hangingPunct="1"/>
              <a:endParaRPr lang="en-US" altLang="en-US" sz="2000" dirty="0" smtClean="0">
                <a:latin typeface="Comic Sans MS" pitchFamily="66" charset="0"/>
              </a:endParaRPr>
            </a:p>
            <a:p>
              <a:pPr eaLnBrk="1" hangingPunct="1"/>
              <a:endParaRPr lang="en-US" altLang="en-US" sz="2000" dirty="0">
                <a:latin typeface="Comic Sans MS" pitchFamily="66" charset="0"/>
              </a:endParaRPr>
            </a:p>
            <a:p>
              <a:pPr eaLnBrk="1" hangingPunct="1"/>
              <a:r>
                <a:rPr lang="en-US" altLang="en-US" sz="2000" dirty="0" smtClean="0">
                  <a:latin typeface="Comic Sans MS" pitchFamily="66" charset="0"/>
                </a:rPr>
                <a:t>z-score</a:t>
              </a:r>
              <a:endParaRPr lang="en-US" altLang="en-US" sz="2000" dirty="0" smtClean="0"/>
            </a:p>
            <a:p>
              <a:pPr algn="ctr" eaLnBrk="1" hangingPunct="1"/>
              <a:endParaRPr lang="en-US" altLang="en-US" sz="2000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429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5638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What is the probability of getting a z-score value between 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-1 &amp; </a:t>
            </a:r>
            <a:r>
              <a:rPr lang="en-US" altLang="en-US" dirty="0" smtClean="0">
                <a:latin typeface="Comic Sans MS" pitchFamily="66" charset="0"/>
              </a:rPr>
              <a:t>2.5  -0.5 </a:t>
            </a:r>
            <a:r>
              <a:rPr lang="en-US" altLang="en-US" dirty="0">
                <a:latin typeface="Comic Sans MS" pitchFamily="66" charset="0"/>
              </a:rPr>
              <a:t>&amp; </a:t>
            </a:r>
            <a:r>
              <a:rPr lang="en-US" altLang="en-US" dirty="0" smtClean="0">
                <a:latin typeface="Comic Sans MS" pitchFamily="66" charset="0"/>
              </a:rPr>
              <a:t>3  -2.5 </a:t>
            </a:r>
            <a:r>
              <a:rPr lang="en-US" altLang="en-US" dirty="0">
                <a:latin typeface="Comic Sans MS" pitchFamily="66" charset="0"/>
              </a:rPr>
              <a:t>&amp; </a:t>
            </a:r>
            <a:r>
              <a:rPr lang="en-US" altLang="en-US" dirty="0" smtClean="0">
                <a:latin typeface="Comic Sans MS" pitchFamily="66" charset="0"/>
              </a:rPr>
              <a:t>-1.5</a:t>
            </a:r>
            <a:endParaRPr lang="en-US" altLang="en-US" sz="4800" dirty="0">
              <a:latin typeface="Comic Sans MS" pitchFamily="66" charset="0"/>
            </a:endParaRPr>
          </a:p>
          <a:p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Normal Probability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0500" y="3190875"/>
            <a:ext cx="8763000" cy="3667125"/>
            <a:chOff x="190500" y="3190875"/>
            <a:chExt cx="8763000" cy="366712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3190875"/>
              <a:ext cx="8763000" cy="320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225136" y="4495800"/>
              <a:ext cx="2137064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1pPr>
              <a:lvl2pPr marL="1028700" indent="-5715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en-US" sz="2000" dirty="0" smtClean="0">
                  <a:latin typeface="Comic Sans MS" pitchFamily="66" charset="0"/>
                </a:rPr>
                <a:t>Percentage </a:t>
              </a:r>
            </a:p>
            <a:p>
              <a:pPr eaLnBrk="1" hangingPunct="1"/>
              <a:r>
                <a:rPr lang="en-US" altLang="en-US" sz="2000" dirty="0" smtClean="0">
                  <a:latin typeface="Comic Sans MS" pitchFamily="66" charset="0"/>
                </a:rPr>
                <a:t>of the curve</a:t>
              </a:r>
            </a:p>
            <a:p>
              <a:pPr eaLnBrk="1" hangingPunct="1"/>
              <a:endParaRPr lang="en-US" altLang="en-US" sz="2000" dirty="0">
                <a:latin typeface="Comic Sans MS" pitchFamily="66" charset="0"/>
              </a:endParaRPr>
            </a:p>
            <a:p>
              <a:pPr eaLnBrk="1" hangingPunct="1"/>
              <a:endParaRPr lang="en-US" altLang="en-US" sz="2000" dirty="0" smtClean="0">
                <a:latin typeface="Comic Sans MS" pitchFamily="66" charset="0"/>
              </a:endParaRPr>
            </a:p>
            <a:p>
              <a:pPr eaLnBrk="1" hangingPunct="1"/>
              <a:endParaRPr lang="en-US" altLang="en-US" sz="2000" dirty="0">
                <a:latin typeface="Comic Sans MS" pitchFamily="66" charset="0"/>
              </a:endParaRPr>
            </a:p>
            <a:p>
              <a:pPr eaLnBrk="1" hangingPunct="1"/>
              <a:r>
                <a:rPr lang="en-US" altLang="en-US" sz="2000" dirty="0" smtClean="0">
                  <a:latin typeface="Comic Sans MS" pitchFamily="66" charset="0"/>
                </a:rPr>
                <a:t>z-score</a:t>
              </a:r>
              <a:endParaRPr lang="en-US" altLang="en-US" sz="2000" dirty="0" smtClean="0"/>
            </a:p>
            <a:p>
              <a:pPr algn="ctr" eaLnBrk="1" hangingPunct="1"/>
              <a:endParaRPr lang="en-US" altLang="en-US" sz="2000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331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Probability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638800"/>
          </a:xfrm>
        </p:spPr>
        <p:txBody>
          <a:bodyPr/>
          <a:lstStyle/>
          <a:p>
            <a:r>
              <a:rPr lang="en-US" dirty="0"/>
              <a:t>Note: these are </a:t>
            </a:r>
            <a:r>
              <a:rPr lang="en-US" i="1" dirty="0"/>
              <a:t>not</a:t>
            </a:r>
            <a:r>
              <a:rPr lang="en-US" dirty="0"/>
              <a:t> exact – more accurate values can be found using Excel</a:t>
            </a:r>
            <a:endParaRPr lang="en-US" i="1" dirty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90500" y="3200400"/>
            <a:ext cx="8763000" cy="3667125"/>
            <a:chOff x="190500" y="3190875"/>
            <a:chExt cx="8763000" cy="366712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3190875"/>
              <a:ext cx="8763000" cy="320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225136" y="4495800"/>
              <a:ext cx="2137064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1pPr>
              <a:lvl2pPr marL="1028700" indent="-5715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4000" b="1" kern="1200">
                  <a:solidFill>
                    <a:srgbClr val="CC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en-US" sz="2000" dirty="0" smtClean="0">
                  <a:latin typeface="Comic Sans MS" pitchFamily="66" charset="0"/>
                </a:rPr>
                <a:t>Percentage </a:t>
              </a:r>
            </a:p>
            <a:p>
              <a:pPr eaLnBrk="1" hangingPunct="1"/>
              <a:r>
                <a:rPr lang="en-US" altLang="en-US" sz="2000" dirty="0" smtClean="0">
                  <a:latin typeface="Comic Sans MS" pitchFamily="66" charset="0"/>
                </a:rPr>
                <a:t>of the curve</a:t>
              </a:r>
            </a:p>
            <a:p>
              <a:pPr eaLnBrk="1" hangingPunct="1"/>
              <a:endParaRPr lang="en-US" altLang="en-US" sz="2000" dirty="0">
                <a:latin typeface="Comic Sans MS" pitchFamily="66" charset="0"/>
              </a:endParaRPr>
            </a:p>
            <a:p>
              <a:pPr eaLnBrk="1" hangingPunct="1"/>
              <a:endParaRPr lang="en-US" altLang="en-US" sz="2000" dirty="0" smtClean="0">
                <a:latin typeface="Comic Sans MS" pitchFamily="66" charset="0"/>
              </a:endParaRPr>
            </a:p>
            <a:p>
              <a:pPr eaLnBrk="1" hangingPunct="1"/>
              <a:endParaRPr lang="en-US" altLang="en-US" sz="2000" dirty="0">
                <a:latin typeface="Comic Sans MS" pitchFamily="66" charset="0"/>
              </a:endParaRPr>
            </a:p>
            <a:p>
              <a:pPr eaLnBrk="1" hangingPunct="1"/>
              <a:r>
                <a:rPr lang="en-US" altLang="en-US" sz="2000" dirty="0" smtClean="0">
                  <a:latin typeface="Comic Sans MS" pitchFamily="66" charset="0"/>
                </a:rPr>
                <a:t>z-score</a:t>
              </a:r>
              <a:endParaRPr lang="en-US" altLang="en-US" sz="2000" dirty="0" smtClean="0"/>
            </a:p>
            <a:p>
              <a:pPr algn="ctr" eaLnBrk="1" hangingPunct="1"/>
              <a:endParaRPr lang="en-US" altLang="en-US" sz="2000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948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6200" y="0"/>
            <a:ext cx="899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FF00"/>
                </a:solidFill>
                <a:cs typeface="Tahoma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341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263" y="3657600"/>
            <a:ext cx="56917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Excel Probability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6388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Normal probability </a:t>
            </a:r>
            <a:r>
              <a:rPr lang="en-US" altLang="en-US" dirty="0">
                <a:latin typeface="Comic Sans MS" pitchFamily="66" charset="0"/>
              </a:rPr>
              <a:t>values in </a:t>
            </a:r>
            <a:r>
              <a:rPr lang="en-US" altLang="en-US" dirty="0" smtClean="0">
                <a:latin typeface="Comic Sans MS" pitchFamily="66" charset="0"/>
              </a:rPr>
              <a:t>Excel are given as cumulative values (the probability of getting an x or z value less than or equal to the value you want)</a:t>
            </a:r>
            <a:endParaRPr lang="en-US" alt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 </a:t>
            </a:r>
            <a:r>
              <a:rPr lang="en-US" dirty="0" smtClean="0"/>
              <a:t>Probability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altLang="en-US" dirty="0" smtClean="0">
                <a:latin typeface="Comic Sans MS" pitchFamily="66" charset="0"/>
              </a:rPr>
              <a:t>Use the function: NORM.DIST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760538"/>
            <a:ext cx="8034337" cy="509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 </a:t>
            </a:r>
            <a:r>
              <a:rPr lang="en-US" dirty="0" smtClean="0"/>
              <a:t>Probability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93788"/>
            <a:ext cx="8763000" cy="561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 </a:t>
            </a:r>
            <a:r>
              <a:rPr lang="en-US" dirty="0" smtClean="0"/>
              <a:t>Probability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6388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For a z </a:t>
            </a:r>
            <a:r>
              <a:rPr lang="en-US" altLang="en-US" dirty="0" err="1" smtClean="0">
                <a:latin typeface="Comic Sans MS" pitchFamily="66" charset="0"/>
              </a:rPr>
              <a:t>prob</a:t>
            </a:r>
            <a:r>
              <a:rPr lang="en-US" altLang="en-US" dirty="0" smtClean="0">
                <a:latin typeface="Comic Sans MS" pitchFamily="66" charset="0"/>
              </a:rPr>
              <a:t>, use: NORM.S.DIST</a:t>
            </a:r>
            <a:endParaRPr lang="en-US" altLang="en-US" sz="4800" dirty="0">
              <a:latin typeface="Comic Sans MS" pitchFamily="66" charset="0"/>
            </a:endParaRPr>
          </a:p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33537"/>
            <a:ext cx="8534400" cy="522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2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 </a:t>
            </a:r>
            <a:r>
              <a:rPr lang="en-US" dirty="0" smtClean="0"/>
              <a:t>Probability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Excel gives you the cumulative probability – the probability of getting a value UP to your x value:</a:t>
            </a:r>
          </a:p>
          <a:p>
            <a:pPr algn="ctr" eaLnBrk="1" hangingPunct="1"/>
            <a:endParaRPr lang="en-US" altLang="en-US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P (x ≤ your value) </a:t>
            </a:r>
            <a:endParaRPr lang="en-US" altLang="en-US" sz="4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40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How do you calculate other probabilities using the cumulative probability Excel gives you?</a:t>
            </a:r>
            <a:endParaRPr lang="en-US" altLang="en-US" sz="4800" dirty="0"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 </a:t>
            </a:r>
            <a:r>
              <a:rPr lang="en-US" dirty="0" smtClean="0"/>
              <a:t>Probability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You can think of smooth quantitative data graphs as a series of skinnier and skinnier bars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048000"/>
            <a:ext cx="70485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2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If the area under the entire curve is 100%, how much of the graph lies above “x”?</a:t>
            </a:r>
            <a:endParaRPr lang="en-US" altLang="en-US" sz="4800" dirty="0"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263" y="3657600"/>
            <a:ext cx="56917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Normal Probability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0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P(x ≥ b) = 1 - P(x ≤ b)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   or     </a:t>
            </a:r>
            <a:r>
              <a:rPr lang="en-US" altLang="en-US" dirty="0" smtClean="0">
                <a:latin typeface="Comic Sans MS" pitchFamily="66" charset="0"/>
              </a:rPr>
              <a:t>= </a:t>
            </a:r>
            <a:r>
              <a:rPr lang="en-US" altLang="en-US" dirty="0">
                <a:latin typeface="Comic Sans MS" pitchFamily="66" charset="0"/>
              </a:rPr>
              <a:t>100% - P(x ≤ b</a:t>
            </a:r>
            <a:r>
              <a:rPr lang="en-US" altLang="en-US" dirty="0" smtClean="0">
                <a:latin typeface="Comic Sans MS" pitchFamily="66" charset="0"/>
              </a:rPr>
              <a:t>)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 </a:t>
            </a:r>
            <a:r>
              <a:rPr lang="en-US" altLang="en-US" dirty="0" smtClean="0">
                <a:latin typeface="Comic Sans MS" pitchFamily="66" charset="0"/>
              </a:rPr>
              <a:t>  or     = 100% - 90% = 10%</a:t>
            </a:r>
            <a:endParaRPr lang="en-US" altLang="en-US" dirty="0">
              <a:latin typeface="Comic Sans MS" pitchFamily="66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Excel </a:t>
            </a:r>
            <a:r>
              <a:rPr lang="en-US" dirty="0" smtClean="0"/>
              <a:t>Probability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263" y="3657600"/>
            <a:ext cx="56917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What about probabilities between two “x” values?</a:t>
            </a:r>
            <a:endParaRPr lang="en-US" altLang="en-US" sz="4800" dirty="0">
              <a:latin typeface="Comic Sans MS" pitchFamily="66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Excel </a:t>
            </a:r>
            <a:r>
              <a:rPr lang="en-US" dirty="0" smtClean="0"/>
              <a:t>Probability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000375"/>
            <a:ext cx="80581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50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640" y="809624"/>
            <a:ext cx="5630760" cy="269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62425"/>
            <a:ext cx="86868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P(a ≤ x ≤ b) </a:t>
            </a:r>
            <a:endParaRPr lang="en-US" altLang="en-US" dirty="0" smtClean="0">
              <a:latin typeface="Comic Sans MS" pitchFamily="66" charset="0"/>
            </a:endParaRPr>
          </a:p>
          <a:p>
            <a:pPr eaLnBrk="1" hangingPunct="1"/>
            <a:endParaRPr lang="en-US" altLang="en-US" sz="2000" dirty="0">
              <a:latin typeface="Comic Sans MS" pitchFamily="66" charset="0"/>
            </a:endParaRPr>
          </a:p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   equals </a:t>
            </a:r>
            <a:endParaRPr lang="en-US" altLang="en-US" dirty="0">
              <a:latin typeface="Comic Sans MS" pitchFamily="66" charset="0"/>
            </a:endParaRPr>
          </a:p>
          <a:p>
            <a:pPr eaLnBrk="1" hangingPunct="1"/>
            <a:endParaRPr lang="en-US" altLang="en-US" sz="2000" dirty="0">
              <a:latin typeface="Comic Sans MS" pitchFamily="66" charset="0"/>
            </a:endParaRPr>
          </a:p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P(x </a:t>
            </a:r>
            <a:r>
              <a:rPr lang="en-US" altLang="en-US" dirty="0">
                <a:latin typeface="Comic Sans MS" pitchFamily="66" charset="0"/>
              </a:rPr>
              <a:t>≤ b) – P(x ≤ a</a:t>
            </a:r>
            <a:r>
              <a:rPr lang="en-US" altLang="en-US" dirty="0" smtClean="0">
                <a:latin typeface="Comic Sans MS" pitchFamily="66" charset="0"/>
              </a:rPr>
              <a:t>)</a:t>
            </a:r>
            <a:endParaRPr lang="en-US" altLang="en-US" dirty="0"/>
          </a:p>
          <a:p>
            <a:pPr eaLnBrk="1" hangingPunct="1"/>
            <a:endParaRPr lang="en-US" altLang="en-US" dirty="0" smtClean="0">
              <a:latin typeface="Comic Sans MS" pitchFamily="66" charset="0"/>
            </a:endParaRPr>
          </a:p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               minus</a:t>
            </a:r>
            <a:endParaRPr lang="en-US" altLang="en-US" dirty="0">
              <a:latin typeface="Comic Sans MS" pitchFamily="66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Excel </a:t>
            </a:r>
            <a:r>
              <a:rPr lang="en-US" dirty="0" smtClean="0"/>
              <a:t>Probability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1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Calculate the </a:t>
            </a:r>
            <a:r>
              <a:rPr lang="en-US" altLang="en-US" dirty="0" smtClean="0">
                <a:latin typeface="Comic Sans MS" pitchFamily="66" charset="0"/>
              </a:rPr>
              <a:t>probabilities when </a:t>
            </a:r>
            <a:r>
              <a:rPr lang="en-US" altLang="en-US" dirty="0">
                <a:latin typeface="Comic Sans MS" pitchFamily="66" charset="0"/>
              </a:rPr>
              <a:t>µ = 0  </a:t>
            </a:r>
            <a:r>
              <a:rPr lang="el-GR" altLang="en-US" dirty="0">
                <a:latin typeface="Comic Sans MS" pitchFamily="66" charset="0"/>
              </a:rPr>
              <a:t>σ</a:t>
            </a:r>
            <a:r>
              <a:rPr lang="en-US" altLang="en-US" dirty="0">
                <a:latin typeface="Comic Sans MS" pitchFamily="66" charset="0"/>
              </a:rPr>
              <a:t> = </a:t>
            </a:r>
            <a:r>
              <a:rPr lang="en-US" altLang="en-US" dirty="0" smtClean="0">
                <a:latin typeface="Comic Sans MS" pitchFamily="66" charset="0"/>
              </a:rPr>
              <a:t>1:</a:t>
            </a:r>
            <a:endParaRPr lang="en-US" altLang="en-US" dirty="0">
              <a:latin typeface="Comic Sans MS" pitchFamily="66" charset="0"/>
            </a:endParaRPr>
          </a:p>
          <a:p>
            <a:pPr algn="ctr" eaLnBrk="1" hangingPunct="1"/>
            <a:endParaRPr lang="en-US" altLang="en-US" sz="1800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P</a:t>
            </a:r>
            <a:r>
              <a:rPr lang="en-US" altLang="en-US" dirty="0" smtClean="0">
                <a:latin typeface="Comic Sans MS" pitchFamily="66" charset="0"/>
              </a:rPr>
              <a:t>(-1 </a:t>
            </a:r>
            <a:r>
              <a:rPr lang="en-US" altLang="en-US" dirty="0">
                <a:latin typeface="Comic Sans MS" pitchFamily="66" charset="0"/>
              </a:rPr>
              <a:t>≤ x ≤ </a:t>
            </a:r>
            <a:r>
              <a:rPr lang="en-US" altLang="en-US" dirty="0" smtClean="0">
                <a:latin typeface="Comic Sans MS" pitchFamily="66" charset="0"/>
              </a:rPr>
              <a:t>2) </a:t>
            </a:r>
          </a:p>
          <a:p>
            <a:pPr algn="ctr" eaLnBrk="1" hangingPunct="1"/>
            <a:endParaRPr lang="en-US" altLang="en-US" sz="1800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P(1 ≤ </a:t>
            </a:r>
            <a:r>
              <a:rPr lang="en-US" altLang="en-US" dirty="0">
                <a:latin typeface="Comic Sans MS" pitchFamily="66" charset="0"/>
              </a:rPr>
              <a:t>x ≤ </a:t>
            </a:r>
            <a:r>
              <a:rPr lang="en-US" altLang="en-US" dirty="0" smtClean="0">
                <a:latin typeface="Comic Sans MS" pitchFamily="66" charset="0"/>
              </a:rPr>
              <a:t>3) </a:t>
            </a:r>
          </a:p>
          <a:p>
            <a:pPr algn="ctr" eaLnBrk="1" hangingPunct="1"/>
            <a:endParaRPr lang="en-US" altLang="en-US" sz="1800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P</a:t>
            </a:r>
            <a:r>
              <a:rPr lang="en-US" altLang="en-US" dirty="0" smtClean="0">
                <a:latin typeface="Comic Sans MS" pitchFamily="66" charset="0"/>
              </a:rPr>
              <a:t>(-2 </a:t>
            </a:r>
            <a:r>
              <a:rPr lang="en-US" altLang="en-US" dirty="0">
                <a:latin typeface="Comic Sans MS" pitchFamily="66" charset="0"/>
              </a:rPr>
              <a:t>≤ x ≤ </a:t>
            </a:r>
            <a:r>
              <a:rPr lang="en-US" altLang="en-US" dirty="0" smtClean="0">
                <a:latin typeface="Comic Sans MS" pitchFamily="66" charset="0"/>
              </a:rPr>
              <a:t>1) </a:t>
            </a:r>
            <a:endParaRPr lang="en-US" altLang="en-US" dirty="0">
              <a:latin typeface="Comic Sans MS" pitchFamily="66" charset="0"/>
            </a:endParaRPr>
          </a:p>
          <a:p>
            <a:pPr algn="ctr" eaLnBrk="1" hangingPunct="1"/>
            <a:endParaRPr lang="en-US" altLang="en-US" dirty="0">
              <a:latin typeface="Comic Sans MS" pitchFamily="66" charset="0"/>
            </a:endParaRPr>
          </a:p>
          <a:p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Normal Probability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5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56388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P</a:t>
            </a:r>
            <a:r>
              <a:rPr lang="en-US" altLang="en-US" dirty="0">
                <a:latin typeface="Comic Sans MS" pitchFamily="66" charset="0"/>
              </a:rPr>
              <a:t>(-1 ≤ x ≤ 2) </a:t>
            </a:r>
            <a:r>
              <a:rPr lang="en-US" altLang="en-US" dirty="0" smtClean="0">
                <a:latin typeface="Comic Sans MS" pitchFamily="66" charset="0"/>
              </a:rPr>
              <a:t>= 34%+34%+13.5%</a:t>
            </a:r>
          </a:p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= 81.5%</a:t>
            </a:r>
            <a:endParaRPr lang="en-US" altLang="en-US" dirty="0">
              <a:latin typeface="Comic Sans MS" pitchFamily="66" charset="0"/>
            </a:endParaRPr>
          </a:p>
          <a:p>
            <a:pPr algn="ctr" eaLnBrk="1" hangingPunct="1"/>
            <a:endParaRPr lang="en-US" altLang="en-US" sz="1800" dirty="0">
              <a:latin typeface="Comic Sans MS" pitchFamily="66" charset="0"/>
            </a:endParaRPr>
          </a:p>
          <a:p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Normal Probability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1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56388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P</a:t>
            </a:r>
            <a:r>
              <a:rPr lang="en-US" altLang="en-US" dirty="0">
                <a:latin typeface="Comic Sans MS" pitchFamily="66" charset="0"/>
              </a:rPr>
              <a:t>(-1 ≤ x ≤ 2) </a:t>
            </a:r>
            <a:r>
              <a:rPr lang="en-US" altLang="en-US" dirty="0" smtClean="0">
                <a:latin typeface="Comic Sans MS" pitchFamily="66" charset="0"/>
              </a:rPr>
              <a:t>= 81.5%</a:t>
            </a:r>
            <a:endParaRPr lang="en-US" altLang="en-US" dirty="0">
              <a:latin typeface="Comic Sans MS" pitchFamily="66" charset="0"/>
            </a:endParaRPr>
          </a:p>
          <a:p>
            <a:pPr algn="ctr" eaLnBrk="1" hangingPunct="1"/>
            <a:endParaRPr lang="en-US" altLang="en-US" sz="1800" dirty="0">
              <a:latin typeface="Comic Sans MS" pitchFamily="66" charset="0"/>
            </a:endParaRP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P(1 ≤ x ≤ 3) </a:t>
            </a:r>
            <a:r>
              <a:rPr lang="en-US" altLang="en-US" dirty="0" smtClean="0">
                <a:latin typeface="Comic Sans MS" pitchFamily="66" charset="0"/>
              </a:rPr>
              <a:t>	= 13.5%+2%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 </a:t>
            </a:r>
            <a:r>
              <a:rPr lang="en-US" altLang="en-US" dirty="0" smtClean="0">
                <a:latin typeface="Comic Sans MS" pitchFamily="66" charset="0"/>
              </a:rPr>
              <a:t>        	  	= 15.5%</a:t>
            </a:r>
            <a:endParaRPr lang="en-US" altLang="en-US" dirty="0">
              <a:latin typeface="Comic Sans MS" pitchFamily="66" charset="0"/>
            </a:endParaRPr>
          </a:p>
          <a:p>
            <a:pPr algn="ctr" eaLnBrk="1" hangingPunct="1"/>
            <a:endParaRPr lang="en-US" altLang="en-US" sz="1800" dirty="0">
              <a:latin typeface="Comic Sans MS" pitchFamily="66" charset="0"/>
            </a:endParaRPr>
          </a:p>
          <a:p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Normal Probability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9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8839200" cy="56388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P</a:t>
            </a:r>
            <a:r>
              <a:rPr lang="en-US" altLang="en-US" dirty="0">
                <a:latin typeface="Comic Sans MS" pitchFamily="66" charset="0"/>
              </a:rPr>
              <a:t>(-1 ≤ x ≤ 2) </a:t>
            </a:r>
            <a:r>
              <a:rPr lang="en-US" altLang="en-US" dirty="0" smtClean="0">
                <a:latin typeface="Comic Sans MS" pitchFamily="66" charset="0"/>
              </a:rPr>
              <a:t>= 81.5%</a:t>
            </a:r>
            <a:endParaRPr lang="en-US" altLang="en-US" dirty="0">
              <a:latin typeface="Comic Sans MS" pitchFamily="66" charset="0"/>
            </a:endParaRPr>
          </a:p>
          <a:p>
            <a:pPr algn="ctr" eaLnBrk="1" hangingPunct="1"/>
            <a:endParaRPr lang="en-US" altLang="en-US" sz="1800" dirty="0">
              <a:latin typeface="Comic Sans MS" pitchFamily="66" charset="0"/>
            </a:endParaRP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P(1 ≤ x ≤ 3) </a:t>
            </a:r>
            <a:r>
              <a:rPr lang="en-US" altLang="en-US" dirty="0" smtClean="0">
                <a:latin typeface="Comic Sans MS" pitchFamily="66" charset="0"/>
              </a:rPr>
              <a:t>	= 15.5%</a:t>
            </a:r>
            <a:endParaRPr lang="en-US" altLang="en-US" dirty="0">
              <a:latin typeface="Comic Sans MS" pitchFamily="66" charset="0"/>
            </a:endParaRPr>
          </a:p>
          <a:p>
            <a:pPr algn="ctr" eaLnBrk="1" hangingPunct="1"/>
            <a:endParaRPr lang="en-US" altLang="en-US" sz="1800" dirty="0">
              <a:latin typeface="Comic Sans MS" pitchFamily="66" charset="0"/>
            </a:endParaRP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P</a:t>
            </a:r>
            <a:r>
              <a:rPr lang="en-US" altLang="en-US" dirty="0" smtClean="0">
                <a:latin typeface="Comic Sans MS" pitchFamily="66" charset="0"/>
              </a:rPr>
              <a:t>(-3 </a:t>
            </a:r>
            <a:r>
              <a:rPr lang="en-US" altLang="en-US" dirty="0">
                <a:latin typeface="Comic Sans MS" pitchFamily="66" charset="0"/>
              </a:rPr>
              <a:t>≤ x ≤ 1) </a:t>
            </a:r>
            <a:r>
              <a:rPr lang="en-US" altLang="en-US" dirty="0" smtClean="0">
                <a:latin typeface="Comic Sans MS" pitchFamily="66" charset="0"/>
              </a:rPr>
              <a:t>	= 				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	</a:t>
            </a:r>
            <a:r>
              <a:rPr lang="en-US" altLang="en-US" dirty="0" smtClean="0">
                <a:latin typeface="Comic Sans MS" pitchFamily="66" charset="0"/>
              </a:rPr>
              <a:t>		= 2%+13.5%+34%+34%</a:t>
            </a:r>
            <a:endParaRPr lang="en-US" altLang="en-US" dirty="0">
              <a:latin typeface="Comic Sans MS" pitchFamily="66" charset="0"/>
            </a:endParaRPr>
          </a:p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			= 83.5%</a:t>
            </a:r>
            <a:endParaRPr lang="en-US" altLang="en-US" dirty="0">
              <a:latin typeface="Comic Sans MS" pitchFamily="66" charset="0"/>
            </a:endParaRPr>
          </a:p>
          <a:p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Normal Probability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IN-CLASS </a:t>
            </a:r>
            <a:r>
              <a:rPr lang="en-US" altLang="en-US" sz="2400" dirty="0">
                <a:solidFill>
                  <a:schemeClr val="bg1"/>
                </a:solidFill>
              </a:rPr>
              <a:t>PROBLEMS</a:t>
            </a:r>
            <a:endParaRPr lang="en-US" altLang="en-US" sz="2400" i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5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FF00"/>
                </a:solidFill>
              </a:rPr>
              <a:t>Questions?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07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5500" dirty="0">
                <a:latin typeface="Comic Sans MS" pitchFamily="66" charset="0"/>
              </a:rPr>
              <a:t>Non-normal </a:t>
            </a:r>
            <a:r>
              <a:rPr lang="en-US" altLang="en-US" sz="5500" dirty="0" smtClean="0">
                <a:latin typeface="Comic Sans MS" pitchFamily="66" charset="0"/>
              </a:rPr>
              <a:t>Distributions</a:t>
            </a:r>
            <a:endParaRPr lang="en-US" altLang="en-US" sz="5500" dirty="0">
              <a:latin typeface="Comic Sans MS" pitchFamily="66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Some </a:t>
            </a:r>
            <a:r>
              <a:rPr lang="en-US" altLang="en-US" dirty="0">
                <a:latin typeface="Comic Sans MS" pitchFamily="66" charset="0"/>
              </a:rPr>
              <a:t>distributions are not normal …</a:t>
            </a:r>
          </a:p>
        </p:txBody>
      </p:sp>
    </p:spTree>
    <p:extLst>
      <p:ext uri="{BB962C8B-B14F-4D97-AF65-F5344CB8AC3E}">
        <p14:creationId xmlns:p14="http://schemas.microsoft.com/office/powerpoint/2010/main" val="337451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When the width of the bars reach “zero” the graph is perfectly smooth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08" y="3371850"/>
            <a:ext cx="7251192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69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5500" dirty="0">
                <a:latin typeface="Comic Sans MS" pitchFamily="66" charset="0"/>
              </a:rPr>
              <a:t>Non-normal </a:t>
            </a:r>
            <a:r>
              <a:rPr lang="en-US" altLang="en-US" sz="5500" dirty="0" smtClean="0">
                <a:latin typeface="Comic Sans MS" pitchFamily="66" charset="0"/>
              </a:rPr>
              <a:t>Distributions</a:t>
            </a:r>
            <a:endParaRPr lang="en-US" altLang="en-US" dirty="0">
              <a:latin typeface="Comic Sans MS" pitchFamily="66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Kurtosis - how tall or flat your curve is </a:t>
            </a:r>
            <a:r>
              <a:rPr lang="en-US" altLang="en-US" dirty="0" smtClean="0">
                <a:latin typeface="Comic Sans MS" pitchFamily="66" charset="0"/>
              </a:rPr>
              <a:t>compared </a:t>
            </a:r>
            <a:r>
              <a:rPr lang="en-US" altLang="en-US" dirty="0">
                <a:latin typeface="Comic Sans MS" pitchFamily="66" charset="0"/>
              </a:rPr>
              <a:t>to a normal curve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64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41" y="3060700"/>
            <a:ext cx="6467659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5500" dirty="0">
                <a:latin typeface="Comic Sans MS" pitchFamily="66" charset="0"/>
              </a:rPr>
              <a:t>Non-normal </a:t>
            </a:r>
            <a:r>
              <a:rPr lang="en-US" altLang="en-US" sz="5500" dirty="0" smtClean="0">
                <a:latin typeface="Comic Sans MS" pitchFamily="66" charset="0"/>
              </a:rPr>
              <a:t>Distributions</a:t>
            </a:r>
            <a:endParaRPr lang="en-US" altLang="en-US" sz="5500" dirty="0">
              <a:latin typeface="Comic Sans MS" pitchFamily="66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Curves taller than a normal curve are called “</a:t>
            </a:r>
            <a:r>
              <a:rPr lang="en-US" altLang="en-US" dirty="0">
                <a:solidFill>
                  <a:srgbClr val="FFFF00"/>
                </a:solidFill>
                <a:latin typeface="Comic Sans MS" pitchFamily="66" charset="0"/>
              </a:rPr>
              <a:t>Leptokurtic</a:t>
            </a:r>
            <a:r>
              <a:rPr lang="en-US" altLang="en-US" dirty="0">
                <a:latin typeface="Comic Sans MS" pitchFamily="66" charset="0"/>
              </a:rPr>
              <a:t>” </a:t>
            </a:r>
          </a:p>
          <a:p>
            <a:r>
              <a:rPr lang="en-US" altLang="en-US" dirty="0">
                <a:latin typeface="Comic Sans MS" pitchFamily="66" charset="0"/>
              </a:rPr>
              <a:t>Curves that are flatter than a normal curve are </a:t>
            </a:r>
            <a:endParaRPr lang="en-US" altLang="en-US" dirty="0" smtClean="0">
              <a:latin typeface="Comic Sans MS" pitchFamily="66" charset="0"/>
            </a:endParaRPr>
          </a:p>
          <a:p>
            <a:r>
              <a:rPr lang="en-US" altLang="en-US" dirty="0" smtClean="0">
                <a:latin typeface="Comic Sans MS" pitchFamily="66" charset="0"/>
              </a:rPr>
              <a:t>called </a:t>
            </a:r>
          </a:p>
          <a:p>
            <a:r>
              <a:rPr lang="en-US" altLang="en-US" dirty="0" smtClean="0">
                <a:latin typeface="Comic Sans MS" pitchFamily="66" charset="0"/>
              </a:rPr>
              <a:t>”</a:t>
            </a:r>
            <a:r>
              <a:rPr lang="en-US" altLang="en-US" dirty="0" smtClean="0">
                <a:solidFill>
                  <a:srgbClr val="00FFFF"/>
                </a:solidFill>
                <a:latin typeface="Comic Sans MS" pitchFamily="66" charset="0"/>
              </a:rPr>
              <a:t>Platykurtic</a:t>
            </a:r>
            <a:r>
              <a:rPr lang="en-US" altLang="en-US" dirty="0" smtClean="0">
                <a:latin typeface="Comic Sans MS" pitchFamily="66" charset="0"/>
              </a:rPr>
              <a:t>”</a:t>
            </a:r>
            <a:endParaRPr lang="en-US" altLang="en-US" sz="3500" dirty="0" smtClean="0"/>
          </a:p>
        </p:txBody>
      </p:sp>
    </p:spTree>
    <p:extLst>
      <p:ext uri="{BB962C8B-B14F-4D97-AF65-F5344CB8AC3E}">
        <p14:creationId xmlns:p14="http://schemas.microsoft.com/office/powerpoint/2010/main" val="322987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5500" dirty="0">
                <a:latin typeface="Comic Sans MS" pitchFamily="66" charset="0"/>
              </a:rPr>
              <a:t>Non-normal Distributions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5638800"/>
          </a:xfrm>
        </p:spPr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Platykurtic        </a:t>
            </a:r>
            <a:r>
              <a:rPr lang="en-US" altLang="en-US" dirty="0" smtClean="0">
                <a:latin typeface="Comic Sans MS" pitchFamily="66" charset="0"/>
              </a:rPr>
              <a:t>Leptokurtic</a:t>
            </a:r>
            <a:endParaRPr lang="en-US" altLang="en-US" dirty="0">
              <a:latin typeface="Comic Sans MS" pitchFamily="66" charset="0"/>
            </a:endParaRPr>
          </a:p>
          <a:p>
            <a:endParaRPr lang="en-US" altLang="en-US" dirty="0">
              <a:latin typeface="Comic Sans MS" pitchFamily="66" charset="0"/>
            </a:endParaRPr>
          </a:p>
          <a:p>
            <a:endParaRPr lang="en-US" altLang="en-US" dirty="0">
              <a:latin typeface="Comic Sans MS" pitchFamily="66" charset="0"/>
            </a:endParaRPr>
          </a:p>
          <a:p>
            <a:endParaRPr lang="en-US" altLang="en-US" dirty="0">
              <a:latin typeface="Comic Sans MS" pitchFamily="66" charset="0"/>
            </a:endParaRPr>
          </a:p>
          <a:p>
            <a:endParaRPr lang="en-US" altLang="en-US" dirty="0">
              <a:latin typeface="Comic Sans MS" pitchFamily="66" charset="0"/>
            </a:endParaRPr>
          </a:p>
          <a:p>
            <a:endParaRPr lang="en-US" altLang="en-US" dirty="0">
              <a:latin typeface="Comic Sans MS" pitchFamily="66" charset="0"/>
            </a:endParaRPr>
          </a:p>
          <a:p>
            <a:endParaRPr lang="en-US" altLang="en-US" dirty="0">
              <a:latin typeface="Comic Sans MS" pitchFamily="66" charset="0"/>
            </a:endParaRPr>
          </a:p>
          <a:p>
            <a:r>
              <a:rPr lang="en-US" altLang="en-US" sz="2000" dirty="0">
                <a:latin typeface="Comic Sans MS" pitchFamily="66" charset="0"/>
              </a:rPr>
              <a:t>W.S. </a:t>
            </a:r>
            <a:r>
              <a:rPr lang="en-US" altLang="en-US" sz="2000" dirty="0" err="1">
                <a:latin typeface="Comic Sans MS" pitchFamily="66" charset="0"/>
              </a:rPr>
              <a:t>Gosset</a:t>
            </a:r>
            <a:r>
              <a:rPr lang="en-US" altLang="en-US" sz="2000" dirty="0">
                <a:latin typeface="Comic Sans MS" pitchFamily="66" charset="0"/>
              </a:rPr>
              <a:t> 1908</a:t>
            </a:r>
            <a:r>
              <a:rPr lang="en-US" altLang="en-US" sz="2000" dirty="0"/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" y="1955800"/>
            <a:ext cx="8672513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35" y="4572000"/>
            <a:ext cx="131535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50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is platykurtic?</a:t>
            </a:r>
          </a:p>
          <a:p>
            <a:r>
              <a:rPr lang="en-US" dirty="0" smtClean="0"/>
              <a:t>Which is leptokurtic?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Sampling Distributions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47987"/>
            <a:ext cx="7924800" cy="16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64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500" dirty="0">
                <a:latin typeface="Comic Sans MS" pitchFamily="66" charset="0"/>
              </a:rPr>
              <a:t>Non-normal Distributions</a:t>
            </a:r>
            <a:endParaRPr lang="en-US" sz="5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>
                <a:latin typeface="Comic Sans MS" pitchFamily="66" charset="0"/>
              </a:rPr>
              <a:t>Skewness</a:t>
            </a:r>
            <a:r>
              <a:rPr lang="en-US" altLang="en-US" dirty="0"/>
              <a:t> </a:t>
            </a:r>
            <a:r>
              <a:rPr lang="en-US" altLang="en-US" dirty="0">
                <a:latin typeface="Comic Sans MS" pitchFamily="66" charset="0"/>
              </a:rPr>
              <a:t>– the data are “bunched” to one side vs a normal curve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23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500" dirty="0">
                <a:latin typeface="Comic Sans MS" pitchFamily="66" charset="0"/>
              </a:rPr>
              <a:t>Non-normal Distributions</a:t>
            </a:r>
            <a:endParaRPr lang="en-US" sz="5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Scores that are "bunched" at the right or high end of the scale are said to have a “negative </a:t>
            </a:r>
            <a:r>
              <a:rPr lang="en-US" altLang="en-US" dirty="0" smtClean="0">
                <a:latin typeface="Comic Sans MS" pitchFamily="66" charset="0"/>
              </a:rPr>
              <a:t>skew”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971925"/>
            <a:ext cx="86963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82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500" dirty="0">
                <a:latin typeface="Comic Sans MS" pitchFamily="66" charset="0"/>
              </a:rPr>
              <a:t>Non-normal Distributions</a:t>
            </a:r>
            <a:endParaRPr lang="en-US" sz="5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In a “positive skew”, scores are bunched near the left or low end of a scale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3981450"/>
            <a:ext cx="86772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34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500" dirty="0">
                <a:latin typeface="Comic Sans MS" pitchFamily="66" charset="0"/>
              </a:rPr>
              <a:t>Non-normal Distributions</a:t>
            </a:r>
            <a:endParaRPr lang="en-US" sz="5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Note: this is exactly the opposite of how most people use the terms!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05250"/>
            <a:ext cx="8839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92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is positively skewed?</a:t>
            </a:r>
          </a:p>
          <a:p>
            <a:r>
              <a:rPr lang="en-US" dirty="0" smtClean="0"/>
              <a:t>Which is negatively skewed? 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Sampling Distributions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2895600"/>
            <a:ext cx="73628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83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We use normal distributions a lot in statistics because lots of things have graphs this shape!</a:t>
            </a:r>
          </a:p>
          <a:p>
            <a:pPr eaLnBrk="1" hangingPunct="1"/>
            <a:endParaRPr lang="en-US" altLang="en-US" sz="2000" dirty="0">
              <a:latin typeface="Comic Sans MS" pitchFamily="66" charset="0"/>
            </a:endParaRPr>
          </a:p>
          <a:p>
            <a:pPr lvl="4" eaLnBrk="1" hangingPunct="1">
              <a:buFontTx/>
              <a:buChar char="-"/>
            </a:pPr>
            <a:r>
              <a:rPr lang="en-US" altLang="en-US" dirty="0">
                <a:latin typeface="Comic Sans MS" pitchFamily="66" charset="0"/>
              </a:rPr>
              <a:t>heights</a:t>
            </a:r>
          </a:p>
          <a:p>
            <a:pPr lvl="4" eaLnBrk="1" hangingPunct="1">
              <a:buFontTx/>
              <a:buChar char="-"/>
            </a:pPr>
            <a:r>
              <a:rPr lang="en-US" altLang="en-US" dirty="0">
                <a:latin typeface="Comic Sans MS" pitchFamily="66" charset="0"/>
              </a:rPr>
              <a:t>weights</a:t>
            </a:r>
          </a:p>
          <a:p>
            <a:pPr lvl="4" eaLnBrk="1" hangingPunct="1">
              <a:buFontTx/>
              <a:buChar char="-"/>
            </a:pPr>
            <a:r>
              <a:rPr lang="en-US" altLang="en-US" dirty="0">
                <a:latin typeface="Comic Sans MS" pitchFamily="66" charset="0"/>
              </a:rPr>
              <a:t>IQ test scores</a:t>
            </a:r>
          </a:p>
          <a:p>
            <a:pPr lvl="4" eaLnBrk="1" hangingPunct="1">
              <a:buFontTx/>
              <a:buChar char="-"/>
            </a:pPr>
            <a:r>
              <a:rPr lang="en-US" altLang="en-US" dirty="0">
                <a:latin typeface="Comic Sans MS" pitchFamily="66" charset="0"/>
              </a:rPr>
              <a:t>bull’s eyes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9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SO, a smooth quantitative (continuous) graph can be thought of as a bar chart where the bars have width zero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08" y="3371850"/>
            <a:ext cx="7251192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09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/>
              <a:t>Normal Distributions</a:t>
            </a:r>
            <a:endParaRPr lang="en-US" altLang="en-US" dirty="0">
              <a:latin typeface="Comic Sans MS" pitchFamily="66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altLang="en-US" dirty="0" smtClean="0">
                <a:latin typeface="Comic Sans MS" pitchFamily="66" charset="0"/>
              </a:rPr>
              <a:t>Also, </a:t>
            </a:r>
            <a:r>
              <a:rPr lang="en-US" altLang="en-US" dirty="0">
                <a:latin typeface="Comic Sans MS" pitchFamily="66" charset="0"/>
              </a:rPr>
              <a:t>even data which are not normally distributed </a:t>
            </a:r>
            <a:endParaRPr lang="en-US" altLang="en-US" dirty="0" smtClean="0">
              <a:latin typeface="Comic Sans MS" pitchFamily="66" charset="0"/>
            </a:endParaRPr>
          </a:p>
          <a:p>
            <a:r>
              <a:rPr lang="en-US" altLang="en-US" dirty="0" smtClean="0">
                <a:latin typeface="Comic Sans MS" pitchFamily="66" charset="0"/>
              </a:rPr>
              <a:t>have </a:t>
            </a:r>
            <a:r>
              <a:rPr lang="en-US" altLang="en-US" dirty="0">
                <a:latin typeface="Comic Sans MS" pitchFamily="66" charset="0"/>
              </a:rPr>
              <a:t>averages which DO have normal distributions</a:t>
            </a:r>
            <a:endParaRPr lang="en-US" alt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8100"/>
            <a:ext cx="25400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9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/>
              <a:t>Normal Distributions</a:t>
            </a:r>
            <a:endParaRPr lang="en-US" altLang="en-US" dirty="0">
              <a:latin typeface="Comic Sans MS" pitchFamily="66" charset="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If you take a gazillion samples and find the means for each of the gazillion samples</a:t>
            </a:r>
          </a:p>
          <a:p>
            <a:pPr algn="ctr" eaLnBrk="1" hangingPunct="1"/>
            <a:endParaRPr lang="en-US" altLang="en-US" sz="2000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You would have a new population: </a:t>
            </a:r>
          </a:p>
          <a:p>
            <a:pPr algn="ctr" eaLnBrk="1" hangingPunct="1"/>
            <a:endParaRPr lang="en-US" altLang="en-US" sz="2000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solidFill>
                  <a:schemeClr val="tx1"/>
                </a:solidFill>
                <a:latin typeface="Comic Sans MS" pitchFamily="66" charset="0"/>
              </a:rPr>
              <a:t>the gazillion means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195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/>
              <a:t>Normal Distributions</a:t>
            </a:r>
            <a:endParaRPr lang="en-US" altLang="en-US" dirty="0"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800225"/>
            <a:ext cx="89725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17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/>
              <a:t>Normal Distributions</a:t>
            </a:r>
            <a:endParaRPr lang="en-US" altLang="en-US" dirty="0">
              <a:latin typeface="Comic Sans MS" pitchFamily="66" charset="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If you plotted the frequency of the gazillion mean values, it is called a</a:t>
            </a:r>
          </a:p>
          <a:p>
            <a:pPr algn="ctr" eaLnBrk="1" hangingPunct="1"/>
            <a:endParaRPr lang="en-US" altLang="en-US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>
                <a:solidFill>
                  <a:schemeClr val="tx1"/>
                </a:solidFill>
                <a:latin typeface="Comic Sans MS" pitchFamily="66" charset="0"/>
              </a:rPr>
              <a:t>SAMPLING DISTRIBUTION</a:t>
            </a:r>
          </a:p>
        </p:txBody>
      </p:sp>
    </p:spTree>
    <p:extLst>
      <p:ext uri="{BB962C8B-B14F-4D97-AF65-F5344CB8AC3E}">
        <p14:creationId xmlns:p14="http://schemas.microsoft.com/office/powerpoint/2010/main" val="390506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Sampling Distributions</a:t>
            </a:r>
            <a:endParaRPr lang="en-US" altLang="en-US" dirty="0">
              <a:latin typeface="Comic Sans MS" pitchFamily="66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The </a:t>
            </a:r>
            <a:r>
              <a:rPr lang="en-US" altLang="en-US" dirty="0">
                <a:latin typeface="Comic Sans MS" pitchFamily="66" charset="0"/>
              </a:rPr>
              <a:t>shape of the plot of the gazillion sample means would have a normal-</a:t>
            </a:r>
            <a:r>
              <a:rPr lang="en-US" altLang="en-US" dirty="0" err="1">
                <a:latin typeface="Comic Sans MS" pitchFamily="66" charset="0"/>
              </a:rPr>
              <a:t>ish</a:t>
            </a:r>
            <a:r>
              <a:rPr lang="en-US" altLang="en-US" dirty="0">
                <a:latin typeface="Comic Sans MS" pitchFamily="66" charset="0"/>
              </a:rPr>
              <a:t> distribution</a:t>
            </a:r>
          </a:p>
          <a:p>
            <a:pPr algn="ctr" eaLnBrk="1" hangingPunct="1"/>
            <a:r>
              <a:rPr lang="en-US" altLang="en-US" dirty="0">
                <a:solidFill>
                  <a:schemeClr val="tx1"/>
                </a:solidFill>
                <a:latin typeface="Comic Sans MS" pitchFamily="66" charset="0"/>
              </a:rPr>
              <a:t>NO MATTER WHAT THE ORIGINAL DATA LOOKED LIKE</a:t>
            </a:r>
          </a:p>
        </p:txBody>
      </p:sp>
    </p:spTree>
    <p:extLst>
      <p:ext uri="{BB962C8B-B14F-4D97-AF65-F5344CB8AC3E}">
        <p14:creationId xmlns:p14="http://schemas.microsoft.com/office/powerpoint/2010/main" val="26180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Sampling Distributions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But … the shape of the distribution of your gazillion means </a:t>
            </a:r>
            <a:r>
              <a:rPr lang="en-US" altLang="en-US" dirty="0">
                <a:solidFill>
                  <a:schemeClr val="tx1"/>
                </a:solidFill>
                <a:latin typeface="Comic Sans MS" pitchFamily="66" charset="0"/>
              </a:rPr>
              <a:t>changes</a:t>
            </a:r>
            <a:r>
              <a:rPr lang="en-US" altLang="en-US" dirty="0">
                <a:latin typeface="Comic Sans MS" pitchFamily="66" charset="0"/>
              </a:rPr>
              <a:t> with the size “n” of the samples you took</a:t>
            </a:r>
          </a:p>
        </p:txBody>
      </p:sp>
    </p:spTree>
    <p:extLst>
      <p:ext uri="{BB962C8B-B14F-4D97-AF65-F5344CB8AC3E}">
        <p14:creationId xmlns:p14="http://schemas.microsoft.com/office/powerpoint/2010/main" val="14292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Sampling Distributions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Graphs </a:t>
            </a:r>
            <a:r>
              <a:rPr lang="en-US" altLang="en-US" dirty="0">
                <a:latin typeface="Comic Sans MS" pitchFamily="66" charset="0"/>
              </a:rPr>
              <a:t>of </a:t>
            </a:r>
            <a:r>
              <a:rPr lang="en-US" altLang="en-US" dirty="0" smtClean="0">
                <a:latin typeface="Comic Sans MS" pitchFamily="66" charset="0"/>
              </a:rPr>
              <a:t>a gazillion means </a:t>
            </a:r>
            <a:r>
              <a:rPr lang="en-US" altLang="en-US" dirty="0">
                <a:latin typeface="Comic Sans MS" pitchFamily="66" charset="0"/>
              </a:rPr>
              <a:t>for </a:t>
            </a:r>
            <a:endParaRPr lang="en-US" altLang="en-US" dirty="0" smtClean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different </a:t>
            </a:r>
            <a:r>
              <a:rPr lang="en-US" altLang="en-US" dirty="0">
                <a:latin typeface="Comic Sans MS" pitchFamily="66" charset="0"/>
              </a:rPr>
              <a:t>n values</a:t>
            </a:r>
          </a:p>
          <a:p>
            <a:endParaRPr lang="en-US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90801"/>
            <a:ext cx="9128051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0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Sampling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dirty="0">
                <a:latin typeface="Comic Sans MS" pitchFamily="66" charset="0"/>
              </a:rPr>
              <a:t>As “n” increases, the distributions of the means </a:t>
            </a:r>
            <a:r>
              <a:rPr lang="en-US" dirty="0" smtClean="0">
                <a:latin typeface="Comic Sans MS" pitchFamily="66" charset="0"/>
              </a:rPr>
              <a:t>become </a:t>
            </a:r>
            <a:r>
              <a:rPr lang="en-US" dirty="0">
                <a:latin typeface="Comic Sans MS" pitchFamily="66" charset="0"/>
              </a:rPr>
              <a:t>closer and closer </a:t>
            </a:r>
            <a:endParaRPr lang="en-US" dirty="0" smtClean="0">
              <a:latin typeface="Comic Sans MS" pitchFamily="66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dirty="0" smtClean="0">
                <a:latin typeface="Comic Sans MS" pitchFamily="66" charset="0"/>
              </a:rPr>
              <a:t>to </a:t>
            </a:r>
            <a:r>
              <a:rPr lang="en-US" dirty="0">
                <a:latin typeface="Comic Sans MS" pitchFamily="66" charset="0"/>
              </a:rPr>
              <a:t>normal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505200"/>
            <a:ext cx="7696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8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229600" cy="5638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Comic Sans MS" pitchFamily="66" charset="0"/>
              </a:rPr>
              <a:t>This also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dirty="0">
                <a:latin typeface="Comic Sans MS" pitchFamily="66" charset="0"/>
              </a:rPr>
              <a:t>works for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dirty="0" smtClean="0">
                <a:latin typeface="Comic Sans MS" pitchFamily="66" charset="0"/>
              </a:rPr>
              <a:t>discrete </a:t>
            </a:r>
            <a:r>
              <a:rPr lang="en-US" dirty="0">
                <a:latin typeface="Comic Sans MS" pitchFamily="66" charset="0"/>
              </a:rPr>
              <a:t>data</a:t>
            </a:r>
            <a:endParaRPr lang="en-US" sz="2000" dirty="0">
              <a:latin typeface="Comic Sans MS" pitchFamily="66" charset="0"/>
            </a:endParaRPr>
          </a:p>
          <a:p>
            <a:endParaRPr lang="en-US" alt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omic Sans MS" pitchFamily="66" charset="0"/>
              </a:rPr>
              <a:t>Sampling Distributions</a:t>
            </a:r>
            <a:endParaRPr lang="en-US" altLang="en-US" dirty="0">
              <a:latin typeface="Comic Sans MS" pitchFamily="66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1485900"/>
            <a:ext cx="50101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3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2152650"/>
            <a:ext cx="751522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</a:t>
            </a:r>
            <a:r>
              <a:rPr lang="en-US" dirty="0"/>
              <a:t>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991600" cy="5638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latin typeface="Comic Sans MS" pitchFamily="66" charset="0"/>
              </a:rPr>
              <a:t>as “n” increases,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dirty="0">
                <a:latin typeface="Comic Sans MS" pitchFamily="66" charset="0"/>
              </a:rPr>
              <a:t>variability (spread) also decreases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81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08" y="3371850"/>
            <a:ext cx="7251192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The probability for a continuous graph is the area of its bar: </a:t>
            </a: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height x width</a:t>
            </a:r>
            <a:endParaRPr lang="en-US" altLang="en-US" sz="4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32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We usually say </a:t>
            </a:r>
            <a:r>
              <a:rPr lang="en-US" altLang="en-US" dirty="0">
                <a:latin typeface="Comic Sans MS" pitchFamily="66" charset="0"/>
              </a:rPr>
              <a:t>the sample mean will be normally distributed if n is ≥ </a:t>
            </a:r>
            <a:r>
              <a:rPr lang="en-US" altLang="en-US" dirty="0" smtClean="0">
                <a:latin typeface="Comic Sans MS" pitchFamily="66" charset="0"/>
              </a:rPr>
              <a:t>20or30</a:t>
            </a:r>
            <a:endParaRPr lang="en-US" altLang="en-US" dirty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(the </a:t>
            </a:r>
            <a:r>
              <a:rPr lang="en-US" altLang="en-US" dirty="0">
                <a:latin typeface="Comic Sans MS" pitchFamily="66" charset="0"/>
              </a:rPr>
              <a:t>“good-</a:t>
            </a:r>
            <a:r>
              <a:rPr lang="en-US" altLang="en-US" dirty="0" err="1">
                <a:latin typeface="Comic Sans MS" pitchFamily="66" charset="0"/>
              </a:rPr>
              <a:t>enuff</a:t>
            </a:r>
            <a:r>
              <a:rPr lang="en-US" altLang="en-US" dirty="0">
                <a:latin typeface="Comic Sans MS" pitchFamily="66" charset="0"/>
              </a:rPr>
              <a:t>” </a:t>
            </a:r>
            <a:r>
              <a:rPr lang="en-US" altLang="en-US" dirty="0" smtClean="0">
                <a:latin typeface="Comic Sans MS" pitchFamily="66" charset="0"/>
              </a:rPr>
              <a:t>value)</a:t>
            </a:r>
          </a:p>
          <a:p>
            <a:pPr algn="ctr" eaLnBrk="1" hangingPunct="1"/>
            <a:endParaRPr lang="en-US" altLang="en-US" sz="2000" dirty="0">
              <a:latin typeface="Comic Sans MS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7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Sampling Distributions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r>
              <a:rPr lang="en-US" dirty="0" smtClean="0"/>
              <a:t>The statistical principle that allows us to conclude that sample means have a normal distribution if the sample size is 20 or more is called the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Central </a:t>
            </a:r>
            <a:r>
              <a:rPr lang="en-US" dirty="0">
                <a:solidFill>
                  <a:schemeClr val="tx1"/>
                </a:solidFill>
              </a:rPr>
              <a:t>Limit </a:t>
            </a:r>
            <a:r>
              <a:rPr lang="en-US" dirty="0" smtClean="0">
                <a:solidFill>
                  <a:schemeClr val="tx1"/>
                </a:solidFill>
              </a:rPr>
              <a:t>Theorem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9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Sampling Distributions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If you can assume the distribution of the sample means is normal, you can use the normal distribution probabilities for </a:t>
            </a:r>
            <a:r>
              <a:rPr lang="en-US" altLang="en-US" dirty="0">
                <a:latin typeface="Comic Sans MS" pitchFamily="66" charset="0"/>
              </a:rPr>
              <a:t>making probability statements about µ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9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Sample means from platykurtic, leptokurtic, and bimodal distributions become “normal enough” when your sample size n is 20 or more</a:t>
            </a:r>
          </a:p>
        </p:txBody>
      </p:sp>
    </p:spTree>
    <p:extLst>
      <p:ext uri="{BB962C8B-B14F-4D97-AF65-F5344CB8AC3E}">
        <p14:creationId xmlns:p14="http://schemas.microsoft.com/office/powerpoint/2010/main" val="90794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Means from samples of skewed populations do not become “normal enough” very easily </a:t>
            </a:r>
          </a:p>
          <a:p>
            <a:endParaRPr lang="en-US" altLang="en-US" sz="2000" dirty="0">
              <a:latin typeface="Comic Sans MS" pitchFamily="66" charset="0"/>
            </a:endParaRPr>
          </a:p>
          <a:p>
            <a:pPr>
              <a:spcBef>
                <a:spcPts val="0"/>
              </a:spcBef>
            </a:pPr>
            <a:r>
              <a:rPr lang="en-US" altLang="en-US" dirty="0">
                <a:latin typeface="Comic Sans MS" pitchFamily="66" charset="0"/>
              </a:rPr>
              <a:t>You sometimes need a </a:t>
            </a:r>
            <a:endParaRPr lang="en-US" altLang="en-US" dirty="0" smtClean="0">
              <a:latin typeface="Comic Sans MS" pitchFamily="66" charset="0"/>
            </a:endParaRPr>
          </a:p>
          <a:p>
            <a:pPr algn="ctr">
              <a:spcBef>
                <a:spcPts val="0"/>
              </a:spcBef>
            </a:pPr>
            <a:r>
              <a:rPr lang="en-US" altLang="en-US" dirty="0" smtClean="0">
                <a:latin typeface="Comic Sans MS" pitchFamily="66" charset="0"/>
              </a:rPr>
              <a:t>mega-huge </a:t>
            </a:r>
          </a:p>
          <a:p>
            <a:pPr>
              <a:spcBef>
                <a:spcPts val="0"/>
              </a:spcBef>
            </a:pPr>
            <a:r>
              <a:rPr lang="en-US" altLang="en-US" dirty="0" smtClean="0">
                <a:latin typeface="Comic Sans MS" pitchFamily="66" charset="0"/>
              </a:rPr>
              <a:t>sample </a:t>
            </a:r>
            <a:r>
              <a:rPr lang="en-US" altLang="en-US" dirty="0">
                <a:latin typeface="Comic Sans MS" pitchFamily="66" charset="0"/>
              </a:rPr>
              <a:t>size to “normalize” a badly skewed distribution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8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wild outlier might indicate a badly skewed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82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r>
              <a:rPr lang="en-US" dirty="0" smtClean="0"/>
              <a:t>From which of these would you expect the distribution of the sample means to be normal?</a:t>
            </a:r>
          </a:p>
          <a:p>
            <a:endParaRPr lang="en-US" sz="2000" dirty="0"/>
          </a:p>
          <a:p>
            <a:r>
              <a:rPr lang="en-US" dirty="0" smtClean="0"/>
              <a:t>Original population normal</a:t>
            </a:r>
          </a:p>
          <a:p>
            <a:r>
              <a:rPr lang="en-US" dirty="0" smtClean="0"/>
              <a:t>Samples taken of size 10</a:t>
            </a:r>
          </a:p>
          <a:p>
            <a:r>
              <a:rPr lang="en-US" dirty="0" smtClean="0"/>
              <a:t>Sample taken of size 50</a:t>
            </a:r>
          </a:p>
          <a:p>
            <a:r>
              <a:rPr lang="en-US" dirty="0" smtClean="0"/>
              <a:t>Highly skewed population 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Sampling Distributions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062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FF00"/>
                </a:solidFill>
              </a:rPr>
              <a:t>Questions?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397000"/>
            <a:ext cx="38608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54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Graphs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t="-10106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3"/>
              <p:cNvSpPr txBox="1">
                <a:spLocks/>
              </p:cNvSpPr>
              <p:nvPr/>
            </p:nvSpPr>
            <p:spPr bwMode="auto">
              <a:xfrm>
                <a:off x="152400" y="3200400"/>
                <a:ext cx="3200400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noAutofit/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 kern="1200">
                    <a:solidFill>
                      <a:srgbClr val="FFFF00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US" sz="3000" dirty="0" smtClean="0">
                    <a:solidFill>
                      <a:schemeClr val="tx1"/>
                    </a:solidFill>
                  </a:rPr>
                  <a:t>Graph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>
                    <a:solidFill>
                      <a:schemeClr val="tx1"/>
                    </a:solidFill>
                  </a:rPr>
                  <a:t> values </a:t>
                </a:r>
              </a:p>
            </p:txBody>
          </p:sp>
        </mc:Choice>
        <mc:Fallback xmlns="">
          <p:sp>
            <p:nvSpPr>
              <p:cNvPr id="6" name="Tit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3200400"/>
                <a:ext cx="3200400" cy="1143000"/>
              </a:xfrm>
              <a:prstGeom prst="rect">
                <a:avLst/>
              </a:prstGeom>
              <a:blipFill rotWithShape="1">
                <a:blip r:embed="rId4"/>
                <a:stretch>
                  <a:fillRect t="-1064" b="-101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133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103035"/>
            <a:ext cx="5638800" cy="360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Graphs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t="-10106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Averages (measures of central tendency) show where the data tend to pile up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3"/>
              <p:cNvSpPr txBox="1">
                <a:spLocks/>
              </p:cNvSpPr>
              <p:nvPr/>
            </p:nvSpPr>
            <p:spPr bwMode="auto">
              <a:xfrm>
                <a:off x="2286000" y="4038600"/>
                <a:ext cx="3200400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noAutofit/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 kern="1200">
                    <a:solidFill>
                      <a:srgbClr val="FFFF00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US" sz="3000" dirty="0" smtClean="0">
                    <a:solidFill>
                      <a:schemeClr val="tx1"/>
                    </a:solidFill>
                  </a:rPr>
                  <a:t>Graph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>
                    <a:solidFill>
                      <a:schemeClr val="tx1"/>
                    </a:solidFill>
                  </a:rPr>
                  <a:t> values </a:t>
                </a:r>
              </a:p>
            </p:txBody>
          </p:sp>
        </mc:Choice>
        <mc:Fallback xmlns="">
          <p:sp>
            <p:nvSpPr>
              <p:cNvPr id="8" name="Tit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4038600"/>
                <a:ext cx="3200400" cy="1143000"/>
              </a:xfrm>
              <a:prstGeom prst="rect">
                <a:avLst/>
              </a:prstGeom>
              <a:blipFill rotWithShape="1">
                <a:blip r:embed="rId4"/>
                <a:stretch>
                  <a:fillRect t="-1070" b="-106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452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But…</a:t>
            </a: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the width of the bars on a continuous graph are zero, so</a:t>
            </a:r>
          </a:p>
          <a:p>
            <a:pPr eaLnBrk="1" hangingPunct="1"/>
            <a:endParaRPr lang="en-US" altLang="en-US" sz="1800" dirty="0">
              <a:latin typeface="Comic Sans MS" pitchFamily="66" charset="0"/>
            </a:endParaRP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P = Bar Area = height x zero</a:t>
            </a:r>
          </a:p>
          <a:p>
            <a:pPr eaLnBrk="1" hangingPunct="1"/>
            <a:endParaRPr lang="en-US" altLang="en-US" sz="1800" dirty="0">
              <a:latin typeface="Comic Sans MS" pitchFamily="66" charset="0"/>
            </a:endParaRPr>
          </a:p>
          <a:p>
            <a:pPr eaLnBrk="1" hangingPunct="1"/>
            <a:r>
              <a:rPr lang="en-US" altLang="en-US" dirty="0">
                <a:latin typeface="Comic Sans MS" pitchFamily="66" charset="0"/>
              </a:rPr>
              <a:t>All the probabilities are </a:t>
            </a:r>
          </a:p>
          <a:p>
            <a:pPr algn="ctr" eaLnBrk="1" hangingPunct="1"/>
            <a:r>
              <a:rPr lang="en-US" altLang="en-US" dirty="0">
                <a:latin typeface="Comic Sans MS" pitchFamily="66" charset="0"/>
              </a:rPr>
              <a:t>P = 0 !</a:t>
            </a:r>
            <a:endParaRPr lang="en-US" altLang="en-US" sz="4800" dirty="0">
              <a:latin typeface="Comic Sans MS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11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103035"/>
            <a:ext cx="5638800" cy="360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Graphs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t="-10106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  <a:cs typeface="Times New Roman" pitchFamily="18" charset="0"/>
                  </a:rPr>
                  <a:t>The place where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 smtClean="0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b="1" i="1" smtClean="0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 smtClean="0"/>
                  <a:t> tends to pile up is at </a:t>
                </a:r>
                <a:r>
                  <a:rPr lang="el-GR" i="1" dirty="0" smtClean="0"/>
                  <a:t>μ</a:t>
                </a:r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1778" t="-1946" r="-4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3"/>
              <p:cNvSpPr txBox="1">
                <a:spLocks/>
              </p:cNvSpPr>
              <p:nvPr/>
            </p:nvSpPr>
            <p:spPr bwMode="auto">
              <a:xfrm>
                <a:off x="2286000" y="4038600"/>
                <a:ext cx="3200400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noAutofit/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 kern="1200">
                    <a:solidFill>
                      <a:srgbClr val="FFFF00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US" sz="3000" dirty="0" smtClean="0">
                    <a:solidFill>
                      <a:schemeClr val="tx1"/>
                    </a:solidFill>
                  </a:rPr>
                  <a:t>Graph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>
                    <a:solidFill>
                      <a:schemeClr val="tx1"/>
                    </a:solidFill>
                  </a:rPr>
                  <a:t> values </a:t>
                </a:r>
              </a:p>
            </p:txBody>
          </p:sp>
        </mc:Choice>
        <mc:Fallback xmlns="">
          <p:sp>
            <p:nvSpPr>
              <p:cNvPr id="5" name="Tit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4038600"/>
                <a:ext cx="3200400" cy="1143000"/>
              </a:xfrm>
              <a:prstGeom prst="rect">
                <a:avLst/>
              </a:prstGeom>
              <a:blipFill rotWithShape="1">
                <a:blip r:embed="rId5"/>
                <a:stretch>
                  <a:fillRect t="-1070" b="-106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c 7"/>
          <p:cNvSpPr/>
          <p:nvPr/>
        </p:nvSpPr>
        <p:spPr>
          <a:xfrm>
            <a:off x="5829300" y="2362200"/>
            <a:ext cx="266700" cy="1066800"/>
          </a:xfrm>
          <a:prstGeom prst="arc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1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103035"/>
            <a:ext cx="5638800" cy="360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Graphs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t="-10106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en-US" dirty="0" smtClean="0">
                    <a:latin typeface="Comic Sans MS" pitchFamily="66" charset="0"/>
                    <a:cs typeface="Times New Roman" pitchFamily="18" charset="0"/>
                  </a:rPr>
                  <a:t>So, the most likely value for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is </a:t>
                </a:r>
                <a:r>
                  <a:rPr lang="el-GR" i="1" dirty="0" smtClean="0"/>
                  <a:t>μ</a:t>
                </a:r>
                <a:endParaRPr lang="en-US" i="1" dirty="0"/>
              </a:p>
              <a:p>
                <a:pPr eaLnBrk="1" hangingPunct="1"/>
                <a:r>
                  <a:rPr lang="en-US" altLang="en-US" dirty="0" smtClean="0">
                    <a:latin typeface="Comic Sans MS" pitchFamily="66" charset="0"/>
                    <a:cs typeface="Times New Roman" pitchFamily="18" charset="0"/>
                  </a:rPr>
                  <a:t> </a:t>
                </a:r>
                <a:endParaRPr lang="en-US" altLang="en-US" sz="3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2593"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3"/>
              <p:cNvSpPr txBox="1">
                <a:spLocks/>
              </p:cNvSpPr>
              <p:nvPr/>
            </p:nvSpPr>
            <p:spPr bwMode="auto">
              <a:xfrm>
                <a:off x="2286000" y="4038600"/>
                <a:ext cx="3200400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noAutofit/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 kern="1200">
                    <a:solidFill>
                      <a:srgbClr val="FFFF00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US" sz="3000" dirty="0" smtClean="0">
                    <a:solidFill>
                      <a:schemeClr val="tx1"/>
                    </a:solidFill>
                  </a:rPr>
                  <a:t>Graph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>
                    <a:solidFill>
                      <a:schemeClr val="tx1"/>
                    </a:solidFill>
                  </a:rPr>
                  <a:t> values </a:t>
                </a:r>
              </a:p>
            </p:txBody>
          </p:sp>
        </mc:Choice>
        <mc:Fallback xmlns="">
          <p:sp>
            <p:nvSpPr>
              <p:cNvPr id="6" name="Tit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4038600"/>
                <a:ext cx="3200400" cy="1143000"/>
              </a:xfrm>
              <a:prstGeom prst="rect">
                <a:avLst/>
              </a:prstGeom>
              <a:blipFill rotWithShape="1">
                <a:blip r:embed="rId5"/>
                <a:stretch>
                  <a:fillRect t="-1070" b="-106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38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103035"/>
            <a:ext cx="5638800" cy="360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3000"/>
                <a:ext cx="8229600" cy="5638800"/>
              </a:xfrm>
            </p:spPr>
            <p:txBody>
              <a:bodyPr/>
              <a:lstStyle/>
              <a:p>
                <a:pPr eaLnBrk="1" hangingPunct="1"/>
                <a:r>
                  <a:rPr lang="en-US" altLang="en-US" dirty="0" smtClean="0">
                    <a:latin typeface="Comic Sans MS" pitchFamily="66" charset="0"/>
                    <a:cs typeface="Times New Roman" pitchFamily="18" charset="0"/>
                  </a:rPr>
                  <a:t>As you move away from </a:t>
                </a:r>
                <a:r>
                  <a:rPr lang="el-GR" i="1" dirty="0"/>
                  <a:t>μ</a:t>
                </a:r>
                <a:r>
                  <a:rPr lang="en-US" altLang="en-US" dirty="0" smtClean="0">
                    <a:latin typeface="Comic Sans MS" pitchFamily="66" charset="0"/>
                    <a:cs typeface="Times New Roman" pitchFamily="18" charset="0"/>
                  </a:rPr>
                  <a:t> on the graph,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altLang="en-US" dirty="0" smtClean="0">
                    <a:latin typeface="Comic Sans MS" pitchFamily="66" charset="0"/>
                    <a:cs typeface="Times New Roman" pitchFamily="18" charset="0"/>
                  </a:rPr>
                  <a:t>is less likely to have these values</a:t>
                </a:r>
                <a:endParaRPr lang="en-US" i="1" dirty="0"/>
              </a:p>
              <a:p>
                <a:pPr eaLnBrk="1" hangingPunct="1"/>
                <a:r>
                  <a:rPr lang="en-US" altLang="en-US" dirty="0" smtClean="0">
                    <a:latin typeface="Comic Sans MS" pitchFamily="66" charset="0"/>
                    <a:cs typeface="Times New Roman" pitchFamily="18" charset="0"/>
                  </a:rPr>
                  <a:t> </a:t>
                </a:r>
                <a:endParaRPr lang="en-US" altLang="en-US" sz="3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3000"/>
                <a:ext cx="8229600" cy="5638800"/>
              </a:xfrm>
              <a:blipFill rotWithShape="1">
                <a:blip r:embed="rId3"/>
                <a:stretch>
                  <a:fillRect l="-2593"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1143000"/>
              </a:xfrm>
            </p:spPr>
            <p:txBody>
              <a:bodyPr/>
              <a:lstStyle/>
              <a:p>
                <a:r>
                  <a:rPr lang="en-US" dirty="0"/>
                  <a:t>Graphs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1143000"/>
              </a:xfrm>
              <a:blipFill rotWithShape="1">
                <a:blip r:embed="rId4"/>
                <a:stretch>
                  <a:fillRect t="-10106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3"/>
              <p:cNvSpPr txBox="1">
                <a:spLocks/>
              </p:cNvSpPr>
              <p:nvPr/>
            </p:nvSpPr>
            <p:spPr bwMode="auto">
              <a:xfrm>
                <a:off x="2286000" y="4038600"/>
                <a:ext cx="3200400" cy="114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noAutofit/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 b="1" kern="1200">
                    <a:solidFill>
                      <a:srgbClr val="FFFF00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 b="1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r>
                  <a:rPr lang="en-US" sz="3000" dirty="0" smtClean="0">
                    <a:solidFill>
                      <a:schemeClr val="tx1"/>
                    </a:solidFill>
                  </a:rPr>
                  <a:t>Graph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3000" dirty="0">
                    <a:solidFill>
                      <a:schemeClr val="tx1"/>
                    </a:solidFill>
                  </a:rPr>
                  <a:t> values </a:t>
                </a:r>
              </a:p>
            </p:txBody>
          </p:sp>
        </mc:Choice>
        <mc:Fallback xmlns="">
          <p:sp>
            <p:nvSpPr>
              <p:cNvPr id="10" name="Tit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4038600"/>
                <a:ext cx="3200400" cy="1143000"/>
              </a:xfrm>
              <a:prstGeom prst="rect">
                <a:avLst/>
              </a:prstGeom>
              <a:blipFill rotWithShape="1">
                <a:blip r:embed="rId5"/>
                <a:stretch>
                  <a:fillRect t="-1070" b="-106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595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Estimation</a:t>
            </a:r>
            <a:endParaRPr lang="en-US" altLang="en-US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423"/>
            <a:ext cx="9144000" cy="529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74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229600" cy="5638800"/>
              </a:xfrm>
            </p:spPr>
            <p:txBody>
              <a:bodyPr/>
              <a:lstStyle/>
              <a:p>
                <a:r>
                  <a:rPr lang="en-US" altLang="en-US" dirty="0" smtClean="0">
                    <a:latin typeface="Comic Sans MS" pitchFamily="66" charset="0"/>
                  </a:rPr>
                  <a:t>  Population           </a:t>
                </a:r>
                <a:r>
                  <a:rPr lang="en-US" altLang="en-US" dirty="0">
                    <a:latin typeface="Comic Sans MS" pitchFamily="66" charset="0"/>
                  </a:rPr>
                  <a:t>Sample</a:t>
                </a:r>
              </a:p>
              <a:p>
                <a:r>
                  <a:rPr lang="en-US" altLang="en-US" dirty="0">
                    <a:latin typeface="Comic Sans MS" pitchFamily="66" charset="0"/>
                  </a:rPr>
                  <a:t>     mean              </a:t>
                </a:r>
                <a:r>
                  <a:rPr lang="en-US" altLang="en-US" sz="2000" dirty="0" smtClean="0">
                    <a:latin typeface="Comic Sans MS" pitchFamily="66" charset="0"/>
                  </a:rPr>
                  <a:t> </a:t>
                </a:r>
                <a:r>
                  <a:rPr lang="en-US" altLang="en-US" dirty="0" err="1" smtClean="0">
                    <a:latin typeface="Comic Sans MS" pitchFamily="66" charset="0"/>
                  </a:rPr>
                  <a:t>mean</a:t>
                </a:r>
                <a:endParaRPr lang="en-US" altLang="en-US" dirty="0">
                  <a:latin typeface="Comic Sans MS" pitchFamily="66" charset="0"/>
                </a:endParaRPr>
              </a:p>
              <a:p>
                <a:r>
                  <a:rPr lang="en-US" i="1" dirty="0" smtClean="0"/>
                  <a:t>       </a:t>
                </a:r>
                <a:r>
                  <a:rPr lang="el-GR" i="1" dirty="0" smtClean="0"/>
                  <a:t>μ</a:t>
                </a:r>
                <a:r>
                  <a:rPr lang="en-US" i="1" dirty="0" smtClean="0"/>
                  <a:t>              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endParaRPr lang="en-US" i="1" dirty="0" smtClean="0"/>
              </a:p>
              <a:p>
                <a:endParaRPr lang="en-US" altLang="en-US" dirty="0">
                  <a:latin typeface="Comic Sans MS" pitchFamily="66" charset="0"/>
                </a:endParaRPr>
              </a:p>
              <a:p>
                <a:pPr algn="ctr"/>
                <a:r>
                  <a:rPr lang="en-US" altLang="en-US" dirty="0" smtClean="0">
                    <a:latin typeface="Comic Sans MS" pitchFamily="66" charset="0"/>
                  </a:rPr>
                  <a:t>What </a:t>
                </a:r>
                <a:r>
                  <a:rPr lang="en-US" altLang="en-US" dirty="0">
                    <a:latin typeface="Comic Sans MS" pitchFamily="66" charset="0"/>
                  </a:rPr>
                  <a:t>is the best estimate </a:t>
                </a:r>
              </a:p>
              <a:p>
                <a:pPr algn="ctr"/>
                <a:r>
                  <a:rPr lang="en-US" altLang="en-US" dirty="0">
                    <a:latin typeface="Comic Sans MS" pitchFamily="66" charset="0"/>
                  </a:rPr>
                  <a:t>we have for the unknown </a:t>
                </a:r>
              </a:p>
              <a:p>
                <a:pPr algn="ctr"/>
                <a:r>
                  <a:rPr lang="en-US" altLang="en-US" dirty="0">
                    <a:latin typeface="Comic Sans MS" pitchFamily="66" charset="0"/>
                  </a:rPr>
                  <a:t>population mean µ 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229600" cy="5638800"/>
              </a:xfrm>
              <a:blipFill rotWithShape="1">
                <a:blip r:embed="rId2"/>
                <a:stretch>
                  <a:fillRect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Estimation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856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8000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sz="8000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8000" dirty="0"/>
                  <a:t> </a:t>
                </a:r>
                <a:endParaRPr lang="en-US" sz="8000" i="1" dirty="0"/>
              </a:p>
              <a:p>
                <a:pPr algn="ctr"/>
                <a:r>
                  <a:rPr lang="en-US" altLang="en-US" dirty="0" smtClean="0">
                    <a:latin typeface="Comic Sans MS" pitchFamily="66" charset="0"/>
                  </a:rPr>
                  <a:t>is the best </a:t>
                </a:r>
                <a:r>
                  <a:rPr lang="en-US" altLang="en-US" dirty="0">
                    <a:latin typeface="Comic Sans MS" pitchFamily="66" charset="0"/>
                  </a:rPr>
                  <a:t>estimate </a:t>
                </a:r>
              </a:p>
              <a:p>
                <a:pPr algn="ctr"/>
                <a:r>
                  <a:rPr lang="en-US" altLang="en-US" dirty="0">
                    <a:latin typeface="Comic Sans MS" pitchFamily="66" charset="0"/>
                  </a:rPr>
                  <a:t>we have for the unknown </a:t>
                </a:r>
              </a:p>
              <a:p>
                <a:pPr algn="ctr"/>
                <a:r>
                  <a:rPr lang="en-US" altLang="en-US" dirty="0">
                    <a:latin typeface="Comic Sans MS" pitchFamily="66" charset="0"/>
                  </a:rPr>
                  <a:t>population mean </a:t>
                </a:r>
                <a:r>
                  <a:rPr lang="en-US" altLang="en-US" dirty="0" smtClean="0">
                    <a:latin typeface="Comic Sans MS" pitchFamily="66" charset="0"/>
                  </a:rPr>
                  <a:t>µ</a:t>
                </a:r>
                <a:endParaRPr lang="en-US" altLang="en-US" dirty="0">
                  <a:latin typeface="Comic Sans MS" pitchFamily="66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Estimation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920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" y="990600"/>
                <a:ext cx="8991600" cy="5638800"/>
              </a:xfrm>
            </p:spPr>
            <p:txBody>
              <a:bodyPr/>
              <a:lstStyle/>
              <a:p>
                <a:pPr algn="ctr"/>
                <a:r>
                  <a:rPr lang="en-US" altLang="en-US" dirty="0" smtClean="0">
                    <a:cs typeface="Times New Roman" pitchFamily="18" charset="0"/>
                  </a:rPr>
                  <a:t>The mean of all of the </a:t>
                </a:r>
              </a:p>
              <a:p>
                <a:pPr algn="ctr"/>
                <a:r>
                  <a:rPr lang="en-US" altLang="en-US" dirty="0" smtClean="0">
                    <a:cs typeface="Times New Roman" pitchFamily="18" charset="0"/>
                  </a:rPr>
                  <a:t>gazillion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altLang="en-US" dirty="0" smtClean="0">
                    <a:latin typeface="Comic Sans MS" pitchFamily="66" charset="0"/>
                  </a:rPr>
                  <a:t>values </a:t>
                </a:r>
              </a:p>
              <a:p>
                <a:pPr algn="ctr"/>
                <a:r>
                  <a:rPr lang="en-US" altLang="en-US" dirty="0" smtClean="0">
                    <a:latin typeface="Comic Sans MS" pitchFamily="66" charset="0"/>
                  </a:rPr>
                  <a:t>will be µ</a:t>
                </a:r>
                <a:endParaRPr lang="en-US" altLang="en-US" dirty="0">
                  <a:latin typeface="Comic Sans MS" pitchFamily="66" charset="0"/>
                </a:endParaRPr>
              </a:p>
              <a:p>
                <a:endParaRPr lang="en-US" altLang="en-US" dirty="0" smtClean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990600"/>
                <a:ext cx="8991600" cy="5638800"/>
              </a:xfrm>
              <a:blipFill rotWithShape="1">
                <a:blip r:embed="rId2"/>
                <a:stretch>
                  <a:fillRect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276600"/>
            <a:ext cx="89725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54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47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5638800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Graph </a:t>
            </a:r>
            <a:r>
              <a:rPr lang="en-US" altLang="en-US" dirty="0">
                <a:latin typeface="Comic Sans MS" pitchFamily="66" charset="0"/>
              </a:rPr>
              <a:t>of likely values for µ: </a:t>
            </a:r>
          </a:p>
          <a:p>
            <a:pPr algn="ctr" eaLnBrk="1" hangingPunct="1"/>
            <a:endParaRPr lang="en-US" altLang="en-US" dirty="0">
              <a:latin typeface="Comic Sans MS" pitchFamily="66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5783262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latin typeface="Comic Sans MS" pitchFamily="66" charset="0"/>
              </a:rPr>
              <a:t>   </a:t>
            </a:r>
            <a:r>
              <a:rPr lang="en-US" altLang="en-US" sz="4400" b="1" dirty="0" smtClean="0">
                <a:latin typeface="Comic Sans MS" pitchFamily="66" charset="0"/>
              </a:rPr>
              <a:t>             </a:t>
            </a:r>
            <a:r>
              <a:rPr lang="en-US" altLang="en-US" sz="1500" b="1" dirty="0" smtClean="0">
                <a:latin typeface="Comic Sans MS" pitchFamily="66" charset="0"/>
              </a:rPr>
              <a:t> </a:t>
            </a:r>
            <a:r>
              <a:rPr lang="en-US" altLang="en-US" sz="4400" b="1" dirty="0" smtClean="0">
                <a:latin typeface="Comic Sans MS" pitchFamily="66" charset="0"/>
              </a:rPr>
              <a:t>?</a:t>
            </a:r>
            <a:endParaRPr lang="en-US" altLang="en-US" sz="4400" b="1" dirty="0">
              <a:latin typeface="Comic Sans MS" pitchFamily="66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Estimation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529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47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381000" y="5783262"/>
                <a:ext cx="8915400" cy="769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Tahoma" pitchFamily="34" charset="0"/>
                  </a:defRPr>
                </a:lvl9pPr>
              </a:lstStyle>
              <a:p>
                <a:pPr eaLnBrk="1" hangingPunct="1"/>
                <a:r>
                  <a:rPr lang="en-US" altLang="en-US" sz="4400" b="1" dirty="0">
                    <a:latin typeface="Comic Sans MS" pitchFamily="66" charset="0"/>
                  </a:rPr>
                  <a:t>   </a:t>
                </a:r>
                <a:r>
                  <a:rPr lang="en-US" altLang="en-US" sz="4400" b="1" dirty="0" smtClean="0">
                    <a:latin typeface="Comic Sans MS" pitchFamily="66" charset="0"/>
                  </a:rPr>
                  <a:t>             </a:t>
                </a:r>
                <a:r>
                  <a:rPr lang="en-US" altLang="en-US" sz="1500" b="1" dirty="0" smtClean="0">
                    <a:latin typeface="Comic Sans MS" pitchFamily="66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4400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sz="4400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US" altLang="en-US" sz="4400" b="1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5783262"/>
                <a:ext cx="8915400" cy="76993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000" b="1">
                <a:solidFill>
                  <a:srgbClr val="CCFF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000" b="1">
                <a:solidFill>
                  <a:srgbClr val="CCFF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b="1">
                <a:solidFill>
                  <a:srgbClr val="CC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</a:rPr>
              <a:t>Estimation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PROJECT QUESTION</a:t>
            </a:r>
            <a:r>
              <a:rPr lang="en-US" altLang="en-US" sz="2400" i="1" dirty="0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5638800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Graph </a:t>
            </a:r>
            <a:r>
              <a:rPr lang="en-US" altLang="en-US" dirty="0">
                <a:latin typeface="Comic Sans MS" pitchFamily="66" charset="0"/>
              </a:rPr>
              <a:t>of likely values for µ: </a:t>
            </a:r>
          </a:p>
          <a:p>
            <a:pPr algn="ctr" eaLnBrk="1" hangingPunct="1"/>
            <a:endParaRPr lang="en-US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40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382000" cy="5638800"/>
              </a:xfrm>
            </p:spPr>
            <p:txBody>
              <a:bodyPr/>
              <a:lstStyle/>
              <a:p>
                <a:pPr algn="ctr" eaLnBrk="1" hangingPunct="1"/>
                <a:r>
                  <a:rPr lang="en-US" altLang="en-US" dirty="0" smtClean="0">
                    <a:latin typeface="Comic Sans MS" pitchFamily="66" charset="0"/>
                  </a:rPr>
                  <a:t>We will use the sample mean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altLang="en-US" dirty="0" smtClean="0">
                    <a:latin typeface="Comic Sans MS" pitchFamily="66" charset="0"/>
                  </a:rPr>
                  <a:t>to estimate the unknown population </a:t>
                </a:r>
                <a:r>
                  <a:rPr lang="en-US" altLang="en-US" dirty="0">
                    <a:latin typeface="Comic Sans MS" pitchFamily="66" charset="0"/>
                  </a:rPr>
                  <a:t>mean </a:t>
                </a:r>
                <a:r>
                  <a:rPr lang="en-US" altLang="en-US" dirty="0" smtClean="0">
                    <a:latin typeface="Comic Sans MS" pitchFamily="66" charset="0"/>
                  </a:rPr>
                  <a:t>µ</a:t>
                </a:r>
                <a:endParaRPr lang="en-US" altLang="en-US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382000" cy="5638800"/>
              </a:xfrm>
              <a:blipFill rotWithShape="1">
                <a:blip r:embed="rId2"/>
                <a:stretch>
                  <a:fillRect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328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VikkiDk">
      <a:dk1>
        <a:srgbClr val="FFFFFF"/>
      </a:dk1>
      <a:lt1>
        <a:srgbClr val="000000"/>
      </a:lt1>
      <a:dk2>
        <a:srgbClr val="000000"/>
      </a:dk2>
      <a:lt2>
        <a:srgbClr val="000000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Vikki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7041</TotalTime>
  <Words>4655</Words>
  <Application>Microsoft Office PowerPoint</Application>
  <PresentationFormat>On-screen Show (4:3)</PresentationFormat>
  <Paragraphs>1001</Paragraphs>
  <Slides>248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248</vt:i4>
      </vt:variant>
    </vt:vector>
  </HeadingPairs>
  <TitlesOfParts>
    <vt:vector size="249" baseType="lpstr">
      <vt:lpstr>Office Theme</vt:lpstr>
      <vt:lpstr>PowerPoint Presentation</vt:lpstr>
      <vt:lpstr>Probability</vt:lpstr>
      <vt:lpstr>Probability</vt:lpstr>
      <vt:lpstr>Probability</vt:lpstr>
      <vt:lpstr>Probability</vt:lpstr>
      <vt:lpstr>Probability</vt:lpstr>
      <vt:lpstr>Probability</vt:lpstr>
      <vt:lpstr>Probability</vt:lpstr>
      <vt:lpstr>Probability</vt:lpstr>
      <vt:lpstr>Probability</vt:lpstr>
      <vt:lpstr>Probability</vt:lpstr>
      <vt:lpstr>Probability</vt:lpstr>
      <vt:lpstr>Normal Probability</vt:lpstr>
      <vt:lpstr>Normal Probability</vt:lpstr>
      <vt:lpstr>PowerPoint Presentation</vt:lpstr>
      <vt:lpstr>PowerPoint Presentation</vt:lpstr>
      <vt:lpstr>Normal Probability</vt:lpstr>
      <vt:lpstr>Normal Probability</vt:lpstr>
      <vt:lpstr>Normal Probability</vt:lpstr>
      <vt:lpstr>PowerPoint Presentation</vt:lpstr>
      <vt:lpstr>PowerPoint Presentation</vt:lpstr>
      <vt:lpstr>Normal Probability</vt:lpstr>
      <vt:lpstr>PowerPoint Presentation</vt:lpstr>
      <vt:lpstr>Normal Probability</vt:lpstr>
      <vt:lpstr>PowerPoint Presentation</vt:lpstr>
      <vt:lpstr>PowerPoint Presentation</vt:lpstr>
      <vt:lpstr>Normal Probability</vt:lpstr>
      <vt:lpstr>Normal Probability</vt:lpstr>
      <vt:lpstr>Normal Probability</vt:lpstr>
      <vt:lpstr>Normal Probability</vt:lpstr>
      <vt:lpstr>PowerPoint Presentation</vt:lpstr>
      <vt:lpstr>PowerPoint Presentation</vt:lpstr>
      <vt:lpstr>PowerPoint Presentation</vt:lpstr>
      <vt:lpstr>PowerPoint Presentation</vt:lpstr>
      <vt:lpstr>Normal Probability</vt:lpstr>
      <vt:lpstr>Normal Probability</vt:lpstr>
      <vt:lpstr>Normal Probability</vt:lpstr>
      <vt:lpstr>PowerPoint Presentation</vt:lpstr>
      <vt:lpstr>Normal Probability</vt:lpstr>
      <vt:lpstr>PowerPoint Presentation</vt:lpstr>
      <vt:lpstr>PowerPoint Presentation</vt:lpstr>
      <vt:lpstr>Normal Probability</vt:lpstr>
      <vt:lpstr>PowerPoint Presentation</vt:lpstr>
      <vt:lpstr>Excel Probability</vt:lpstr>
      <vt:lpstr>Excel Probability</vt:lpstr>
      <vt:lpstr>Excel Probability</vt:lpstr>
      <vt:lpstr>Excel Probability</vt:lpstr>
      <vt:lpstr>Excel Probability</vt:lpstr>
      <vt:lpstr>Excel Probability</vt:lpstr>
      <vt:lpstr>PowerPoint Presentation</vt:lpstr>
      <vt:lpstr>Excel Probability</vt:lpstr>
      <vt:lpstr>Excel Probability</vt:lpstr>
      <vt:lpstr>Excel Probability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Non-normal Distributions</vt:lpstr>
      <vt:lpstr>Non-normal Distributions</vt:lpstr>
      <vt:lpstr>Non-normal Distributions</vt:lpstr>
      <vt:lpstr>Non-normal Distributions</vt:lpstr>
      <vt:lpstr>PowerPoint Presentation</vt:lpstr>
      <vt:lpstr>Non-normal Distributions</vt:lpstr>
      <vt:lpstr>Non-normal Distributions</vt:lpstr>
      <vt:lpstr>Non-normal Distributions</vt:lpstr>
      <vt:lpstr>Non-normal Distributions</vt:lpstr>
      <vt:lpstr>PowerPoint Presentation</vt:lpstr>
      <vt:lpstr>Normal Distributions</vt:lpstr>
      <vt:lpstr>Normal Distributions</vt:lpstr>
      <vt:lpstr>Normal Distributions</vt:lpstr>
      <vt:lpstr>Normal Distributions</vt:lpstr>
      <vt:lpstr>Normal Distributions</vt:lpstr>
      <vt:lpstr>Sampling Distributions</vt:lpstr>
      <vt:lpstr>Sampling Distributions</vt:lpstr>
      <vt:lpstr>Sampling Distributions</vt:lpstr>
      <vt:lpstr>Sampling Distributions</vt:lpstr>
      <vt:lpstr>Sampling Distributions</vt:lpstr>
      <vt:lpstr>Sampling Distributions</vt:lpstr>
      <vt:lpstr>Sampling Distributions</vt:lpstr>
      <vt:lpstr>Sampling Distributions</vt:lpstr>
      <vt:lpstr>Sampling Distributions</vt:lpstr>
      <vt:lpstr>Sampling Distributions</vt:lpstr>
      <vt:lpstr>Sampling Distributions</vt:lpstr>
      <vt:lpstr>Sampling Distributions</vt:lpstr>
      <vt:lpstr>PowerPoint Presentation</vt:lpstr>
      <vt:lpstr>PowerPoint Presentation</vt:lpstr>
      <vt:lpstr>Graphs of x ̅ </vt:lpstr>
      <vt:lpstr>Graphs of x ̅ </vt:lpstr>
      <vt:lpstr>Graphs of x ̅ </vt:lpstr>
      <vt:lpstr>Graphs of x ̅ </vt:lpstr>
      <vt:lpstr>Graphs of x ̅ </vt:lpstr>
      <vt:lpstr>Estimation</vt:lpstr>
      <vt:lpstr>PowerPoint Presentation</vt:lpstr>
      <vt:lpstr>PowerPoint Presentation</vt:lpstr>
      <vt:lpstr>Estimation</vt:lpstr>
      <vt:lpstr>PowerPoint Presentation</vt:lpstr>
      <vt:lpstr>PowerPoint Presentation</vt:lpstr>
      <vt:lpstr>Estimation</vt:lpstr>
      <vt:lpstr>Estimation</vt:lpstr>
      <vt:lpstr>Estimation</vt:lpstr>
      <vt:lpstr>Estimation</vt:lpstr>
      <vt:lpstr>Estimation</vt:lpstr>
      <vt:lpstr>Estimation</vt:lpstr>
      <vt:lpstr>Estimation</vt:lpstr>
      <vt:lpstr>Estimation</vt:lpstr>
      <vt:lpstr>Estimation</vt:lpstr>
      <vt:lpstr>Estimation</vt:lpstr>
      <vt:lpstr>Estimation</vt:lpstr>
      <vt:lpstr>Estimation</vt:lpstr>
      <vt:lpstr>Estimation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Inferences About μ </vt:lpstr>
      <vt:lpstr>Inferences About μ </vt:lpstr>
      <vt:lpstr>Confidence Intervals</vt:lpstr>
      <vt:lpstr>Confidence Intervals</vt:lpstr>
      <vt:lpstr>Confidence Intervals</vt:lpstr>
      <vt:lpstr>Confidence Intervals</vt:lpstr>
      <vt:lpstr>Confidence Intervals</vt:lpstr>
      <vt:lpstr>PowerPoint Presentation</vt:lpstr>
      <vt:lpstr>PowerPoint Presentation</vt:lpstr>
      <vt:lpstr>Confidence Intervals</vt:lpstr>
      <vt:lpstr>Confidence Intervals</vt:lpstr>
      <vt:lpstr>Confidence Intervals</vt:lpstr>
      <vt:lpstr>Confidence Intervals</vt:lpstr>
      <vt:lpstr>PowerPoint Presentation</vt:lpstr>
      <vt:lpstr>PowerPoint Presentation</vt:lpstr>
      <vt:lpstr>Confidence Intervals</vt:lpstr>
      <vt:lpstr>Confidence Intervals</vt:lpstr>
      <vt:lpstr>Confidence Intervals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Confidence Intervals</vt:lpstr>
      <vt:lpstr>Confidence Intervals</vt:lpstr>
      <vt:lpstr>Confidence Intervals</vt:lpstr>
      <vt:lpstr>Confidence Intervals</vt:lpstr>
      <vt:lpstr>Confidence Intervals</vt:lpstr>
      <vt:lpstr>Confidence Intervals</vt:lpstr>
      <vt:lpstr>PowerPoint Presentation</vt:lpstr>
      <vt:lpstr>Two Variables</vt:lpstr>
      <vt:lpstr>Two Variables </vt:lpstr>
      <vt:lpstr>Two Variables</vt:lpstr>
      <vt:lpstr>Two Variables</vt:lpstr>
      <vt:lpstr>Relationships</vt:lpstr>
      <vt:lpstr>PowerPoint Presentation</vt:lpstr>
      <vt:lpstr>Relationships</vt:lpstr>
      <vt:lpstr>Correlation</vt:lpstr>
      <vt:lpstr>Correlation</vt:lpstr>
      <vt:lpstr>Correlation</vt:lpstr>
      <vt:lpstr>Correlation</vt:lpstr>
      <vt:lpstr>Correlation</vt:lpstr>
      <vt:lpstr>Correlation</vt:lpstr>
      <vt:lpstr>Correlation</vt:lpstr>
      <vt:lpstr>Correlation</vt:lpstr>
      <vt:lpstr>Correlation</vt:lpstr>
      <vt:lpstr>Correlation</vt:lpstr>
      <vt:lpstr>PowerPoint Presentation</vt:lpstr>
      <vt:lpstr>Relationships</vt:lpstr>
      <vt:lpstr>Relationships</vt:lpstr>
      <vt:lpstr>Correlation</vt:lpstr>
      <vt:lpstr>Correlation</vt:lpstr>
      <vt:lpstr>Correlation</vt:lpstr>
      <vt:lpstr>Correlation</vt:lpstr>
      <vt:lpstr>Correlation</vt:lpstr>
      <vt:lpstr>PowerPoint Presentation</vt:lpstr>
      <vt:lpstr>Correlation</vt:lpstr>
      <vt:lpstr>Correlation</vt:lpstr>
      <vt:lpstr>Greeky Stuff</vt:lpstr>
      <vt:lpstr>PowerPoint Presentation</vt:lpstr>
      <vt:lpstr>Correlation</vt:lpstr>
      <vt:lpstr>Correlation</vt:lpstr>
      <vt:lpstr>PowerPoint Presentation</vt:lpstr>
      <vt:lpstr>Correlation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Lie with Statistics #5</vt:lpstr>
      <vt:lpstr>How to Lie with Statistics #5</vt:lpstr>
      <vt:lpstr>PowerPoint Presentation</vt:lpstr>
      <vt:lpstr>How to Lie with Statistics</vt:lpstr>
      <vt:lpstr>How to Lie with Statistics</vt:lpstr>
      <vt:lpstr>Correlation vs Causation</vt:lpstr>
      <vt:lpstr>Correlation vs Causation</vt:lpstr>
      <vt:lpstr>Correlation vs Causation</vt:lpstr>
      <vt:lpstr>Correlation vs Causation</vt:lpstr>
      <vt:lpstr>Correlation vs Causation</vt:lpstr>
      <vt:lpstr>Correlation vs Causation</vt:lpstr>
      <vt:lpstr>PowerPoint Presentation</vt:lpstr>
      <vt:lpstr>PowerPoint Presentation</vt:lpstr>
      <vt:lpstr>Causation</vt:lpstr>
      <vt:lpstr>Causation</vt:lpstr>
      <vt:lpstr>Causation</vt:lpstr>
      <vt:lpstr>PowerPoint Presentation</vt:lpstr>
      <vt:lpstr>PowerPoint Presentation</vt:lpstr>
      <vt:lpstr>Line of Best Fit</vt:lpstr>
      <vt:lpstr>Regression</vt:lpstr>
      <vt:lpstr>Regression</vt:lpstr>
      <vt:lpstr>Regression</vt:lpstr>
      <vt:lpstr>Regression</vt:lpstr>
      <vt:lpstr>Regression</vt:lpstr>
      <vt:lpstr>Regression</vt:lpstr>
      <vt:lpstr>Regression</vt:lpstr>
      <vt:lpstr>PowerPoint Presentation</vt:lpstr>
      <vt:lpstr>PowerPoint Presentation</vt:lpstr>
      <vt:lpstr>Regression in Excel</vt:lpstr>
      <vt:lpstr>Forecasting</vt:lpstr>
      <vt:lpstr>Forecasting</vt:lpstr>
      <vt:lpstr>Forecasting</vt:lpstr>
      <vt:lpstr>Forecasting</vt:lpstr>
      <vt:lpstr>Forecasting</vt:lpstr>
      <vt:lpstr>Forecasting</vt:lpstr>
      <vt:lpstr>Forecasting</vt:lpstr>
      <vt:lpstr>Forecasting</vt:lpstr>
      <vt:lpstr>Forecasting</vt:lpstr>
      <vt:lpstr>Forecasting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Vikki French at 049</dc:creator>
  <cp:lastModifiedBy>Owner</cp:lastModifiedBy>
  <cp:revision>653</cp:revision>
  <dcterms:created xsi:type="dcterms:W3CDTF">2012-09-06T22:30:26Z</dcterms:created>
  <dcterms:modified xsi:type="dcterms:W3CDTF">2017-12-04T21:44:38Z</dcterms:modified>
</cp:coreProperties>
</file>