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4"/>
  </p:handoutMasterIdLst>
  <p:sldIdLst>
    <p:sldId id="256" r:id="rId2"/>
    <p:sldId id="450" r:id="rId3"/>
    <p:sldId id="466" r:id="rId4"/>
    <p:sldId id="414" r:id="rId5"/>
    <p:sldId id="451" r:id="rId6"/>
    <p:sldId id="452" r:id="rId7"/>
    <p:sldId id="453" r:id="rId8"/>
    <p:sldId id="454" r:id="rId9"/>
    <p:sldId id="457" r:id="rId10"/>
    <p:sldId id="458" r:id="rId11"/>
    <p:sldId id="456" r:id="rId12"/>
    <p:sldId id="467" r:id="rId13"/>
    <p:sldId id="468" r:id="rId14"/>
    <p:sldId id="469" r:id="rId15"/>
    <p:sldId id="470" r:id="rId16"/>
    <p:sldId id="477" r:id="rId17"/>
    <p:sldId id="471" r:id="rId18"/>
    <p:sldId id="472" r:id="rId19"/>
    <p:sldId id="473" r:id="rId20"/>
    <p:sldId id="474" r:id="rId21"/>
    <p:sldId id="489" r:id="rId22"/>
    <p:sldId id="475" r:id="rId23"/>
    <p:sldId id="476" r:id="rId24"/>
    <p:sldId id="478" r:id="rId25"/>
    <p:sldId id="479" r:id="rId26"/>
    <p:sldId id="480" r:id="rId27"/>
    <p:sldId id="481" r:id="rId28"/>
    <p:sldId id="543" r:id="rId29"/>
    <p:sldId id="544" r:id="rId30"/>
    <p:sldId id="539" r:id="rId31"/>
    <p:sldId id="541" r:id="rId32"/>
    <p:sldId id="542" r:id="rId33"/>
    <p:sldId id="540" r:id="rId34"/>
    <p:sldId id="482" r:id="rId35"/>
    <p:sldId id="483" r:id="rId36"/>
    <p:sldId id="484" r:id="rId37"/>
    <p:sldId id="485" r:id="rId38"/>
    <p:sldId id="546" r:id="rId39"/>
    <p:sldId id="547" r:id="rId40"/>
    <p:sldId id="486" r:id="rId41"/>
    <p:sldId id="487" r:id="rId42"/>
    <p:sldId id="490" r:id="rId43"/>
    <p:sldId id="491" r:id="rId44"/>
    <p:sldId id="492" r:id="rId45"/>
    <p:sldId id="511" r:id="rId46"/>
    <p:sldId id="512" r:id="rId47"/>
    <p:sldId id="513" r:id="rId48"/>
    <p:sldId id="493" r:id="rId49"/>
    <p:sldId id="494" r:id="rId50"/>
    <p:sldId id="521" r:id="rId51"/>
    <p:sldId id="520" r:id="rId52"/>
    <p:sldId id="519" r:id="rId53"/>
    <p:sldId id="518" r:id="rId54"/>
    <p:sldId id="517" r:id="rId55"/>
    <p:sldId id="413" r:id="rId56"/>
    <p:sldId id="459" r:id="rId57"/>
    <p:sldId id="257" r:id="rId58"/>
    <p:sldId id="387" r:id="rId59"/>
    <p:sldId id="357" r:id="rId60"/>
    <p:sldId id="531" r:id="rId61"/>
    <p:sldId id="532" r:id="rId62"/>
    <p:sldId id="529" r:id="rId63"/>
    <p:sldId id="388" r:id="rId64"/>
    <p:sldId id="358" r:id="rId65"/>
    <p:sldId id="376" r:id="rId66"/>
    <p:sldId id="359" r:id="rId67"/>
    <p:sldId id="389" r:id="rId68"/>
    <p:sldId id="392" r:id="rId69"/>
    <p:sldId id="533" r:id="rId70"/>
    <p:sldId id="534" r:id="rId71"/>
    <p:sldId id="535" r:id="rId72"/>
    <p:sldId id="536" r:id="rId73"/>
    <p:sldId id="495" r:id="rId74"/>
    <p:sldId id="496" r:id="rId75"/>
    <p:sldId id="497" r:id="rId76"/>
    <p:sldId id="530" r:id="rId77"/>
    <p:sldId id="503" r:id="rId78"/>
    <p:sldId id="498" r:id="rId79"/>
    <p:sldId id="499" r:id="rId80"/>
    <p:sldId id="500" r:id="rId81"/>
    <p:sldId id="537" r:id="rId82"/>
    <p:sldId id="393" r:id="rId83"/>
    <p:sldId id="501" r:id="rId84"/>
    <p:sldId id="502" r:id="rId85"/>
    <p:sldId id="390" r:id="rId86"/>
    <p:sldId id="504" r:id="rId87"/>
    <p:sldId id="523" r:id="rId88"/>
    <p:sldId id="524" r:id="rId89"/>
    <p:sldId id="525" r:id="rId90"/>
    <p:sldId id="526" r:id="rId91"/>
    <p:sldId id="505" r:id="rId92"/>
    <p:sldId id="522" r:id="rId93"/>
    <p:sldId id="528" r:id="rId94"/>
    <p:sldId id="545" r:id="rId95"/>
    <p:sldId id="527" r:id="rId96"/>
    <p:sldId id="548" r:id="rId97"/>
    <p:sldId id="554" r:id="rId98"/>
    <p:sldId id="550" r:id="rId99"/>
    <p:sldId id="551" r:id="rId100"/>
    <p:sldId id="552" r:id="rId101"/>
    <p:sldId id="553" r:id="rId102"/>
    <p:sldId id="384" r:id="rId10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4" d="100"/>
          <a:sy n="64" d="100"/>
        </p:scale>
        <p:origin x="-114" y="-9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2590800"/>
            <a:ext cx="91440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endParaRPr lang="en-US" sz="4800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4800" b="1" dirty="0" smtClean="0">
                <a:solidFill>
                  <a:srgbClr val="92D050"/>
                </a:solidFill>
              </a:rPr>
              <a:t>Welcome to Week 1</a:t>
            </a:r>
            <a:endParaRPr lang="en-US" sz="4800" b="1" dirty="0">
              <a:solidFill>
                <a:srgbClr val="92D050"/>
              </a:solidFill>
            </a:endParaRPr>
          </a:p>
          <a:p>
            <a:pPr algn="ctr" eaLnBrk="1" hangingPunct="1"/>
            <a:endParaRPr lang="en-US" sz="3000" b="1" dirty="0" smtClean="0">
              <a:solidFill>
                <a:srgbClr val="92D050"/>
              </a:solidFill>
            </a:endParaRPr>
          </a:p>
          <a:p>
            <a:pPr eaLnBrk="1" hangingPunct="1"/>
            <a:endParaRPr lang="en-US" sz="2000" b="1" dirty="0">
              <a:solidFill>
                <a:srgbClr val="92D050"/>
              </a:solidFill>
            </a:endParaRPr>
          </a:p>
          <a:p>
            <a:pPr eaLnBrk="1" hangingPunct="1"/>
            <a:r>
              <a:rPr lang="en-US" sz="5000" b="1" smtClean="0">
                <a:solidFill>
                  <a:srgbClr val="92D050"/>
                </a:solidFill>
              </a:rPr>
              <a:t>Calculus </a:t>
            </a:r>
            <a:r>
              <a:rPr lang="en-US" sz="5000" b="1" dirty="0" smtClean="0">
                <a:solidFill>
                  <a:srgbClr val="92D050"/>
                </a:solidFill>
              </a:rPr>
              <a:t>1</a:t>
            </a:r>
            <a:endParaRPr lang="en-US" sz="5000" dirty="0">
              <a:solidFill>
                <a:srgbClr val="92D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7443" y="67634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https://ljr3.files.wordpress.com/2012/07/movement-2.jpg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867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Evaluating</a:t>
            </a:r>
            <a:r>
              <a:rPr lang="en-US" altLang="en-US" dirty="0"/>
              <a:t> a function –</a:t>
            </a:r>
          </a:p>
          <a:p>
            <a:r>
              <a:rPr lang="en-US" altLang="en-US" dirty="0"/>
              <a:t>   plug in a value for “x” to </a:t>
            </a:r>
          </a:p>
          <a:p>
            <a:r>
              <a:rPr lang="en-US" altLang="en-US" dirty="0"/>
              <a:t>   calculate “y”</a:t>
            </a:r>
          </a:p>
        </p:txBody>
      </p:sp>
    </p:spTree>
    <p:extLst>
      <p:ext uri="{BB962C8B-B14F-4D97-AF65-F5344CB8AC3E}">
        <p14:creationId xmlns:p14="http://schemas.microsoft.com/office/powerpoint/2010/main" val="44246240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/>
              <a:t>Everyday Instantaneous Velocity</a:t>
            </a:r>
            <a:endParaRPr lang="en-US" sz="44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51000"/>
            <a:ext cx="85963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https://nargaque.files.wordpress.com/2009/12/heisenbergsuncertaintyprinciple.png</a:t>
            </a:r>
          </a:p>
        </p:txBody>
      </p:sp>
    </p:spTree>
    <p:extLst>
      <p:ext uri="{BB962C8B-B14F-4D97-AF65-F5344CB8AC3E}">
        <p14:creationId xmlns:p14="http://schemas.microsoft.com/office/powerpoint/2010/main" val="5220426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/>
              <a:t>Everyday Instantaneous Velocity</a:t>
            </a:r>
            <a:endParaRPr lang="en-US" sz="4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1155700"/>
            <a:ext cx="57785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http://1.bp.blogspot.com/-5gtcelh2rHY/TdTrq1ufEjI/AAAAAAAAAXQ/2RYehS5K4Ec/s1600/Heisenberg.gif</a:t>
            </a:r>
          </a:p>
        </p:txBody>
      </p:sp>
    </p:spTree>
    <p:extLst>
      <p:ext uri="{BB962C8B-B14F-4D97-AF65-F5344CB8AC3E}">
        <p14:creationId xmlns:p14="http://schemas.microsoft.com/office/powerpoint/2010/main" val="243171540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034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6858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defRPr/>
            </a:pPr>
            <a:r>
              <a:rPr lang="en-US" dirty="0"/>
              <a:t>Calculate “y” for x = 5:</a:t>
            </a:r>
          </a:p>
          <a:p>
            <a:pPr>
              <a:defRPr/>
            </a:pPr>
            <a:r>
              <a:rPr lang="en-US" dirty="0" smtClean="0"/>
              <a:t>1</a:t>
            </a:r>
            <a:r>
              <a:rPr lang="en-US" dirty="0"/>
              <a:t>)  y = 10x		4)  y = x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dirty="0" smtClean="0"/>
              <a:t>2)  </a:t>
            </a:r>
            <a:r>
              <a:rPr lang="en-US" dirty="0"/>
              <a:t>y = 4x + 3	5)  </a:t>
            </a:r>
            <a:r>
              <a:rPr lang="en-US" dirty="0" smtClean="0"/>
              <a:t>5)  y </a:t>
            </a:r>
            <a:r>
              <a:rPr lang="en-US" dirty="0"/>
              <a:t>= -7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dirty="0" smtClean="0"/>
              <a:t>3)  y </a:t>
            </a:r>
            <a:r>
              <a:rPr lang="en-US" dirty="0"/>
              <a:t>= -2x + 6	6)  y = -x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- 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40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defRPr/>
            </a:pPr>
            <a:r>
              <a:rPr lang="en-US" dirty="0"/>
              <a:t>Calculate “y” for x = 5:</a:t>
            </a:r>
          </a:p>
          <a:p>
            <a:pPr>
              <a:defRPr/>
            </a:pPr>
            <a:r>
              <a:rPr lang="en-US" dirty="0"/>
              <a:t>1)  y = </a:t>
            </a:r>
            <a:r>
              <a:rPr lang="en-US" dirty="0" smtClean="0"/>
              <a:t>50	</a:t>
            </a:r>
            <a:r>
              <a:rPr lang="en-US" dirty="0"/>
              <a:t>		4)  y = </a:t>
            </a:r>
            <a:r>
              <a:rPr lang="en-US" dirty="0" smtClean="0"/>
              <a:t>5</a:t>
            </a: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dirty="0"/>
              <a:t>2)  y = </a:t>
            </a:r>
            <a:r>
              <a:rPr lang="en-US" dirty="0" smtClean="0"/>
              <a:t>23			5</a:t>
            </a:r>
            <a:r>
              <a:rPr lang="en-US" dirty="0"/>
              <a:t>)  y = -7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dirty="0"/>
              <a:t>3)  y = </a:t>
            </a:r>
            <a:r>
              <a:rPr lang="en-US" dirty="0" smtClean="0"/>
              <a:t>4		</a:t>
            </a:r>
            <a:r>
              <a:rPr lang="en-US" dirty="0"/>
              <a:t>	6)  y = </a:t>
            </a:r>
            <a:r>
              <a:rPr lang="en-US" dirty="0" smtClean="0"/>
              <a:t>-5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- 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1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Even functions are </a:t>
            </a:r>
            <a:r>
              <a:rPr lang="en-US" altLang="en-US" dirty="0"/>
              <a:t>symmetric (mirror) </a:t>
            </a:r>
            <a:r>
              <a:rPr lang="en-US" altLang="en-US" dirty="0" smtClean="0"/>
              <a:t>across </a:t>
            </a:r>
            <a:r>
              <a:rPr lang="en-US" altLang="en-US" dirty="0"/>
              <a:t>the y-axis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9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Which are even?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68770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- 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1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Odd functions m</a:t>
            </a:r>
            <a:r>
              <a:rPr lang="en-US" altLang="en-US" dirty="0" smtClean="0"/>
              <a:t>ust </a:t>
            </a:r>
            <a:r>
              <a:rPr lang="en-US" altLang="en-US" dirty="0"/>
              <a:t>have double symmetry across the origin (0,0)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Which are odd?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68770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- 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1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domain of a function is the values the x’s can have</a:t>
            </a:r>
          </a:p>
          <a:p>
            <a:endParaRPr lang="en-US" altLang="en-US" sz="1000" dirty="0"/>
          </a:p>
          <a:p>
            <a:pPr algn="ctr"/>
            <a:r>
              <a:rPr lang="en-US" altLang="en-US" dirty="0"/>
              <a:t>(0,1)   (7,5)   (3,8)   (10,23)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810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95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range of a function is the values the y’s can have</a:t>
            </a:r>
          </a:p>
          <a:p>
            <a:endParaRPr lang="en-US" altLang="en-US" sz="1000" dirty="0"/>
          </a:p>
          <a:p>
            <a:pPr algn="ctr"/>
            <a:r>
              <a:rPr lang="en-US" altLang="en-US" dirty="0"/>
              <a:t>(0,1)   (7,5)   (3,8)   (10,23)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3810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04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builder notation</a:t>
            </a:r>
          </a:p>
          <a:p>
            <a:pPr algn="ctr"/>
            <a:r>
              <a:rPr lang="en-US" altLang="en-US" dirty="0"/>
              <a:t>{ x| x = 1, 7, 9} </a:t>
            </a:r>
          </a:p>
          <a:p>
            <a:pPr algn="ctr"/>
            <a:r>
              <a:rPr lang="en-US" altLang="en-US" dirty="0"/>
              <a:t>{ y| y = 42, 68.1, 305}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{ x| a &lt; x ≤ b }</a:t>
            </a:r>
          </a:p>
          <a:p>
            <a:pPr algn="ctr"/>
            <a:r>
              <a:rPr lang="en-US" altLang="en-US" dirty="0"/>
              <a:t>{ y| c ≤ y &lt; d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trigonometry?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7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Interval notation</a:t>
            </a:r>
          </a:p>
          <a:p>
            <a:pPr algn="ctr"/>
            <a:r>
              <a:rPr lang="en-US" altLang="en-US" dirty="0"/>
              <a:t>x = [1,4)</a:t>
            </a:r>
          </a:p>
          <a:p>
            <a:pPr algn="ctr"/>
            <a:r>
              <a:rPr lang="en-US" altLang="en-US" dirty="0"/>
              <a:t>y = (7,69.203]</a:t>
            </a:r>
          </a:p>
          <a:p>
            <a:endParaRPr lang="en-US" altLang="en-US" sz="2000" dirty="0"/>
          </a:p>
          <a:p>
            <a:r>
              <a:rPr lang="en-US" altLang="en-US" dirty="0"/>
              <a:t>“(”or “)” means the exact value </a:t>
            </a:r>
          </a:p>
          <a:p>
            <a:r>
              <a:rPr lang="en-US" altLang="en-US" dirty="0"/>
              <a:t>     is not included</a:t>
            </a:r>
          </a:p>
          <a:p>
            <a:r>
              <a:rPr lang="en-US" altLang="en-US" dirty="0"/>
              <a:t>“[” or “]” means the exact value </a:t>
            </a:r>
          </a:p>
          <a:p>
            <a:r>
              <a:rPr lang="en-US" altLang="en-US" dirty="0"/>
              <a:t>     is included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67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034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6858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0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Slope of a line</a:t>
            </a:r>
          </a:p>
          <a:p>
            <a:r>
              <a:rPr lang="en-US" altLang="en-US" dirty="0"/>
              <a:t>Traditionally designated “m”</a:t>
            </a:r>
          </a:p>
          <a:p>
            <a:r>
              <a:rPr lang="en-US" altLang="en-US" dirty="0"/>
              <a:t>Slope is the rise/run</a:t>
            </a:r>
          </a:p>
          <a:p>
            <a:r>
              <a:rPr lang="en-US" altLang="en-US" dirty="0"/>
              <a:t>   or    (y</a:t>
            </a:r>
            <a:r>
              <a:rPr lang="en-US" altLang="en-US" baseline="-25000" dirty="0"/>
              <a:t>1</a:t>
            </a:r>
            <a:r>
              <a:rPr lang="en-US" altLang="en-US" dirty="0"/>
              <a:t> - y</a:t>
            </a:r>
            <a:r>
              <a:rPr lang="en-US" altLang="en-US" baseline="-25000" dirty="0"/>
              <a:t>2</a:t>
            </a:r>
            <a:r>
              <a:rPr lang="en-US" altLang="en-US" dirty="0"/>
              <a:t>)/(x</a:t>
            </a:r>
            <a:r>
              <a:rPr lang="en-US" altLang="en-US" baseline="-25000" dirty="0"/>
              <a:t>1</a:t>
            </a:r>
            <a:r>
              <a:rPr lang="en-US" altLang="en-US" dirty="0"/>
              <a:t> – x</a:t>
            </a:r>
            <a:r>
              <a:rPr lang="en-US" altLang="en-US" baseline="-25000" dirty="0"/>
              <a:t>2</a:t>
            </a:r>
            <a:r>
              <a:rPr lang="en-US" alt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93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symbol!</a:t>
            </a:r>
          </a:p>
          <a:p>
            <a:endParaRPr lang="en-US" dirty="0"/>
          </a:p>
          <a:p>
            <a:pPr algn="ctr"/>
            <a:r>
              <a:rPr lang="en-US" altLang="en-US" dirty="0"/>
              <a:t>∆ means “change”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7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∆</a:t>
            </a:r>
            <a:r>
              <a:rPr lang="en-US" altLang="en-US" dirty="0"/>
              <a:t>y means the change in y</a:t>
            </a:r>
          </a:p>
          <a:p>
            <a:endParaRPr lang="en-US" altLang="en-US" sz="2000" dirty="0"/>
          </a:p>
          <a:p>
            <a:r>
              <a:rPr lang="en-US" altLang="en-US" dirty="0"/>
              <a:t>	∆x means the change in x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86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         m = ∆y / ∆x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5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</a:t>
            </a:r>
            <a:r>
              <a:rPr lang="en-US" altLang="en-US" dirty="0" smtClean="0"/>
              <a:t>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“d” also means change</a:t>
            </a:r>
          </a:p>
          <a:p>
            <a:endParaRPr lang="en-US" altLang="en-US" sz="2000" dirty="0"/>
          </a:p>
          <a:p>
            <a:r>
              <a:rPr lang="en-US" altLang="en-US" dirty="0"/>
              <a:t>	</a:t>
            </a:r>
            <a:r>
              <a:rPr lang="en-US" altLang="en-US" dirty="0" err="1"/>
              <a:t>dy</a:t>
            </a:r>
            <a:r>
              <a:rPr lang="en-US" altLang="en-US" dirty="0"/>
              <a:t> means the change in y</a:t>
            </a:r>
          </a:p>
          <a:p>
            <a:endParaRPr lang="en-US" altLang="en-US" sz="2000" dirty="0"/>
          </a:p>
          <a:p>
            <a:r>
              <a:rPr lang="en-US" altLang="en-US" dirty="0"/>
              <a:t>	dx means the change in x</a:t>
            </a:r>
          </a:p>
          <a:p>
            <a:endParaRPr lang="en-US" altLang="en-US" sz="2000" dirty="0"/>
          </a:p>
          <a:p>
            <a:r>
              <a:rPr lang="en-US" altLang="en-US" dirty="0"/>
              <a:t>So         m = </a:t>
            </a:r>
            <a:r>
              <a:rPr lang="en-US" altLang="en-US" dirty="0" err="1"/>
              <a:t>dy</a:t>
            </a:r>
            <a:r>
              <a:rPr lang="en-US" altLang="en-US" dirty="0"/>
              <a:t> / dx</a:t>
            </a:r>
          </a:p>
        </p:txBody>
      </p:sp>
    </p:spTree>
    <p:extLst>
      <p:ext uri="{BB962C8B-B14F-4D97-AF65-F5344CB8AC3E}">
        <p14:creationId xmlns:p14="http://schemas.microsoft.com/office/powerpoint/2010/main" val="2779500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</a:t>
            </a:r>
            <a:r>
              <a:rPr lang="en-US" altLang="en-US" dirty="0" smtClean="0"/>
              <a:t>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	</a:t>
            </a:r>
            <a:r>
              <a:rPr lang="en-US" altLang="en-US" dirty="0" err="1" smtClean="0"/>
              <a:t>Δx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final</a:t>
            </a:r>
            <a:r>
              <a:rPr lang="en-US" altLang="en-US" baseline="-25000" dirty="0"/>
              <a:t>  </a:t>
            </a:r>
            <a:r>
              <a:rPr lang="en-US" altLang="en-US" dirty="0"/>
              <a:t>-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initial</a:t>
            </a:r>
            <a:r>
              <a:rPr lang="en-US" altLang="en-US" baseline="-25000" dirty="0"/>
              <a:t> </a:t>
            </a:r>
          </a:p>
          <a:p>
            <a:r>
              <a:rPr lang="en-US" altLang="en-US" baseline="-25000" dirty="0"/>
              <a:t>      </a:t>
            </a:r>
            <a:r>
              <a:rPr lang="en-US" altLang="en-US" baseline="-25000" dirty="0" smtClean="0"/>
              <a:t>		</a:t>
            </a:r>
            <a:r>
              <a:rPr lang="en-US" altLang="en-US" dirty="0" smtClean="0"/>
              <a:t>= </a:t>
            </a:r>
            <a:r>
              <a:rPr lang="en-US" altLang="en-US" dirty="0"/>
              <a:t>x</a:t>
            </a:r>
            <a:r>
              <a:rPr lang="en-US" altLang="en-US" baseline="-25000" dirty="0"/>
              <a:t>1  </a:t>
            </a:r>
            <a:r>
              <a:rPr lang="en-US" altLang="en-US" dirty="0"/>
              <a:t>- x</a:t>
            </a:r>
            <a:r>
              <a:rPr lang="en-US" altLang="en-US" baseline="-25000" dirty="0"/>
              <a:t>0 </a:t>
            </a:r>
            <a:endParaRPr lang="en-US" altLang="en-US" dirty="0"/>
          </a:p>
          <a:p>
            <a:r>
              <a:rPr lang="en-US" altLang="en-US" dirty="0" smtClean="0"/>
              <a:t>	</a:t>
            </a:r>
            <a:r>
              <a:rPr lang="en-US" altLang="en-US" dirty="0" err="1" smtClean="0"/>
              <a:t>Δy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final</a:t>
            </a:r>
            <a:r>
              <a:rPr lang="en-US" altLang="en-US" baseline="-25000" dirty="0"/>
              <a:t>  </a:t>
            </a:r>
            <a:r>
              <a:rPr lang="en-US" altLang="en-US" dirty="0"/>
              <a:t>- </a:t>
            </a:r>
            <a:r>
              <a:rPr lang="en-US" altLang="en-US" dirty="0" err="1"/>
              <a:t>y</a:t>
            </a:r>
            <a:r>
              <a:rPr lang="en-US" altLang="en-US" baseline="-25000" dirty="0" err="1"/>
              <a:t>initial</a:t>
            </a:r>
            <a:endParaRPr lang="en-US" altLang="en-US" baseline="-25000" dirty="0"/>
          </a:p>
          <a:p>
            <a:r>
              <a:rPr lang="en-US" altLang="en-US" baseline="-25000" dirty="0" smtClean="0"/>
              <a:t>	  </a:t>
            </a:r>
            <a:r>
              <a:rPr lang="en-US" altLang="en-US" dirty="0" smtClean="0"/>
              <a:t>   = </a:t>
            </a:r>
            <a:r>
              <a:rPr lang="en-US" altLang="en-US" dirty="0"/>
              <a:t>y</a:t>
            </a:r>
            <a:r>
              <a:rPr lang="en-US" altLang="en-US" baseline="-25000" dirty="0"/>
              <a:t>1  </a:t>
            </a:r>
            <a:r>
              <a:rPr lang="en-US" altLang="en-US" dirty="0"/>
              <a:t>- y</a:t>
            </a:r>
            <a:r>
              <a:rPr lang="en-US" altLang="en-US" baseline="-25000" dirty="0"/>
              <a:t>0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63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/>
              <a:t>An increment Δ is the final value minus the initial </a:t>
            </a:r>
            <a:r>
              <a:rPr lang="en-US" dirty="0" smtClean="0"/>
              <a:t>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78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/>
              <a:t>An increment Δ is the final value minus the initial </a:t>
            </a:r>
            <a:r>
              <a:rPr lang="en-US" dirty="0" smtClean="0"/>
              <a:t>value</a:t>
            </a:r>
          </a:p>
          <a:p>
            <a:endParaRPr lang="en-US" sz="2000" dirty="0" smtClean="0"/>
          </a:p>
          <a:p>
            <a:r>
              <a:rPr lang="en-US" dirty="0" err="1" smtClean="0"/>
              <a:t>Δx</a:t>
            </a:r>
            <a:r>
              <a:rPr lang="en-US" dirty="0" smtClean="0"/>
              <a:t> </a:t>
            </a:r>
            <a:r>
              <a:rPr lang="en-US" dirty="0"/>
              <a:t>(the change in x)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final</a:t>
            </a:r>
            <a:r>
              <a:rPr lang="en-US" dirty="0" err="1" smtClean="0"/>
              <a:t>-x</a:t>
            </a:r>
            <a:r>
              <a:rPr lang="en-US" baseline="-25000" dirty="0" err="1" smtClean="0"/>
              <a:t>initial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7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905000"/>
            <a:ext cx="9024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en-US" altLang="en-US" dirty="0" smtClean="0"/>
              <a:t>So… </a:t>
            </a:r>
            <a:r>
              <a:rPr lang="en-US" altLang="en-US" dirty="0" err="1" smtClean="0"/>
              <a:t>Howcum</a:t>
            </a:r>
            <a:r>
              <a:rPr lang="en-US" altLang="en-US" dirty="0" smtClean="0"/>
              <a:t> we have to take CALCULUS ???</a:t>
            </a:r>
          </a:p>
        </p:txBody>
      </p:sp>
    </p:spTree>
    <p:extLst>
      <p:ext uri="{BB962C8B-B14F-4D97-AF65-F5344CB8AC3E}">
        <p14:creationId xmlns:p14="http://schemas.microsoft.com/office/powerpoint/2010/main" val="1168032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r>
              <a:rPr lang="en-US" dirty="0"/>
              <a:t>An increment Δ is the final value minus the initial </a:t>
            </a:r>
            <a:r>
              <a:rPr lang="en-US" dirty="0" smtClean="0"/>
              <a:t>value</a:t>
            </a:r>
          </a:p>
          <a:p>
            <a:endParaRPr lang="en-US" sz="2000" dirty="0" smtClean="0"/>
          </a:p>
          <a:p>
            <a:r>
              <a:rPr lang="en-US" dirty="0" err="1" smtClean="0"/>
              <a:t>Δx</a:t>
            </a:r>
            <a:r>
              <a:rPr lang="en-US" dirty="0" smtClean="0"/>
              <a:t> </a:t>
            </a:r>
            <a:r>
              <a:rPr lang="en-US" dirty="0"/>
              <a:t>(the change in x) 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final</a:t>
            </a:r>
            <a:r>
              <a:rPr lang="en-US" dirty="0" err="1" smtClean="0"/>
              <a:t>-x</a:t>
            </a:r>
            <a:r>
              <a:rPr lang="en-US" baseline="-25000" dirty="0" err="1" smtClean="0"/>
              <a:t>initial</a:t>
            </a:r>
            <a:endParaRPr lang="en-US" dirty="0"/>
          </a:p>
          <a:p>
            <a:r>
              <a:rPr lang="en-US" dirty="0" err="1" smtClean="0"/>
              <a:t>Δy</a:t>
            </a:r>
            <a:r>
              <a:rPr lang="en-US" dirty="0" smtClean="0"/>
              <a:t> </a:t>
            </a:r>
            <a:r>
              <a:rPr lang="en-US" dirty="0"/>
              <a:t>(the change in </a:t>
            </a:r>
            <a:r>
              <a:rPr lang="en-US" i="1" dirty="0"/>
              <a:t>y</a:t>
            </a:r>
            <a:r>
              <a:rPr lang="en-US" dirty="0"/>
              <a:t>) =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final</a:t>
            </a:r>
            <a:r>
              <a:rPr lang="en-US" dirty="0" err="1" smtClean="0"/>
              <a:t>-y</a:t>
            </a:r>
            <a:r>
              <a:rPr lang="en-US" baseline="-25000" dirty="0" err="1" smtClean="0"/>
              <a:t>initial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05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positive increment means the quantity is increasing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99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negative increment means the quantity is decreasing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84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Increasing or decreasing?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78419"/>
              </p:ext>
            </p:extLst>
          </p:nvPr>
        </p:nvGraphicFramePr>
        <p:xfrm>
          <a:off x="304800" y="1905000"/>
          <a:ext cx="8534400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9917"/>
                <a:gridCol w="1175283"/>
                <a:gridCol w="1219200"/>
                <a:gridCol w="1219200"/>
                <a:gridCol w="1219200"/>
                <a:gridCol w="13716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Initial Value</a:t>
                      </a:r>
                      <a:endParaRPr lang="en-US" sz="25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</a:t>
                      </a:r>
                      <a:endParaRPr lang="en-US" sz="25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</a:t>
                      </a:r>
                      <a:endParaRPr lang="en-US" sz="25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6</a:t>
                      </a:r>
                      <a:endParaRPr lang="en-US" sz="25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-2</a:t>
                      </a:r>
                      <a:endParaRPr lang="en-US" sz="25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-5</a:t>
                      </a:r>
                      <a:endParaRPr lang="en-US" sz="25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Final Value</a:t>
                      </a:r>
                      <a:endParaRPr lang="en-US" sz="25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bg1"/>
                          </a:solidFill>
                          <a:effectLst/>
                        </a:rPr>
                        <a:t>-10</a:t>
                      </a:r>
                      <a:endParaRPr lang="en-US" sz="25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520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 smtClean="0"/>
              <a:t>In-class project:</a:t>
            </a:r>
          </a:p>
          <a:p>
            <a:r>
              <a:rPr lang="en-US" altLang="en-US" dirty="0"/>
              <a:t>Draw a graph of your trip to </a:t>
            </a:r>
          </a:p>
          <a:p>
            <a:r>
              <a:rPr lang="en-US" altLang="en-US" dirty="0"/>
              <a:t>     </a:t>
            </a:r>
            <a:r>
              <a:rPr lang="en-US" altLang="en-US" dirty="0" smtClean="0"/>
              <a:t>ITT </a:t>
            </a:r>
            <a:r>
              <a:rPr lang="en-US" altLang="en-US" dirty="0"/>
              <a:t>today  </a:t>
            </a:r>
          </a:p>
          <a:p>
            <a:r>
              <a:rPr lang="en-US" altLang="en-US" dirty="0"/>
              <a:t>Each x-tick is 1 minute  </a:t>
            </a:r>
          </a:p>
          <a:p>
            <a:r>
              <a:rPr lang="en-US" altLang="en-US" dirty="0"/>
              <a:t>Each y-tick is 1 mile your </a:t>
            </a:r>
            <a:r>
              <a:rPr lang="en-US" altLang="en-US" dirty="0" smtClean="0"/>
              <a:t>feet</a:t>
            </a:r>
            <a:r>
              <a:rPr lang="en-US" altLang="en-US" dirty="0"/>
              <a:t>, </a:t>
            </a:r>
            <a:endParaRPr lang="en-US" altLang="en-US" dirty="0" smtClean="0"/>
          </a:p>
          <a:p>
            <a:r>
              <a:rPr lang="en-US" altLang="en-US" dirty="0"/>
              <a:t>	</a:t>
            </a:r>
            <a:r>
              <a:rPr lang="en-US" altLang="en-US" dirty="0" smtClean="0"/>
              <a:t>bus </a:t>
            </a:r>
            <a:r>
              <a:rPr lang="en-US" altLang="en-US" dirty="0"/>
              <a:t>or vehicle </a:t>
            </a:r>
            <a:r>
              <a:rPr lang="en-US" altLang="en-US" dirty="0" smtClean="0"/>
              <a:t>travelled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25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∆ position </a:t>
            </a:r>
            <a:r>
              <a:rPr lang="en-US" altLang="en-US" dirty="0"/>
              <a:t>(distance you went)</a:t>
            </a:r>
          </a:p>
          <a:p>
            <a:r>
              <a:rPr lang="en-US" altLang="en-US" dirty="0"/>
              <a:t>	d</a:t>
            </a:r>
            <a:r>
              <a:rPr lang="en-US" altLang="en-US" baseline="-25000" dirty="0"/>
              <a:t>1</a:t>
            </a:r>
            <a:r>
              <a:rPr lang="en-US" altLang="en-US" dirty="0"/>
              <a:t> – d</a:t>
            </a:r>
            <a:r>
              <a:rPr lang="en-US" altLang="en-US" baseline="-25000" dirty="0"/>
              <a:t>0</a:t>
            </a:r>
          </a:p>
          <a:p>
            <a:r>
              <a:rPr lang="en-US" altLang="en-US" dirty="0"/>
              <a:t>∆ time (time it took)</a:t>
            </a:r>
          </a:p>
          <a:p>
            <a:r>
              <a:rPr lang="en-US" altLang="en-US" dirty="0"/>
              <a:t>	t</a:t>
            </a:r>
            <a:r>
              <a:rPr lang="en-US" altLang="en-US" baseline="-25000" dirty="0"/>
              <a:t>1</a:t>
            </a:r>
            <a:r>
              <a:rPr lang="en-US" altLang="en-US" dirty="0"/>
              <a:t> – </a:t>
            </a:r>
            <a:r>
              <a:rPr lang="en-US" altLang="en-US" dirty="0" smtClean="0"/>
              <a:t>t</a:t>
            </a:r>
            <a:r>
              <a:rPr lang="en-US" altLang="en-US" baseline="-25000" dirty="0" smtClean="0"/>
              <a:t>0</a:t>
            </a:r>
          </a:p>
          <a:p>
            <a:endParaRPr lang="en-US" sz="2000" dirty="0" smtClean="0"/>
          </a:p>
          <a:p>
            <a:r>
              <a:rPr lang="en-US" dirty="0" smtClean="0"/>
              <a:t>Calculate your </a:t>
            </a:r>
            <a:r>
              <a:rPr lang="en-US" altLang="en-US" dirty="0" smtClean="0"/>
              <a:t>∆location and </a:t>
            </a:r>
          </a:p>
          <a:p>
            <a:r>
              <a:rPr lang="en-US" altLang="en-US" dirty="0"/>
              <a:t>	</a:t>
            </a:r>
            <a:r>
              <a:rPr lang="en-US" altLang="en-US" dirty="0" smtClean="0"/>
              <a:t>∆time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68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mph is:</a:t>
            </a:r>
          </a:p>
          <a:p>
            <a:r>
              <a:rPr lang="en-US" altLang="en-US" dirty="0" smtClean="0"/>
              <a:t>	mph </a:t>
            </a:r>
            <a:r>
              <a:rPr lang="en-US" altLang="en-US" dirty="0"/>
              <a:t>= </a:t>
            </a:r>
            <a:r>
              <a:rPr lang="en-US" altLang="en-US" dirty="0" smtClean="0"/>
              <a:t>∆position </a:t>
            </a:r>
            <a:r>
              <a:rPr lang="en-US" altLang="en-US" dirty="0"/>
              <a:t>/ ∆time	   		 = </a:t>
            </a:r>
            <a:r>
              <a:rPr lang="en-US" altLang="en-US" dirty="0" smtClean="0"/>
              <a:t>(d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dirty="0"/>
              <a:t>– </a:t>
            </a:r>
            <a:r>
              <a:rPr lang="en-US" altLang="en-US" dirty="0" smtClean="0"/>
              <a:t>d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)/(t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dirty="0"/>
              <a:t>– </a:t>
            </a:r>
            <a:r>
              <a:rPr lang="en-US" altLang="en-US" dirty="0" smtClean="0"/>
              <a:t>t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)</a:t>
            </a:r>
            <a:endParaRPr lang="en-US" altLang="en-US" baseline="-25000" dirty="0"/>
          </a:p>
          <a:p>
            <a:endParaRPr lang="en-US" sz="2000" dirty="0"/>
          </a:p>
          <a:p>
            <a:r>
              <a:rPr lang="en-US" dirty="0" smtClean="0"/>
              <a:t>Calculate your mph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32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</a:t>
            </a:r>
            <a:r>
              <a:rPr lang="en-US" altLang="en-US" dirty="0" smtClean="0"/>
              <a:t>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mph speed is an </a:t>
            </a:r>
            <a:r>
              <a:rPr lang="en-US" altLang="en-US" dirty="0">
                <a:solidFill>
                  <a:schemeClr val="tx1"/>
                </a:solidFill>
              </a:rPr>
              <a:t>average</a:t>
            </a:r>
            <a:r>
              <a:rPr lang="en-US" altLang="en-US" dirty="0"/>
              <a:t> value</a:t>
            </a:r>
          </a:p>
        </p:txBody>
      </p:sp>
    </p:spTree>
    <p:extLst>
      <p:ext uri="{BB962C8B-B14F-4D97-AF65-F5344CB8AC3E}">
        <p14:creationId xmlns:p14="http://schemas.microsoft.com/office/powerpoint/2010/main" val="2347289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called the “average velocity”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897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velocity of an object is the rate of change of its position with respect to a frame of reference, and is a function of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0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Calculus?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</a:t>
            </a:r>
            <a:r>
              <a:rPr lang="en-US" altLang="en-US" dirty="0" smtClean="0"/>
              <a:t>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At any instant in time, your speed would be a bit different from the average</a:t>
            </a:r>
          </a:p>
        </p:txBody>
      </p:sp>
    </p:spTree>
    <p:extLst>
      <p:ext uri="{BB962C8B-B14F-4D97-AF65-F5344CB8AC3E}">
        <p14:creationId xmlns:p14="http://schemas.microsoft.com/office/powerpoint/2010/main" val="725585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</a:t>
            </a:r>
            <a:r>
              <a:rPr lang="en-US" altLang="en-US" dirty="0" smtClean="0"/>
              <a:t>∆,d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At any instant in time, your speed would be a bit different from the average</a:t>
            </a:r>
          </a:p>
          <a:p>
            <a:endParaRPr lang="en-US" altLang="en-US" sz="2000" dirty="0"/>
          </a:p>
          <a:p>
            <a:r>
              <a:rPr lang="en-US" altLang="en-US" dirty="0"/>
              <a:t>This is called your “instantaneous velocity”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19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position (s) of an object </a:t>
            </a:r>
            <a:r>
              <a:rPr lang="en-US" altLang="en-US" dirty="0" smtClean="0"/>
              <a:t>(in inches) moving </a:t>
            </a:r>
            <a:r>
              <a:rPr lang="en-US" altLang="en-US" dirty="0"/>
              <a:t>along a line is: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 smtClean="0"/>
              <a:t>+ 128t</a:t>
            </a:r>
            <a:endParaRPr lang="en-US" altLang="en-US" dirty="0"/>
          </a:p>
          <a:p>
            <a:endParaRPr lang="en-US" altLang="en-US" sz="2000" dirty="0"/>
          </a:p>
          <a:p>
            <a:r>
              <a:rPr lang="en-US" altLang="en-US" dirty="0"/>
              <a:t>Find the average velocity over the time interval 1≤t≤2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67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 smtClean="0"/>
              <a:t>+ 128t  over </a:t>
            </a:r>
            <a:r>
              <a:rPr lang="en-US" altLang="en-US" dirty="0"/>
              <a:t>[1,2]</a:t>
            </a:r>
          </a:p>
          <a:p>
            <a:endParaRPr lang="en-US" altLang="en-US" sz="2000" dirty="0"/>
          </a:p>
          <a:p>
            <a:r>
              <a:rPr lang="en-US" altLang="en-US" dirty="0"/>
              <a:t>First evaluate the function at the final value: 2</a:t>
            </a:r>
          </a:p>
          <a:p>
            <a:endParaRPr lang="en-US" altLang="en-US" sz="2000" dirty="0"/>
          </a:p>
          <a:p>
            <a:r>
              <a:rPr lang="en-US" altLang="en-US" dirty="0"/>
              <a:t>Then evaluate the function at the initial value: 1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08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 smtClean="0"/>
              <a:t>+ 128t</a:t>
            </a:r>
            <a:endParaRPr lang="en-US" altLang="en-US" dirty="0"/>
          </a:p>
          <a:p>
            <a:endParaRPr lang="en-US" altLang="en-US" sz="1000" dirty="0" smtClean="0"/>
          </a:p>
          <a:p>
            <a:r>
              <a:rPr lang="en-US" altLang="en-US" dirty="0" smtClean="0"/>
              <a:t>evaluate </a:t>
            </a:r>
            <a:r>
              <a:rPr lang="en-US" altLang="en-US" dirty="0"/>
              <a:t>the function at </a:t>
            </a:r>
            <a:r>
              <a:rPr lang="en-US" altLang="en-US" dirty="0" smtClean="0"/>
              <a:t>2</a:t>
            </a:r>
            <a:endParaRPr lang="en-US" altLang="en-US" dirty="0"/>
          </a:p>
          <a:p>
            <a:r>
              <a:rPr lang="en-US" altLang="en-US" dirty="0" smtClean="0"/>
              <a:t>s(2</a:t>
            </a:r>
            <a:r>
              <a:rPr lang="en-US" altLang="en-US" dirty="0"/>
              <a:t>) = -16(2</a:t>
            </a:r>
            <a:r>
              <a:rPr lang="en-US" altLang="en-US" baseline="30000" dirty="0"/>
              <a:t>2</a:t>
            </a:r>
            <a:r>
              <a:rPr lang="en-US" altLang="en-US" dirty="0"/>
              <a:t>) + 128(2)</a:t>
            </a:r>
          </a:p>
          <a:p>
            <a:r>
              <a:rPr lang="en-US" altLang="en-US" dirty="0"/>
              <a:t>     = -64 + 256 = </a:t>
            </a:r>
            <a:r>
              <a:rPr lang="en-US" altLang="en-US" dirty="0" smtClean="0"/>
              <a:t>192 inches</a:t>
            </a:r>
            <a:endParaRPr lang="en-US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182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 smtClean="0"/>
              <a:t>+ 128t</a:t>
            </a:r>
            <a:endParaRPr lang="en-US" altLang="en-US" dirty="0"/>
          </a:p>
          <a:p>
            <a:endParaRPr lang="en-US" altLang="en-US" sz="1000" dirty="0" smtClean="0"/>
          </a:p>
          <a:p>
            <a:r>
              <a:rPr lang="en-US" altLang="en-US" dirty="0" smtClean="0"/>
              <a:t>then </a:t>
            </a:r>
            <a:r>
              <a:rPr lang="en-US" altLang="en-US" dirty="0"/>
              <a:t>evaluate the function at 1</a:t>
            </a:r>
          </a:p>
          <a:p>
            <a:r>
              <a:rPr lang="en-US" altLang="en-US" dirty="0" smtClean="0"/>
              <a:t>s(1</a:t>
            </a:r>
            <a:r>
              <a:rPr lang="en-US" altLang="en-US" dirty="0"/>
              <a:t>) = -16(1</a:t>
            </a:r>
            <a:r>
              <a:rPr lang="en-US" altLang="en-US" baseline="30000" dirty="0"/>
              <a:t>2</a:t>
            </a:r>
            <a:r>
              <a:rPr lang="en-US" altLang="en-US" dirty="0"/>
              <a:t>) </a:t>
            </a:r>
            <a:r>
              <a:rPr lang="en-US" altLang="en-US" dirty="0" smtClean="0"/>
              <a:t>+ 128(1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     = -16 </a:t>
            </a:r>
            <a:r>
              <a:rPr lang="en-US" altLang="en-US" dirty="0" smtClean="0"/>
              <a:t>+ 128 </a:t>
            </a:r>
            <a:r>
              <a:rPr lang="en-US" altLang="en-US" dirty="0"/>
              <a:t>= 112 </a:t>
            </a:r>
            <a:r>
              <a:rPr lang="en-US" altLang="en-US" dirty="0" smtClean="0"/>
              <a:t>inches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38800"/>
          </a:xfrm>
        </p:spPr>
        <p:txBody>
          <a:bodyPr/>
          <a:lstStyle/>
          <a:p>
            <a:r>
              <a:rPr lang="en-US" dirty="0" smtClean="0"/>
              <a:t>So, the change in location is:</a:t>
            </a:r>
          </a:p>
          <a:p>
            <a:pPr algn="ctr"/>
            <a:r>
              <a:rPr lang="en-US" altLang="en-US" dirty="0"/>
              <a:t>∆location </a:t>
            </a:r>
            <a:r>
              <a:rPr lang="en-US" altLang="en-US" dirty="0" smtClean="0"/>
              <a:t>= s(final </a:t>
            </a:r>
            <a:r>
              <a:rPr lang="en-US" altLang="en-US" dirty="0"/>
              <a:t>t) – s(first t</a:t>
            </a:r>
            <a:r>
              <a:rPr lang="en-US" altLang="en-US" dirty="0" smtClean="0"/>
              <a:t>)</a:t>
            </a:r>
          </a:p>
          <a:p>
            <a:pPr algn="ctr"/>
            <a:r>
              <a:rPr lang="en-US" dirty="0" smtClean="0"/>
              <a:t>= 192-112</a:t>
            </a:r>
          </a:p>
          <a:p>
            <a:pPr algn="ctr"/>
            <a:r>
              <a:rPr lang="en-US" dirty="0" smtClean="0"/>
              <a:t>= 80 inches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49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And the change in time is:</a:t>
            </a:r>
          </a:p>
          <a:p>
            <a:pPr algn="ctr"/>
            <a:r>
              <a:rPr lang="en-US" altLang="en-US" dirty="0" smtClean="0"/>
              <a:t>∆</a:t>
            </a:r>
            <a:r>
              <a:rPr lang="en-US" altLang="en-US" dirty="0"/>
              <a:t>time </a:t>
            </a:r>
            <a:r>
              <a:rPr lang="en-US" altLang="en-US" dirty="0" smtClean="0"/>
              <a:t>= final t </a:t>
            </a:r>
            <a:r>
              <a:rPr lang="en-US" altLang="en-US" dirty="0"/>
              <a:t>– </a:t>
            </a:r>
            <a:r>
              <a:rPr lang="en-US" altLang="en-US" dirty="0" smtClean="0"/>
              <a:t>first t</a:t>
            </a:r>
            <a:endParaRPr lang="en-US" altLang="en-US" dirty="0"/>
          </a:p>
          <a:p>
            <a:pPr algn="ctr"/>
            <a:r>
              <a:rPr lang="en-US" dirty="0"/>
              <a:t>= </a:t>
            </a:r>
            <a:r>
              <a:rPr lang="en-US" dirty="0" smtClean="0"/>
              <a:t>2-1</a:t>
            </a:r>
          </a:p>
          <a:p>
            <a:pPr algn="ctr"/>
            <a:r>
              <a:rPr lang="en-US" dirty="0" smtClean="0"/>
              <a:t>= 1 sec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92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r>
              <a:rPr lang="en-US" altLang="en-US" dirty="0" smtClean="0"/>
              <a:t>  So the </a:t>
            </a:r>
            <a:r>
              <a:rPr lang="en-US" altLang="en-US" dirty="0"/>
              <a:t>average </a:t>
            </a:r>
            <a:r>
              <a:rPr lang="en-US" altLang="en-US" dirty="0" smtClean="0"/>
              <a:t>velocity:</a:t>
            </a:r>
          </a:p>
          <a:p>
            <a:pPr algn="ctr"/>
            <a:r>
              <a:rPr lang="en-US" altLang="en-US" dirty="0"/>
              <a:t>∆location / ∆time</a:t>
            </a:r>
          </a:p>
          <a:p>
            <a:pPr algn="ctr"/>
            <a:r>
              <a:rPr lang="en-US" altLang="en-US" sz="3600" dirty="0"/>
              <a:t>(s(final t</a:t>
            </a:r>
            <a:r>
              <a:rPr lang="en-US" altLang="en-US" sz="3600" dirty="0" smtClean="0"/>
              <a:t>) –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s(first</a:t>
            </a:r>
            <a:r>
              <a:rPr lang="en-US" altLang="en-US" sz="3600" dirty="0"/>
              <a:t> t</a:t>
            </a:r>
            <a:r>
              <a:rPr lang="en-US" altLang="en-US" sz="3600" dirty="0" smtClean="0"/>
              <a:t>))/(final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t </a:t>
            </a:r>
            <a:r>
              <a:rPr lang="en-US" altLang="en-US" sz="3600" dirty="0"/>
              <a:t>– </a:t>
            </a:r>
            <a:r>
              <a:rPr lang="en-US" altLang="en-US" sz="3600" dirty="0" smtClean="0"/>
              <a:t>first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t)</a:t>
            </a:r>
            <a:endParaRPr lang="en-US" altLang="en-US" sz="3600" dirty="0"/>
          </a:p>
          <a:p>
            <a:endParaRPr lang="en-US" altLang="en-US" sz="2000" dirty="0"/>
          </a:p>
          <a:p>
            <a:r>
              <a:rPr lang="en-US" altLang="en-US" dirty="0" smtClean="0"/>
              <a:t>  In </a:t>
            </a:r>
            <a:r>
              <a:rPr lang="en-US" altLang="en-US" dirty="0"/>
              <a:t>this case:  </a:t>
            </a:r>
          </a:p>
          <a:p>
            <a:r>
              <a:rPr lang="en-US" altLang="en-US" dirty="0" smtClean="0"/>
              <a:t>  (</a:t>
            </a:r>
            <a:r>
              <a:rPr lang="en-US" altLang="en-US" dirty="0"/>
              <a:t>192 – 112</a:t>
            </a:r>
            <a:r>
              <a:rPr lang="en-US" altLang="en-US" dirty="0" smtClean="0"/>
              <a:t>)/(</a:t>
            </a:r>
            <a:r>
              <a:rPr lang="en-US" altLang="en-US" dirty="0"/>
              <a:t>2 - 1) = 80/1</a:t>
            </a:r>
          </a:p>
          <a:p>
            <a:r>
              <a:rPr lang="en-US" altLang="en-US" dirty="0"/>
              <a:t>				</a:t>
            </a:r>
            <a:r>
              <a:rPr lang="en-US" altLang="en-US" dirty="0" smtClean="0"/>
              <a:t>		</a:t>
            </a:r>
            <a:r>
              <a:rPr lang="en-US" altLang="en-US" sz="1000" dirty="0"/>
              <a:t> </a:t>
            </a:r>
            <a:r>
              <a:rPr lang="en-US" altLang="en-US" dirty="0" smtClean="0"/>
              <a:t>= </a:t>
            </a:r>
            <a:r>
              <a:rPr lang="en-US" altLang="en-US" dirty="0"/>
              <a:t>80 </a:t>
            </a:r>
            <a:r>
              <a:rPr lang="en-US" altLang="en-US" dirty="0" smtClean="0"/>
              <a:t>in/sec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279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position (s) of an object moving along a line is: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 smtClean="0"/>
              <a:t>+ 128t</a:t>
            </a:r>
            <a:endParaRPr lang="en-US" altLang="en-US" dirty="0"/>
          </a:p>
          <a:p>
            <a:endParaRPr lang="en-US" altLang="en-US" sz="2000" dirty="0"/>
          </a:p>
          <a:p>
            <a:r>
              <a:rPr lang="en-US" altLang="en-US" dirty="0"/>
              <a:t>Find the average velocity over the interval 1≤t≤1.5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4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7/72/Lone_pile_of_gravel_-_Hillsboro,_Ore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" y="1"/>
            <a:ext cx="9123014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Calculus?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/>
          <a:lstStyle/>
          <a:p>
            <a:r>
              <a:rPr lang="en-US" dirty="0" smtClean="0"/>
              <a:t>Not just rocks…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381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For: s(t</a:t>
            </a:r>
            <a:r>
              <a:rPr lang="en-US" altLang="en-US" dirty="0"/>
              <a:t>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 smtClean="0"/>
              <a:t>find </a:t>
            </a:r>
            <a:r>
              <a:rPr lang="en-US" altLang="en-US" dirty="0"/>
              <a:t>the average velocity over the interval 1≤t≤1.5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52296"/>
              </p:ext>
            </p:extLst>
          </p:nvPr>
        </p:nvGraphicFramePr>
        <p:xfrm>
          <a:off x="76200" y="3048000"/>
          <a:ext cx="8991600" cy="307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48"/>
                <a:gridCol w="1340852"/>
                <a:gridCol w="1498600"/>
                <a:gridCol w="1498600"/>
                <a:gridCol w="1369410"/>
                <a:gridCol w="162779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[1,2]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</a:t>
                      </a:r>
                    </a:p>
                    <a:p>
                      <a:pPr algn="ctr"/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565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For: s(t</a:t>
            </a:r>
            <a:r>
              <a:rPr lang="en-US" altLang="en-US" dirty="0"/>
              <a:t>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 smtClean="0"/>
              <a:t>find </a:t>
            </a:r>
            <a:r>
              <a:rPr lang="en-US" altLang="en-US" dirty="0"/>
              <a:t>the average velocity over the interval 1≤t≤1.5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83996"/>
              </p:ext>
            </p:extLst>
          </p:nvPr>
        </p:nvGraphicFramePr>
        <p:xfrm>
          <a:off x="76200" y="3048000"/>
          <a:ext cx="8991600" cy="307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48"/>
                <a:gridCol w="1340852"/>
                <a:gridCol w="1498600"/>
                <a:gridCol w="1498600"/>
                <a:gridCol w="1369410"/>
                <a:gridCol w="162779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[1,2]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156-112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=44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0.5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565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For: s(t</a:t>
            </a:r>
            <a:r>
              <a:rPr lang="en-US" altLang="en-US" dirty="0"/>
              <a:t>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 smtClean="0"/>
              <a:t>find </a:t>
            </a:r>
            <a:r>
              <a:rPr lang="en-US" altLang="en-US" dirty="0"/>
              <a:t>the average velocity over the interval 1≤t≤1.5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2855"/>
              </p:ext>
            </p:extLst>
          </p:nvPr>
        </p:nvGraphicFramePr>
        <p:xfrm>
          <a:off x="76200" y="3048000"/>
          <a:ext cx="8991600" cy="307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48"/>
                <a:gridCol w="1340852"/>
                <a:gridCol w="1498600"/>
                <a:gridCol w="1498600"/>
                <a:gridCol w="1369410"/>
                <a:gridCol w="162779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[1,2]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156-112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=44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121-112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≈9.4in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0.5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94.4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5659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For: s(t</a:t>
            </a:r>
            <a:r>
              <a:rPr lang="en-US" altLang="en-US" dirty="0"/>
              <a:t>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 smtClean="0"/>
              <a:t>find </a:t>
            </a:r>
            <a:r>
              <a:rPr lang="en-US" altLang="en-US" dirty="0"/>
              <a:t>the average velocity over the interval 1≤t≤1.5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06288"/>
              </p:ext>
            </p:extLst>
          </p:nvPr>
        </p:nvGraphicFramePr>
        <p:xfrm>
          <a:off x="76200" y="3048000"/>
          <a:ext cx="8991600" cy="307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48"/>
                <a:gridCol w="1340852"/>
                <a:gridCol w="1498600"/>
                <a:gridCol w="1498600"/>
                <a:gridCol w="1369410"/>
                <a:gridCol w="162779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[1,2]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156-112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=44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121-112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≈9.4in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113-112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≈1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0.5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0.01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94.4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95.8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5659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For: s(t</a:t>
            </a:r>
            <a:r>
              <a:rPr lang="en-US" altLang="en-US" dirty="0"/>
              <a:t>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 smtClean="0"/>
              <a:t>find </a:t>
            </a:r>
            <a:r>
              <a:rPr lang="en-US" altLang="en-US" dirty="0"/>
              <a:t>the average velocity over the interval 1≤t≤1.5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– </a:t>
            </a:r>
            <a:r>
              <a:rPr lang="el-GR" altLang="en-US" sz="2400" dirty="0" smtClean="0">
                <a:solidFill>
                  <a:schemeClr val="bg1"/>
                </a:solidFill>
              </a:rPr>
              <a:t>Δ</a:t>
            </a:r>
            <a:r>
              <a:rPr lang="en-US" altLang="en-US" sz="2400" dirty="0" smtClean="0">
                <a:solidFill>
                  <a:schemeClr val="bg1"/>
                </a:solidFill>
              </a:rPr>
              <a:t>,d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7976"/>
              </p:ext>
            </p:extLst>
          </p:nvPr>
        </p:nvGraphicFramePr>
        <p:xfrm>
          <a:off x="76200" y="3048000"/>
          <a:ext cx="8991600" cy="307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48"/>
                <a:gridCol w="1340852"/>
                <a:gridCol w="1498600"/>
                <a:gridCol w="1498600"/>
                <a:gridCol w="1369410"/>
                <a:gridCol w="162779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[1,2]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156-112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=44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121-112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≈9.4in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113-112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≈1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112.1-112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≈0.1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0.5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0.01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0.001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94.4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95.8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95.98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6111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034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6858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tangent (tan) is the sin/cos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281899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Remember Trig?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tangent (tan) is the sin/cos</a:t>
            </a:r>
          </a:p>
          <a:p>
            <a:endParaRPr lang="en-US" altLang="en-US" sz="2000" dirty="0"/>
          </a:p>
          <a:p>
            <a:r>
              <a:rPr lang="en-US" altLang="en-US" dirty="0"/>
              <a:t>A sin in a unit circle is the </a:t>
            </a:r>
            <a:r>
              <a:rPr lang="en-US" altLang="en-US" dirty="0" smtClean="0"/>
              <a:t>rise</a:t>
            </a:r>
          </a:p>
          <a:p>
            <a:r>
              <a:rPr lang="en-US" altLang="en-US" dirty="0"/>
              <a:t>	</a:t>
            </a:r>
            <a:r>
              <a:rPr lang="en-US" altLang="en-US" dirty="0" smtClean="0"/>
              <a:t>(</a:t>
            </a:r>
            <a:r>
              <a:rPr lang="el-GR" altLang="en-US" dirty="0" smtClean="0"/>
              <a:t>Δ</a:t>
            </a:r>
            <a:r>
              <a:rPr lang="en-US" altLang="en-US" dirty="0" smtClean="0"/>
              <a:t>y)</a:t>
            </a:r>
            <a:endParaRPr lang="en-US" altLang="en-US" dirty="0"/>
          </a:p>
          <a:p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tangent (tan) is the sin/cos</a:t>
            </a:r>
          </a:p>
          <a:p>
            <a:endParaRPr lang="en-US" altLang="en-US" sz="2000" dirty="0"/>
          </a:p>
          <a:p>
            <a:r>
              <a:rPr lang="en-US" altLang="en-US" dirty="0"/>
              <a:t>A sin in a unit circle is the </a:t>
            </a:r>
            <a:r>
              <a:rPr lang="en-US" altLang="en-US" dirty="0" smtClean="0"/>
              <a:t>rise</a:t>
            </a:r>
          </a:p>
          <a:p>
            <a:r>
              <a:rPr lang="en-US" altLang="en-US" dirty="0"/>
              <a:t>	(</a:t>
            </a:r>
            <a:r>
              <a:rPr lang="el-GR" altLang="en-US" dirty="0"/>
              <a:t>Δ</a:t>
            </a:r>
            <a:r>
              <a:rPr lang="en-US" altLang="en-US" dirty="0"/>
              <a:t>y)</a:t>
            </a:r>
          </a:p>
          <a:p>
            <a:r>
              <a:rPr lang="en-US" altLang="en-US" dirty="0" smtClean="0"/>
              <a:t>A </a:t>
            </a:r>
            <a:r>
              <a:rPr lang="en-US" altLang="en-US" dirty="0"/>
              <a:t>cos in a unit circle is the </a:t>
            </a:r>
            <a:r>
              <a:rPr lang="en-US" altLang="en-US" dirty="0" smtClean="0"/>
              <a:t>run</a:t>
            </a:r>
          </a:p>
          <a:p>
            <a:r>
              <a:rPr lang="en-US" altLang="en-US" dirty="0"/>
              <a:t>	(</a:t>
            </a:r>
            <a:r>
              <a:rPr lang="el-GR" altLang="en-US" dirty="0" smtClean="0"/>
              <a:t>Δ</a:t>
            </a:r>
            <a:r>
              <a:rPr lang="en-US" altLang="en-US" dirty="0" smtClean="0"/>
              <a:t>x)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7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altLang="en-US" dirty="0"/>
              <a:t>A tangent (tan) is the sin/cos</a:t>
            </a:r>
          </a:p>
          <a:p>
            <a:endParaRPr lang="en-US" altLang="en-US" sz="2000" dirty="0"/>
          </a:p>
          <a:p>
            <a:r>
              <a:rPr lang="en-US" altLang="en-US" dirty="0"/>
              <a:t>A sin in a unit circle is the rise</a:t>
            </a:r>
          </a:p>
          <a:p>
            <a:r>
              <a:rPr lang="en-US" altLang="en-US" dirty="0" smtClean="0"/>
              <a:t>A </a:t>
            </a:r>
            <a:r>
              <a:rPr lang="en-US" altLang="en-US" dirty="0"/>
              <a:t>cos in a unit circle is the run</a:t>
            </a:r>
          </a:p>
          <a:p>
            <a:endParaRPr lang="en-US" altLang="en-US" sz="2000" dirty="0"/>
          </a:p>
          <a:p>
            <a:r>
              <a:rPr lang="en-US" altLang="en-US" dirty="0"/>
              <a:t>SO a tangent is a </a:t>
            </a:r>
            <a:r>
              <a:rPr lang="en-US" altLang="en-US" dirty="0">
                <a:solidFill>
                  <a:schemeClr val="tx1"/>
                </a:solidFill>
              </a:rPr>
              <a:t>slope</a:t>
            </a:r>
            <a:r>
              <a:rPr lang="en-US" altLang="en-US" dirty="0"/>
              <a:t>: </a:t>
            </a:r>
          </a:p>
          <a:p>
            <a:pPr algn="ctr"/>
            <a:r>
              <a:rPr lang="en-US" altLang="en-US" dirty="0" smtClean="0"/>
              <a:t>rise/run</a:t>
            </a:r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is the mathematics of </a:t>
            </a:r>
            <a:r>
              <a:rPr lang="en-US" altLang="en-US" dirty="0">
                <a:solidFill>
                  <a:schemeClr val="tx1"/>
                </a:solidFill>
              </a:rPr>
              <a:t>CHANGE</a:t>
            </a:r>
          </a:p>
        </p:txBody>
      </p:sp>
      <p:pic>
        <p:nvPicPr>
          <p:cNvPr id="5" name="Picture 5" descr="http://kelly-waters.me/wp-content/uploads/2012/07/change-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057400"/>
            <a:ext cx="61595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398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altLang="en-US" dirty="0"/>
              <a:t>A tangent (tan) is the sin/cos</a:t>
            </a:r>
          </a:p>
          <a:p>
            <a:endParaRPr lang="en-US" altLang="en-US" sz="2000" dirty="0"/>
          </a:p>
          <a:p>
            <a:r>
              <a:rPr lang="en-US" altLang="en-US" dirty="0"/>
              <a:t>A sin in a unit circle is the rise</a:t>
            </a:r>
          </a:p>
          <a:p>
            <a:r>
              <a:rPr lang="en-US" altLang="en-US" dirty="0" smtClean="0"/>
              <a:t>A </a:t>
            </a:r>
            <a:r>
              <a:rPr lang="en-US" altLang="en-US" dirty="0"/>
              <a:t>cos in a unit circle is the run</a:t>
            </a:r>
          </a:p>
          <a:p>
            <a:endParaRPr lang="en-US" altLang="en-US" sz="2000" dirty="0"/>
          </a:p>
          <a:p>
            <a:r>
              <a:rPr lang="en-US" altLang="en-US" dirty="0"/>
              <a:t>SO a tangent is a </a:t>
            </a:r>
            <a:r>
              <a:rPr lang="en-US" altLang="en-US" dirty="0">
                <a:solidFill>
                  <a:schemeClr val="tx1"/>
                </a:solidFill>
              </a:rPr>
              <a:t>slope</a:t>
            </a:r>
            <a:r>
              <a:rPr lang="en-US" altLang="en-US" dirty="0"/>
              <a:t>: </a:t>
            </a:r>
          </a:p>
          <a:p>
            <a:pPr algn="ctr"/>
            <a:r>
              <a:rPr lang="en-US" altLang="en-US" dirty="0" smtClean="0"/>
              <a:t>rise/run</a:t>
            </a:r>
          </a:p>
          <a:p>
            <a:pPr algn="ctr"/>
            <a:r>
              <a:rPr lang="el-GR" altLang="en-US" dirty="0" smtClean="0"/>
              <a:t>Δ</a:t>
            </a:r>
            <a:r>
              <a:rPr lang="en-US" altLang="en-US" dirty="0" smtClean="0"/>
              <a:t>y/</a:t>
            </a:r>
            <a:r>
              <a:rPr lang="el-GR" altLang="en-US" dirty="0" smtClean="0"/>
              <a:t>Δ</a:t>
            </a:r>
            <a:r>
              <a:rPr lang="en-US" altLang="en-US" dirty="0"/>
              <a:t>x</a:t>
            </a:r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4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a tangent </a:t>
            </a:r>
            <a:r>
              <a:rPr lang="el-GR" altLang="en-US" dirty="0"/>
              <a:t>Δ</a:t>
            </a:r>
            <a:r>
              <a:rPr lang="en-US" altLang="en-US" dirty="0"/>
              <a:t>y/</a:t>
            </a:r>
            <a:r>
              <a:rPr lang="el-GR" altLang="en-US" dirty="0"/>
              <a:t>Δ</a:t>
            </a:r>
            <a:r>
              <a:rPr lang="en-US" altLang="en-US" dirty="0" smtClean="0"/>
              <a:t>x is a ratio of two changes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44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altLang="en-US" dirty="0" smtClean="0"/>
              <a:t>  So the </a:t>
            </a:r>
            <a:r>
              <a:rPr lang="en-US" altLang="en-US" dirty="0"/>
              <a:t>average </a:t>
            </a:r>
            <a:r>
              <a:rPr lang="en-US" altLang="en-US" dirty="0" smtClean="0"/>
              <a:t>velocity:</a:t>
            </a:r>
          </a:p>
          <a:p>
            <a:pPr algn="ctr"/>
            <a:r>
              <a:rPr lang="en-US" altLang="en-US" dirty="0"/>
              <a:t>∆location / ∆time</a:t>
            </a:r>
          </a:p>
          <a:p>
            <a:pPr algn="ctr"/>
            <a:r>
              <a:rPr lang="en-US" altLang="en-US" sz="3600" dirty="0"/>
              <a:t>(s(final t</a:t>
            </a:r>
            <a:r>
              <a:rPr lang="en-US" altLang="en-US" sz="3600" dirty="0" smtClean="0"/>
              <a:t>) –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s(first</a:t>
            </a:r>
            <a:r>
              <a:rPr lang="en-US" altLang="en-US" sz="3600" dirty="0"/>
              <a:t> t</a:t>
            </a:r>
            <a:r>
              <a:rPr lang="en-US" altLang="en-US" sz="3600" dirty="0" smtClean="0"/>
              <a:t>))/(final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t </a:t>
            </a:r>
            <a:r>
              <a:rPr lang="en-US" altLang="en-US" sz="3600" dirty="0"/>
              <a:t>– </a:t>
            </a:r>
            <a:r>
              <a:rPr lang="en-US" altLang="en-US" sz="3600" dirty="0" smtClean="0"/>
              <a:t>first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t)</a:t>
            </a:r>
            <a:endParaRPr lang="en-US" altLang="en-US" sz="3600" dirty="0"/>
          </a:p>
          <a:p>
            <a:endParaRPr lang="en-US" altLang="en-US" sz="2000" dirty="0"/>
          </a:p>
          <a:p>
            <a:r>
              <a:rPr lang="en-US" altLang="en-US" dirty="0" smtClean="0"/>
              <a:t>  is a tangent</a:t>
            </a:r>
            <a:r>
              <a:rPr lang="en-US" altLang="en-US" sz="2000" dirty="0" smtClean="0"/>
              <a:t>  </a:t>
            </a:r>
            <a:r>
              <a:rPr lang="el-GR" altLang="en-US" dirty="0"/>
              <a:t>Δ</a:t>
            </a:r>
            <a:r>
              <a:rPr lang="en-US" altLang="en-US" dirty="0"/>
              <a:t>y/</a:t>
            </a:r>
            <a:r>
              <a:rPr lang="el-GR" altLang="en-US" dirty="0"/>
              <a:t>Δ</a:t>
            </a:r>
            <a:r>
              <a:rPr lang="en-US" altLang="en-US" dirty="0" smtClean="0"/>
              <a:t>x !!!!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Remember Trig?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53358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505200"/>
            <a:ext cx="3552825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638800"/>
          </a:xfrm>
        </p:spPr>
        <p:txBody>
          <a:bodyPr/>
          <a:lstStyle/>
          <a:p>
            <a:r>
              <a:rPr lang="en-US" altLang="en-US" dirty="0"/>
              <a:t>AND a “tangent” is </a:t>
            </a:r>
            <a:r>
              <a:rPr lang="en-US" altLang="en-US" dirty="0" smtClean="0"/>
              <a:t>also </a:t>
            </a:r>
            <a:r>
              <a:rPr lang="en-US" altLang="en-US" dirty="0"/>
              <a:t>the line tangent to the unit circle at the point where the right triangle intersects the circle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Remember Trig?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94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fact, a “tangent” is the line tangent to any graph at a given point</a:t>
            </a:r>
          </a:p>
          <a:p>
            <a:endParaRPr lang="en-US" i="1" dirty="0"/>
          </a:p>
          <a:p>
            <a:r>
              <a:rPr lang="en-US" i="1" dirty="0"/>
              <a:t> </a:t>
            </a:r>
            <a:r>
              <a:rPr lang="en-US" i="1" dirty="0" smtClean="0"/>
              <a:t>                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52700"/>
            <a:ext cx="37338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The line joining any two points on a curve is the “</a:t>
            </a:r>
            <a:r>
              <a:rPr lang="en-US" altLang="en-US" dirty="0">
                <a:solidFill>
                  <a:schemeClr val="tx1"/>
                </a:solidFill>
              </a:rPr>
              <a:t>secant</a:t>
            </a:r>
            <a:r>
              <a:rPr lang="en-US" altLang="en-US" dirty="0"/>
              <a:t>”</a:t>
            </a:r>
          </a:p>
          <a:p>
            <a:endParaRPr lang="en-US" i="1" dirty="0"/>
          </a:p>
          <a:p>
            <a:r>
              <a:rPr lang="en-US" sz="3000" i="1" dirty="0" smtClean="0"/>
              <a:t>                     </a:t>
            </a:r>
            <a:r>
              <a:rPr lang="en-US" i="1" dirty="0" smtClean="0"/>
              <a:t>                       </a:t>
            </a:r>
            <a:endParaRPr lang="en-US" dirty="0"/>
          </a:p>
          <a:p>
            <a:r>
              <a:rPr lang="en-US" dirty="0" smtClean="0"/>
              <a:t>                      </a:t>
            </a:r>
            <a:endParaRPr lang="en-US" sz="3000" i="1" dirty="0" smtClean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37085"/>
            <a:ext cx="37338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0201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secant vs tangent: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                 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slope of the secant line is:</a:t>
            </a:r>
          </a:p>
          <a:p>
            <a:pPr algn="ctr"/>
            <a:r>
              <a:rPr lang="en-US" altLang="en-US" dirty="0" err="1"/>
              <a:t>m</a:t>
            </a:r>
            <a:r>
              <a:rPr lang="en-US" altLang="en-US" baseline="-25000" dirty="0" err="1"/>
              <a:t>sec</a:t>
            </a:r>
            <a:r>
              <a:rPr lang="en-US" altLang="en-US" dirty="0"/>
              <a:t>  =  ∆y / ∆x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6" y="2509838"/>
            <a:ext cx="3804914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Limits:</a:t>
            </a:r>
          </a:p>
          <a:p>
            <a:r>
              <a:rPr lang="en-US" altLang="en-US" dirty="0"/>
              <a:t>As you move </a:t>
            </a:r>
            <a:r>
              <a:rPr lang="en-US" altLang="en-US" dirty="0" smtClean="0"/>
              <a:t>a </a:t>
            </a:r>
            <a:r>
              <a:rPr lang="en-US" altLang="en-US" dirty="0"/>
              <a:t>secant line </a:t>
            </a:r>
            <a:r>
              <a:rPr lang="en-US" altLang="en-US" dirty="0" smtClean="0"/>
              <a:t>up </a:t>
            </a:r>
            <a:r>
              <a:rPr lang="en-US" altLang="en-US" dirty="0"/>
              <a:t>the curve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6" y="2509838"/>
            <a:ext cx="3804914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Limits:</a:t>
            </a:r>
          </a:p>
          <a:p>
            <a:r>
              <a:rPr lang="en-US" altLang="en-US" dirty="0"/>
              <a:t>As you move </a:t>
            </a:r>
            <a:r>
              <a:rPr lang="en-US" altLang="en-US" dirty="0" smtClean="0"/>
              <a:t>a </a:t>
            </a:r>
            <a:r>
              <a:rPr lang="en-US" altLang="en-US" dirty="0"/>
              <a:t>secant line </a:t>
            </a:r>
            <a:r>
              <a:rPr lang="en-US" altLang="en-US" dirty="0" smtClean="0"/>
              <a:t>up </a:t>
            </a:r>
            <a:r>
              <a:rPr lang="en-US" altLang="en-US" dirty="0"/>
              <a:t>the curve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Calculus -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Given any value of “x” </a:t>
            </a:r>
          </a:p>
          <a:p>
            <a:r>
              <a:rPr lang="en-US" altLang="en-US" dirty="0"/>
              <a:t>there is only one value of “y” </a:t>
            </a:r>
          </a:p>
        </p:txBody>
      </p:sp>
    </p:spTree>
    <p:extLst>
      <p:ext uri="{BB962C8B-B14F-4D97-AF65-F5344CB8AC3E}">
        <p14:creationId xmlns:p14="http://schemas.microsoft.com/office/powerpoint/2010/main" val="1439182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6" y="2509838"/>
            <a:ext cx="3804914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Limits:</a:t>
            </a:r>
          </a:p>
          <a:p>
            <a:r>
              <a:rPr lang="en-US" altLang="en-US" dirty="0"/>
              <a:t>As you move </a:t>
            </a:r>
            <a:r>
              <a:rPr lang="en-US" altLang="en-US" dirty="0" smtClean="0"/>
              <a:t>a </a:t>
            </a:r>
            <a:r>
              <a:rPr lang="en-US" altLang="en-US" dirty="0"/>
              <a:t>secant line </a:t>
            </a:r>
            <a:r>
              <a:rPr lang="en-US" altLang="en-US" dirty="0" smtClean="0"/>
              <a:t>up </a:t>
            </a:r>
            <a:r>
              <a:rPr lang="en-US" altLang="en-US" dirty="0"/>
              <a:t>the curve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6" y="2509838"/>
            <a:ext cx="3804914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Limits:</a:t>
            </a:r>
          </a:p>
          <a:p>
            <a:r>
              <a:rPr lang="en-US" altLang="en-US" dirty="0"/>
              <a:t>As you move </a:t>
            </a:r>
            <a:r>
              <a:rPr lang="en-US" altLang="en-US" dirty="0" smtClean="0"/>
              <a:t>a </a:t>
            </a:r>
            <a:r>
              <a:rPr lang="en-US" altLang="en-US" dirty="0"/>
              <a:t>secant line </a:t>
            </a:r>
            <a:r>
              <a:rPr lang="en-US" altLang="en-US" dirty="0" smtClean="0"/>
              <a:t>up </a:t>
            </a:r>
            <a:r>
              <a:rPr lang="en-US" altLang="en-US" dirty="0"/>
              <a:t>the curve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6" y="2509838"/>
            <a:ext cx="3804914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638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Limits:</a:t>
            </a:r>
          </a:p>
          <a:p>
            <a:r>
              <a:rPr lang="en-US" altLang="en-US" dirty="0"/>
              <a:t>As you move </a:t>
            </a:r>
            <a:r>
              <a:rPr lang="en-US" altLang="en-US" dirty="0" smtClean="0"/>
              <a:t>a </a:t>
            </a:r>
            <a:r>
              <a:rPr lang="en-US" altLang="en-US" dirty="0"/>
              <a:t>secant line </a:t>
            </a:r>
            <a:r>
              <a:rPr lang="en-US" altLang="en-US" dirty="0" smtClean="0"/>
              <a:t>up </a:t>
            </a:r>
            <a:r>
              <a:rPr lang="en-US" altLang="en-US" dirty="0"/>
              <a:t>the curve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2509492"/>
            <a:ext cx="3805237" cy="408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6388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Limits:</a:t>
            </a:r>
          </a:p>
          <a:p>
            <a:r>
              <a:rPr lang="en-US" altLang="en-US" dirty="0" smtClean="0"/>
              <a:t>It </a:t>
            </a:r>
            <a:r>
              <a:rPr lang="en-US" altLang="en-US" dirty="0"/>
              <a:t>becomes </a:t>
            </a:r>
            <a:r>
              <a:rPr lang="en-US" altLang="en-US" dirty="0" smtClean="0"/>
              <a:t>a </a:t>
            </a:r>
            <a:r>
              <a:rPr lang="en-US" altLang="en-US" dirty="0"/>
              <a:t>tangent when it hits the </a:t>
            </a:r>
            <a:r>
              <a:rPr lang="en-US" altLang="en-US" dirty="0" smtClean="0"/>
              <a:t>point on </a:t>
            </a:r>
            <a:r>
              <a:rPr lang="en-US" altLang="en-US" dirty="0"/>
              <a:t>the curve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849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00" dirty="0"/>
              <a:t>Another Way to Look at It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Pick any secant</a:t>
            </a:r>
          </a:p>
          <a:p>
            <a:r>
              <a:rPr lang="en-US" altLang="en-US" dirty="0"/>
              <a:t>Move the secant closer and   </a:t>
            </a:r>
          </a:p>
          <a:p>
            <a:r>
              <a:rPr lang="en-US" altLang="en-US" dirty="0"/>
              <a:t>   closer to one of its endpoints</a:t>
            </a:r>
          </a:p>
          <a:p>
            <a:r>
              <a:rPr lang="en-US" altLang="en-US" dirty="0"/>
              <a:t>When it touches </a:t>
            </a:r>
            <a:r>
              <a:rPr lang="en-US" altLang="en-US" dirty="0" smtClean="0"/>
              <a:t>the </a:t>
            </a:r>
            <a:r>
              <a:rPr lang="en-US" altLang="en-US" dirty="0"/>
              <a:t>endpoint, </a:t>
            </a:r>
            <a:endParaRPr lang="en-US" altLang="en-US" dirty="0" smtClean="0"/>
          </a:p>
          <a:p>
            <a:r>
              <a:rPr lang="en-US" altLang="en-US" dirty="0" smtClean="0"/>
              <a:t>   it becomes </a:t>
            </a:r>
            <a:r>
              <a:rPr lang="en-US" altLang="en-US" dirty="0"/>
              <a:t>the tangent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145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304800" y="685800"/>
            <a:ext cx="8539163" cy="5507038"/>
            <a:chOff x="177800" y="685800"/>
            <a:chExt cx="8539163" cy="55070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685800"/>
              <a:ext cx="4259263" cy="3000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525" y="1033463"/>
              <a:ext cx="3698875" cy="255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3581400"/>
              <a:ext cx="3789363" cy="261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13" y="3810000"/>
              <a:ext cx="3494087" cy="2293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00" dirty="0"/>
              <a:t>Another Way to Look at It</a:t>
            </a:r>
            <a:endParaRPr lang="en-US" sz="5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76200" y="6553200"/>
            <a:ext cx="822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1500" b="1" dirty="0">
                <a:solidFill>
                  <a:srgbClr val="00B0F0"/>
                </a:solidFill>
              </a:rPr>
              <a:t>http://clas.sa.ucsb.edu/staff/lee/secant,%20tangent,%20and%20derivatives.htm</a:t>
            </a:r>
          </a:p>
        </p:txBody>
      </p:sp>
    </p:spTree>
    <p:extLst>
      <p:ext uri="{BB962C8B-B14F-4D97-AF65-F5344CB8AC3E}">
        <p14:creationId xmlns:p14="http://schemas.microsoft.com/office/powerpoint/2010/main" val="9780825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 Trig?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a tangent is the </a:t>
            </a:r>
            <a:r>
              <a:rPr lang="en-US" dirty="0" smtClean="0">
                <a:solidFill>
                  <a:schemeClr val="tx1"/>
                </a:solidFill>
              </a:rPr>
              <a:t>limit</a:t>
            </a:r>
            <a:r>
              <a:rPr lang="en-US" dirty="0" smtClean="0"/>
              <a:t> of any line you draw through a graph at a given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43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034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6858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Asymptotes get closer and closer to a value, but never actually get there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296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“(”or “)” in interval notation means you get closer and closer to the exact value, but you never actually get there</a:t>
            </a:r>
          </a:p>
        </p:txBody>
      </p:sp>
    </p:spTree>
    <p:extLst>
      <p:ext uri="{BB962C8B-B14F-4D97-AF65-F5344CB8AC3E}">
        <p14:creationId xmlns:p14="http://schemas.microsoft.com/office/powerpoint/2010/main" val="383210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Calculus -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a vertical line crosses a graph in more than one place, the graph is not a function</a:t>
            </a:r>
          </a:p>
          <a:p>
            <a:endParaRPr lang="en-US" altLang="en-US" dirty="0"/>
          </a:p>
          <a:p>
            <a:pPr algn="ctr"/>
            <a:r>
              <a:rPr lang="en-US" altLang="en-US" dirty="0">
                <a:solidFill>
                  <a:schemeClr val="tx1"/>
                </a:solidFill>
              </a:rPr>
              <a:t>VERTICAL LINE TEST</a:t>
            </a:r>
          </a:p>
        </p:txBody>
      </p:sp>
    </p:spTree>
    <p:extLst>
      <p:ext uri="{BB962C8B-B14F-4D97-AF65-F5344CB8AC3E}">
        <p14:creationId xmlns:p14="http://schemas.microsoft.com/office/powerpoint/2010/main" val="7983937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concept of getting closer and closer to a value or a location on a graph is called a </a:t>
            </a:r>
          </a:p>
          <a:p>
            <a:pPr algn="ctr"/>
            <a:r>
              <a:rPr lang="en-US" altLang="en-US" dirty="0"/>
              <a:t>taking a “</a:t>
            </a:r>
            <a:r>
              <a:rPr lang="en-US" altLang="en-US" dirty="0">
                <a:solidFill>
                  <a:schemeClr val="tx1"/>
                </a:solidFill>
              </a:rPr>
              <a:t>limit</a:t>
            </a:r>
            <a:r>
              <a:rPr lang="en-US" alt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0639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asymptote =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146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819400"/>
          </a:xfrm>
        </p:spPr>
        <p:txBody>
          <a:bodyPr/>
          <a:lstStyle/>
          <a:p>
            <a:r>
              <a:rPr lang="en-US" altLang="en-US" dirty="0"/>
              <a:t>What would you estimate the </a:t>
            </a:r>
            <a:r>
              <a:rPr lang="en-US" altLang="en-US" dirty="0" smtClean="0"/>
              <a:t>limits </a:t>
            </a:r>
            <a:r>
              <a:rPr lang="en-US" altLang="en-US" dirty="0"/>
              <a:t>to be for this table of data?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LIMITS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205924"/>
              </p:ext>
            </p:extLst>
          </p:nvPr>
        </p:nvGraphicFramePr>
        <p:xfrm>
          <a:off x="228600" y="2895600"/>
          <a:ext cx="8610600" cy="368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581400"/>
                <a:gridCol w="2819400"/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Change in Time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[1,2]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2</a:t>
                      </a:r>
                      <a:r>
                        <a:rPr lang="en-US" sz="2500" baseline="0" dirty="0" smtClean="0"/>
                        <a:t> – 1 = 1 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48 </a:t>
                      </a:r>
                      <a:r>
                        <a:rPr lang="en-US" sz="2500" dirty="0" err="1" smtClean="0"/>
                        <a:t>ft</a:t>
                      </a:r>
                      <a:r>
                        <a:rPr lang="en-US" sz="2500" dirty="0" smtClean="0"/>
                        <a:t>/sec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[1,1.5]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1.5 – 1 = 0.5 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56 </a:t>
                      </a:r>
                      <a:r>
                        <a:rPr lang="en-US" sz="2500" dirty="0" err="1" smtClean="0"/>
                        <a:t>ft</a:t>
                      </a:r>
                      <a:r>
                        <a:rPr lang="en-US" sz="2500" dirty="0" smtClean="0"/>
                        <a:t>/sec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[1,1.1]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1.1 – 1 = 0.1 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62.4 </a:t>
                      </a:r>
                      <a:r>
                        <a:rPr lang="en-US" sz="2500" dirty="0" err="1" smtClean="0"/>
                        <a:t>ft</a:t>
                      </a:r>
                      <a:r>
                        <a:rPr lang="en-US" sz="2500" dirty="0" smtClean="0"/>
                        <a:t>/sec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[1,1.01]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1.01 – 1 = 0.01 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63.84 </a:t>
                      </a:r>
                      <a:r>
                        <a:rPr lang="en-US" sz="2500" dirty="0" err="1" smtClean="0"/>
                        <a:t>ft</a:t>
                      </a:r>
                      <a:r>
                        <a:rPr lang="en-US" sz="2500" dirty="0" smtClean="0"/>
                        <a:t>/sec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[1,1.001]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1.001 – 1 = 0.001 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63.984 </a:t>
                      </a:r>
                      <a:r>
                        <a:rPr lang="en-US" sz="2500" dirty="0" err="1" smtClean="0"/>
                        <a:t>ft</a:t>
                      </a:r>
                      <a:r>
                        <a:rPr lang="en-US" sz="2500" dirty="0" smtClean="0"/>
                        <a:t>/sec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[1,1.0001]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1.0001 – 1 = 0.0001 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63.9984 </a:t>
                      </a:r>
                      <a:r>
                        <a:rPr lang="en-US" sz="2500" dirty="0" err="1" smtClean="0"/>
                        <a:t>ft</a:t>
                      </a:r>
                      <a:r>
                        <a:rPr lang="en-US" sz="2500" dirty="0" smtClean="0"/>
                        <a:t>/sec</a:t>
                      </a:r>
                      <a:endParaRPr lang="en-US" sz="2500" dirty="0"/>
                    </a:p>
                  </a:txBody>
                  <a:tcPr marT="45714" marB="45714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6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the Change in Time is </a:t>
            </a:r>
          </a:p>
          <a:p>
            <a:r>
              <a:rPr lang="en-US" altLang="en-US" dirty="0"/>
              <a:t>  getting closer and closer to:</a:t>
            </a:r>
          </a:p>
          <a:p>
            <a:r>
              <a:rPr lang="en-US" altLang="en-US" dirty="0"/>
              <a:t>        1 – 1 = 0 time</a:t>
            </a:r>
          </a:p>
          <a:p>
            <a:r>
              <a:rPr lang="en-US" altLang="en-US" dirty="0"/>
              <a:t>The Average Velocity is getting </a:t>
            </a:r>
          </a:p>
          <a:p>
            <a:r>
              <a:rPr lang="en-US" altLang="en-US" dirty="0"/>
              <a:t>  closer and closer to: </a:t>
            </a:r>
          </a:p>
          <a:p>
            <a:r>
              <a:rPr lang="en-US" altLang="en-US" dirty="0"/>
              <a:t>          64 </a:t>
            </a:r>
            <a:r>
              <a:rPr lang="en-US" altLang="en-US" dirty="0" err="1"/>
              <a:t>ft</a:t>
            </a:r>
            <a:r>
              <a:rPr lang="en-US" altLang="en-US" dirty="0"/>
              <a:t>/sec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0292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 write this as:</a:t>
            </a:r>
          </a:p>
          <a:p>
            <a:endParaRPr lang="en-US" altLang="en-US" sz="2000" dirty="0"/>
          </a:p>
          <a:p>
            <a:r>
              <a:rPr lang="en-US" altLang="en-US" dirty="0"/>
              <a:t>		  </a:t>
            </a:r>
            <a:r>
              <a:rPr lang="en-US" altLang="en-US" dirty="0" err="1"/>
              <a:t>lim</a:t>
            </a:r>
            <a:r>
              <a:rPr lang="en-US" altLang="en-US" dirty="0"/>
              <a:t>   = 64</a:t>
            </a:r>
          </a:p>
          <a:p>
            <a:r>
              <a:rPr lang="en-US" altLang="en-US" sz="1400" dirty="0"/>
              <a:t>	       </a:t>
            </a:r>
            <a:r>
              <a:rPr lang="en-US" altLang="en-US" sz="2000" dirty="0"/>
              <a:t>change in time </a:t>
            </a:r>
            <a:r>
              <a:rPr lang="en-US" altLang="en-US" sz="2000" dirty="0">
                <a:sym typeface="Symbol" pitchFamily="18" charset="2"/>
              </a:rPr>
              <a:t>0</a:t>
            </a:r>
            <a:endParaRPr lang="en-US" altLang="en-US" sz="2000" dirty="0"/>
          </a:p>
          <a:p>
            <a:r>
              <a:rPr lang="en-US" altLang="en-US" dirty="0" smtClean="0"/>
              <a:t>or:</a:t>
            </a:r>
          </a:p>
          <a:p>
            <a:r>
              <a:rPr lang="en-US" altLang="en-US" dirty="0" smtClean="0"/>
              <a:t>		  </a:t>
            </a:r>
            <a:r>
              <a:rPr lang="en-US" altLang="en-US" dirty="0" err="1" smtClean="0"/>
              <a:t>lim</a:t>
            </a:r>
            <a:r>
              <a:rPr lang="en-US" altLang="en-US" dirty="0" smtClean="0"/>
              <a:t>   = 64</a:t>
            </a:r>
          </a:p>
          <a:p>
            <a:r>
              <a:rPr lang="en-US" altLang="en-US" sz="1400" dirty="0" smtClean="0"/>
              <a:t>	             </a:t>
            </a:r>
            <a:r>
              <a:rPr lang="el-GR" altLang="en-US" sz="2000" dirty="0" smtClean="0"/>
              <a:t>Δ</a:t>
            </a:r>
            <a:r>
              <a:rPr lang="en-US" altLang="en-US" sz="2000" dirty="0" smtClean="0"/>
              <a:t>time </a:t>
            </a:r>
            <a:r>
              <a:rPr lang="en-US" altLang="en-US" sz="2000" dirty="0" smtClean="0">
                <a:sym typeface="Symbol" pitchFamily="18" charset="2"/>
              </a:rPr>
              <a:t>0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576263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 smtClean="0"/>
              <a:t>An instantaneous velocity </a:t>
            </a:r>
          </a:p>
          <a:p>
            <a:pPr algn="ctr"/>
            <a:r>
              <a:rPr lang="en-US" dirty="0" smtClean="0"/>
              <a:t>is a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819400"/>
          </a:xfrm>
        </p:spPr>
        <p:txBody>
          <a:bodyPr/>
          <a:lstStyle/>
          <a:p>
            <a:r>
              <a:rPr lang="en-US" altLang="en-US" dirty="0"/>
              <a:t>What would you estimate your instantaneous velocity would be at t=2?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LIMITS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16174"/>
              </p:ext>
            </p:extLst>
          </p:nvPr>
        </p:nvGraphicFramePr>
        <p:xfrm>
          <a:off x="228600" y="3048000"/>
          <a:ext cx="8686800" cy="170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[2,3]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22.4682 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23.7187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24.5307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24.9851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24.9936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2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819400"/>
          </a:xfrm>
        </p:spPr>
        <p:txBody>
          <a:bodyPr/>
          <a:lstStyle/>
          <a:p>
            <a:r>
              <a:rPr lang="en-US" altLang="en-US" dirty="0"/>
              <a:t>What would you estimate your instantaneous velocity would be at t=2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Think of this as the velocity between time “2” and time “2”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LIMITS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70051"/>
              </p:ext>
            </p:extLst>
          </p:nvPr>
        </p:nvGraphicFramePr>
        <p:xfrm>
          <a:off x="228600" y="3048000"/>
          <a:ext cx="8686800" cy="170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[2,3]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22.4682 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23.7187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24.5307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24.9851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24.9936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819400"/>
          </a:xfrm>
        </p:spPr>
        <p:txBody>
          <a:bodyPr/>
          <a:lstStyle/>
          <a:p>
            <a:r>
              <a:rPr lang="en-US" altLang="en-US" dirty="0"/>
              <a:t>What would you estimate your instantaneous velocity would be at t=2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An “instantaneous” velocity!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LIMITS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70051"/>
              </p:ext>
            </p:extLst>
          </p:nvPr>
        </p:nvGraphicFramePr>
        <p:xfrm>
          <a:off x="228600" y="3048000"/>
          <a:ext cx="8686800" cy="170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[2,3]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22.4682 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23.7187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24.5307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24.9851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24.9936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819400"/>
          </a:xfrm>
        </p:spPr>
        <p:txBody>
          <a:bodyPr/>
          <a:lstStyle/>
          <a:p>
            <a:r>
              <a:rPr lang="en-US" altLang="en-US" dirty="0"/>
              <a:t>What would you estimate your instantaneous velocity would be at t=2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The instantaneous velocity is?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LIMITS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70051"/>
              </p:ext>
            </p:extLst>
          </p:nvPr>
        </p:nvGraphicFramePr>
        <p:xfrm>
          <a:off x="228600" y="3048000"/>
          <a:ext cx="8686800" cy="170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[2,3]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22.4682 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23.7187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24.5307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24.9851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24.9936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Which </a:t>
            </a:r>
            <a:r>
              <a:rPr lang="en-US" altLang="en-US" dirty="0"/>
              <a:t>are functions: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25600"/>
            <a:ext cx="75057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CALCULUS - FUNCTIONS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002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819400"/>
          </a:xfrm>
        </p:spPr>
        <p:txBody>
          <a:bodyPr/>
          <a:lstStyle/>
          <a:p>
            <a:r>
              <a:rPr lang="en-US" altLang="en-US" dirty="0"/>
              <a:t>What would you estimate your instantaneous velocity would be at t=2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The instantaneous velocity is </a:t>
            </a:r>
          </a:p>
          <a:p>
            <a:pPr algn="ctr"/>
            <a:r>
              <a:rPr lang="en-US" altLang="en-US" dirty="0" smtClean="0"/>
              <a:t>25 mph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LIMITS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69399"/>
              </p:ext>
            </p:extLst>
          </p:nvPr>
        </p:nvGraphicFramePr>
        <p:xfrm>
          <a:off x="228600" y="3048000"/>
          <a:ext cx="8686800" cy="170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[2,3]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[2,2.001]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22.4682 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23.7187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24.5307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24.9851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24.9936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mph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1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819400"/>
          </a:xfrm>
        </p:spPr>
        <p:txBody>
          <a:bodyPr/>
          <a:lstStyle/>
          <a:p>
            <a:r>
              <a:rPr lang="en-US" altLang="en-US" dirty="0"/>
              <a:t>Suppose you had a position function: s(t) = -16t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  <a:r>
              <a:rPr lang="en-US" altLang="en-US" dirty="0" smtClean="0"/>
              <a:t>+ 128t</a:t>
            </a:r>
            <a:endParaRPr lang="en-US" altLang="en-US" dirty="0"/>
          </a:p>
          <a:p>
            <a:endParaRPr lang="en-US" altLang="en-US" sz="1000" dirty="0"/>
          </a:p>
          <a:p>
            <a:r>
              <a:rPr lang="en-US" altLang="en-US" dirty="0"/>
              <a:t>What would you estimate your instantaneous velocity would be at t=1?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LIMITS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For: s(t</a:t>
            </a:r>
            <a:r>
              <a:rPr lang="en-US" altLang="en-US" dirty="0"/>
              <a:t>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 smtClean="0"/>
              <a:t>find </a:t>
            </a:r>
            <a:r>
              <a:rPr lang="en-US" altLang="en-US" dirty="0"/>
              <a:t>the </a:t>
            </a:r>
            <a:r>
              <a:rPr lang="en-US" altLang="en-US" dirty="0" smtClean="0"/>
              <a:t>instantaneous </a:t>
            </a:r>
            <a:r>
              <a:rPr lang="en-US" altLang="en-US" dirty="0"/>
              <a:t>velocity </a:t>
            </a:r>
            <a:r>
              <a:rPr lang="en-US" altLang="en-US" dirty="0" smtClean="0"/>
              <a:t>at t=1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58386"/>
              </p:ext>
            </p:extLst>
          </p:nvPr>
        </p:nvGraphicFramePr>
        <p:xfrm>
          <a:off x="76200" y="3048000"/>
          <a:ext cx="8991600" cy="3077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48"/>
                <a:gridCol w="1340852"/>
                <a:gridCol w="1498600"/>
                <a:gridCol w="1498600"/>
                <a:gridCol w="1369410"/>
                <a:gridCol w="162779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[1,2]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Position</a:t>
                      </a:r>
                      <a:endParaRPr lang="en-US" sz="25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156-112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=44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121-112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≈9.4in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113-112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≈1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112.1-112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≈0.1 in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500" b="1" dirty="0" smtClean="0">
                          <a:solidFill>
                            <a:schemeClr val="tx1"/>
                          </a:solidFill>
                        </a:rPr>
                        <a:t>Δ</a:t>
                      </a: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0.5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0.01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0.001 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94.4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95.8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95.98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2774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 smtClean="0"/>
              <a:t>For: s(t</a:t>
            </a:r>
            <a:r>
              <a:rPr lang="en-US" altLang="en-US" dirty="0"/>
              <a:t>) = -16t</a:t>
            </a:r>
            <a:r>
              <a:rPr lang="en-US" altLang="en-US" baseline="30000" dirty="0"/>
              <a:t>2</a:t>
            </a:r>
            <a:r>
              <a:rPr lang="en-US" altLang="en-US" dirty="0"/>
              <a:t> + 128t</a:t>
            </a:r>
          </a:p>
          <a:p>
            <a:r>
              <a:rPr lang="en-US" altLang="en-US" dirty="0" smtClean="0"/>
              <a:t>find </a:t>
            </a:r>
            <a:r>
              <a:rPr lang="en-US" altLang="en-US" dirty="0"/>
              <a:t>the </a:t>
            </a:r>
            <a:r>
              <a:rPr lang="en-US" altLang="en-US" dirty="0" smtClean="0"/>
              <a:t>instantaneous </a:t>
            </a:r>
            <a:r>
              <a:rPr lang="en-US" altLang="en-US" dirty="0"/>
              <a:t>velocity </a:t>
            </a:r>
            <a:r>
              <a:rPr lang="en-US" altLang="en-US" dirty="0" smtClean="0"/>
              <a:t>at t=1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What is the instantaneous velocity?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IN-CLASS PROBLEMS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09028"/>
              </p:ext>
            </p:extLst>
          </p:nvPr>
        </p:nvGraphicFramePr>
        <p:xfrm>
          <a:off x="76200" y="3048000"/>
          <a:ext cx="8991600" cy="1706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48"/>
                <a:gridCol w="1340852"/>
                <a:gridCol w="1498600"/>
                <a:gridCol w="1498600"/>
                <a:gridCol w="1369410"/>
                <a:gridCol w="1627790"/>
              </a:tblGrid>
              <a:tr h="639763">
                <a:tc>
                  <a:txBody>
                    <a:bodyPr/>
                    <a:lstStyle/>
                    <a:p>
                      <a:r>
                        <a:rPr lang="en-US" sz="2500" dirty="0" smtClean="0">
                          <a:solidFill>
                            <a:schemeClr val="tx1"/>
                          </a:solidFill>
                        </a:rPr>
                        <a:t>Time Interval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[1,2]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[1,1.5]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solidFill>
                            <a:schemeClr val="tx1"/>
                          </a:solidFill>
                        </a:rPr>
                        <a:t>[1,1.001]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/>
                </a:tc>
              </a:tr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smtClean="0">
                          <a:solidFill>
                            <a:schemeClr val="tx1"/>
                          </a:solidFill>
                        </a:rPr>
                        <a:t>Average Velocity</a:t>
                      </a: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80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94.4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95.8</a:t>
                      </a:r>
                    </a:p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95.98 in/sec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 marT="45607" marB="45607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87088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Everyday Instantaneous Velocity</a:t>
            </a: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altLang="en-US" dirty="0" smtClean="0"/>
              <a:t>Any examples?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130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Everyday Instantaneous Velocity</a:t>
            </a:r>
            <a:endParaRPr lang="en-US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126413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938" y="6515100"/>
            <a:ext cx="1614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dirty="0">
                <a:solidFill>
                  <a:srgbClr val="00B0F0"/>
                </a:solidFill>
              </a:rPr>
              <a:t>watchdog.org</a:t>
            </a:r>
          </a:p>
        </p:txBody>
      </p:sp>
    </p:spTree>
    <p:extLst>
      <p:ext uri="{BB962C8B-B14F-4D97-AF65-F5344CB8AC3E}">
        <p14:creationId xmlns:p14="http://schemas.microsoft.com/office/powerpoint/2010/main" val="11025933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 smtClean="0"/>
              <a:t>Heisenberg’s Uncertainty Principle</a:t>
            </a:r>
          </a:p>
          <a:p>
            <a:r>
              <a:rPr lang="en-US" dirty="0" err="1" smtClean="0"/>
              <a:t>Δp</a:t>
            </a:r>
            <a:r>
              <a:rPr lang="en-US" baseline="-25000" dirty="0" err="1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x ≥ </a:t>
            </a:r>
            <a:r>
              <a:rPr lang="en-US" dirty="0">
                <a:latin typeface="Arial"/>
                <a:cs typeface="Arial"/>
              </a:rPr>
              <a:t>ħ/2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l-GR" dirty="0" smtClean="0"/>
              <a:t>Δ</a:t>
            </a:r>
            <a:r>
              <a:rPr lang="en-US" dirty="0" smtClean="0"/>
              <a:t>x = uncertainty in position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Δp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/>
              <a:t>= uncertainty in </a:t>
            </a:r>
            <a:r>
              <a:rPr lang="en-US" dirty="0" smtClean="0"/>
              <a:t>momentum</a:t>
            </a:r>
          </a:p>
          <a:p>
            <a:r>
              <a:rPr lang="el-GR" dirty="0" smtClean="0"/>
              <a:t>Δ</a:t>
            </a:r>
            <a:r>
              <a:rPr lang="en-US" dirty="0" smtClean="0"/>
              <a:t>E </a:t>
            </a:r>
            <a:r>
              <a:rPr lang="el-GR" dirty="0" smtClean="0"/>
              <a:t>Δ</a:t>
            </a:r>
            <a:r>
              <a:rPr lang="en-US" dirty="0" smtClean="0"/>
              <a:t>t ≥ </a:t>
            </a:r>
            <a:r>
              <a:rPr lang="en-US" dirty="0" smtClean="0">
                <a:latin typeface="Arial"/>
                <a:cs typeface="Arial"/>
              </a:rPr>
              <a:t>ħ/2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l-GR" dirty="0" smtClean="0"/>
              <a:t>Δ</a:t>
            </a:r>
            <a:r>
              <a:rPr lang="en-US" dirty="0" smtClean="0"/>
              <a:t>E </a:t>
            </a:r>
            <a:r>
              <a:rPr lang="en-US" dirty="0"/>
              <a:t>= uncertainty in </a:t>
            </a:r>
            <a:r>
              <a:rPr lang="en-US" dirty="0" smtClean="0"/>
              <a:t>energy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dirty="0" err="1" smtClean="0"/>
              <a:t>Δt</a:t>
            </a:r>
            <a:r>
              <a:rPr lang="en-US" baseline="-25000" dirty="0" smtClean="0"/>
              <a:t> </a:t>
            </a:r>
            <a:r>
              <a:rPr lang="en-US" dirty="0"/>
              <a:t>= uncertainty in </a:t>
            </a:r>
            <a:r>
              <a:rPr lang="en-US" dirty="0" smtClean="0"/>
              <a:t>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/>
              <a:t>Everyday Instantaneous Velocity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62985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Momentum is </a:t>
            </a:r>
            <a:r>
              <a:rPr lang="en-US" dirty="0"/>
              <a:t>the product of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mass and velocity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(speed and direction) of </a:t>
            </a:r>
            <a:r>
              <a:rPr lang="en-US" dirty="0"/>
              <a:t>an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object </a:t>
            </a:r>
          </a:p>
          <a:p>
            <a:r>
              <a:rPr lang="en-US" dirty="0"/>
              <a:t>Q</a:t>
            </a:r>
            <a:r>
              <a:rPr lang="en-US" dirty="0" smtClean="0"/>
              <a:t>uantified </a:t>
            </a:r>
            <a:r>
              <a:rPr lang="en-US" dirty="0"/>
              <a:t>in </a:t>
            </a:r>
            <a:r>
              <a:rPr lang="en-US" dirty="0" smtClean="0"/>
              <a:t>foot-pounds </a:t>
            </a:r>
            <a:r>
              <a:rPr lang="en-US" dirty="0"/>
              <a:t>per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second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/>
              <a:t>Everyday Instantaneous Velocity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4501953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/>
              <a:t>Everyday Instantaneous Velocity</a:t>
            </a:r>
            <a:endParaRPr lang="en-US" sz="4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828800"/>
            <a:ext cx="9117013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99" y="6629400"/>
            <a:ext cx="911701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https://interhacker.files.wordpress.com/2015/03/chickens.png</a:t>
            </a:r>
          </a:p>
        </p:txBody>
      </p:sp>
    </p:spTree>
    <p:extLst>
      <p:ext uri="{BB962C8B-B14F-4D97-AF65-F5344CB8AC3E}">
        <p14:creationId xmlns:p14="http://schemas.microsoft.com/office/powerpoint/2010/main" val="414652307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219200"/>
            <a:ext cx="56261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dirty="0" smtClean="0"/>
              <a:t>Everyday Instantaneous Velocity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</a:rPr>
              <a:t>http://images.slideplayer.com/2/765091/slides/slide_2.jpg</a:t>
            </a:r>
          </a:p>
        </p:txBody>
      </p:sp>
    </p:spTree>
    <p:extLst>
      <p:ext uri="{BB962C8B-B14F-4D97-AF65-F5344CB8AC3E}">
        <p14:creationId xmlns:p14="http://schemas.microsoft.com/office/powerpoint/2010/main" val="234934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2503</Words>
  <Application>Microsoft Office PowerPoint</Application>
  <PresentationFormat>On-screen Show (4:3)</PresentationFormat>
  <Paragraphs>723</Paragraphs>
  <Slides>102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PowerPoint Presentation</vt:lpstr>
      <vt:lpstr>Trigonometry?</vt:lpstr>
      <vt:lpstr>So… Howcum we have to take CALCULUS ???</vt:lpstr>
      <vt:lpstr>What Is Calculus?</vt:lpstr>
      <vt:lpstr>What Is Calculus?</vt:lpstr>
      <vt:lpstr>CALCULUS</vt:lpstr>
      <vt:lpstr>Calculus - Functions</vt:lpstr>
      <vt:lpstr>Calculus - Functions</vt:lpstr>
      <vt:lpstr>PowerPoint Presentation</vt:lpstr>
      <vt:lpstr>Calculus - Functions</vt:lpstr>
      <vt:lpstr>PowerPoint Presentation</vt:lpstr>
      <vt:lpstr>PowerPoint Presentation</vt:lpstr>
      <vt:lpstr>Calculus - Functions</vt:lpstr>
      <vt:lpstr>PowerPoint Presentation</vt:lpstr>
      <vt:lpstr>Calculus - Functions</vt:lpstr>
      <vt:lpstr>PowerPoint Presentation</vt:lpstr>
      <vt:lpstr>Calculus - Functions</vt:lpstr>
      <vt:lpstr>Calculus - Functions</vt:lpstr>
      <vt:lpstr>Calculus - Functions</vt:lpstr>
      <vt:lpstr>Calculus - Functions</vt:lpstr>
      <vt:lpstr>PowerPoint Presentation</vt:lpstr>
      <vt:lpstr>Calculus </vt:lpstr>
      <vt:lpstr>Calculus - ∆</vt:lpstr>
      <vt:lpstr>Calculus - ∆</vt:lpstr>
      <vt:lpstr>Calculus - ∆</vt:lpstr>
      <vt:lpstr>Calculus - ∆,d</vt:lpstr>
      <vt:lpstr>Calculus - ∆,d</vt:lpstr>
      <vt:lpstr>Calculus - ∆,d</vt:lpstr>
      <vt:lpstr>Calculus - ∆,d</vt:lpstr>
      <vt:lpstr>Calculus - ∆,d</vt:lpstr>
      <vt:lpstr>Calculus - ∆,d</vt:lpstr>
      <vt:lpstr>Calculus - ∆,d</vt:lpstr>
      <vt:lpstr>PowerPoint Presentation</vt:lpstr>
      <vt:lpstr>PowerPoint Presentation</vt:lpstr>
      <vt:lpstr>PowerPoint Presentation</vt:lpstr>
      <vt:lpstr>PowerPoint Presentation</vt:lpstr>
      <vt:lpstr>Calculus - ∆,d</vt:lpstr>
      <vt:lpstr>Calculus - ∆,d</vt:lpstr>
      <vt:lpstr>Calculus - ∆,d</vt:lpstr>
      <vt:lpstr>Calculus - ∆,d</vt:lpstr>
      <vt:lpstr>Calculus - ∆,d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Remember Trig?</vt:lpstr>
      <vt:lpstr>Another Way to Look at It</vt:lpstr>
      <vt:lpstr>Another Way to Look at It</vt:lpstr>
      <vt:lpstr>Remember Trig?</vt:lpstr>
      <vt:lpstr>PowerPoint Presentation</vt:lpstr>
      <vt:lpstr>Limits</vt:lpstr>
      <vt:lpstr>Limits</vt:lpstr>
      <vt:lpstr>Limits</vt:lpstr>
      <vt:lpstr>Limits</vt:lpstr>
      <vt:lpstr>PowerPoint Presentation</vt:lpstr>
      <vt:lpstr>Limits</vt:lpstr>
      <vt:lpstr>Limits</vt:lpstr>
      <vt:lpstr>Limits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Everyday Instantaneous Velocity</vt:lpstr>
      <vt:lpstr>Everyday Instantaneous Velocity</vt:lpstr>
      <vt:lpstr>Everyday Instantaneous Velocity</vt:lpstr>
      <vt:lpstr>Everyday Instantaneous Velocity</vt:lpstr>
      <vt:lpstr>Everyday Instantaneous Velocity</vt:lpstr>
      <vt:lpstr>Everyday Instantaneous Velocity</vt:lpstr>
      <vt:lpstr>Everyday Instantaneous Velocity</vt:lpstr>
      <vt:lpstr>Everyday Instantaneous Velocity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162</cp:revision>
  <dcterms:created xsi:type="dcterms:W3CDTF">2012-09-06T22:30:26Z</dcterms:created>
  <dcterms:modified xsi:type="dcterms:W3CDTF">2016-09-04T02:11:38Z</dcterms:modified>
</cp:coreProperties>
</file>